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589" r:id="rId2"/>
    <p:sldId id="260" r:id="rId3"/>
    <p:sldId id="262" r:id="rId4"/>
    <p:sldId id="263" r:id="rId5"/>
    <p:sldId id="264" r:id="rId6"/>
    <p:sldId id="604" r:id="rId7"/>
    <p:sldId id="268" r:id="rId8"/>
    <p:sldId id="582" r:id="rId9"/>
    <p:sldId id="281" r:id="rId10"/>
    <p:sldId id="605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588" r:id="rId19"/>
    <p:sldId id="290" r:id="rId20"/>
    <p:sldId id="571" r:id="rId21"/>
    <p:sldId id="261" r:id="rId22"/>
    <p:sldId id="576" r:id="rId23"/>
    <p:sldId id="603" r:id="rId24"/>
    <p:sldId id="601" r:id="rId25"/>
    <p:sldId id="26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9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F2AFA-AEDE-4900-8222-869174443349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48B7C-F7AF-400E-B067-1D6AA0C24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76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336FF6-11DA-42B3-BA77-1B85A5FEF211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170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0B316E-2B14-DB57-3659-D710CC758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272C21D-F47B-7061-8A69-F122FEE38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45225E-8064-2734-3575-DCD0B10DD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090BB5-28CB-6CBF-44A2-AFDE87C8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9E2FB9-39A4-206C-29CF-BBCBD05B4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18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EEB8FE-1216-27F3-222C-4CFB2068F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E157FA3-781E-2361-758C-456E72A98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5AEFF5-A1A7-99CD-E704-77307471C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F02FCC-F339-31F5-9417-EE2EC6B5B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54A107-EC26-D146-EDF0-AFBC39CE4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2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64A586-25C6-9AD6-119D-1A6B9F140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1286C5-F9E4-09A4-AB00-C81B1445A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2A6817-8789-E0F0-C80D-F25C2BEB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5788F4D-F9C6-677A-714B-84F82378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F0F4A3-7187-1FFB-CC32-AD8DDAFE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81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F7B61A-E4A0-9A3B-38CB-8B436F269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8FD219-F301-99AC-832A-747B34823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6D2741-C4F7-26F5-BB1A-B52687AE3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5682BB1-3111-7E8E-FBF1-E35B0976A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ECAB0D-907F-76B9-E930-0BF647833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9EA1BE-5A1B-E8C1-174A-9BA430767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68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67B48-76CA-E69C-AB7D-1A712E26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4E20D-6E49-3C82-6FCE-3DF6A524B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564ED43-BA94-C6E1-D5A6-413318576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ED43AD3-4ECF-5368-CF97-65774E325E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D853A70-743A-3CDC-410F-18B5C4750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E4A14A3-20D5-F42C-D89E-49DDCD64B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42686A0-7F93-14CD-9082-7FEEF644B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ACD3958-DE57-AD22-27F1-C93095A7A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494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3A63E5-82CD-4630-4A63-20462247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20C4D7F-DCCB-8589-FD6B-54FAAA773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AA53D3-29CC-1498-2F4B-4AA49D8C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E5909A4-A7F6-AEFC-D004-93CC4D39F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742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62F761A-554D-64D6-A70F-C9150531E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DEC6880-3406-9D0F-39D2-374818DC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DF3D60-7932-A917-B16F-4F8155BB7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152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32278-3513-5F70-5BF1-D43EAE972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415EA1-839A-EAB8-9E75-83326FE99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D8D9B0A-A5FF-A662-0B45-301902582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3CB24D6-DB66-D6F4-5D31-A0443A316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1BF4D25-898E-16CA-118D-5D7FF7DD8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E13A1A-640A-02DE-28E1-B432C759A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456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894BA-9F6F-78B1-BA5B-16A3FD4F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826B089-E33E-191D-530C-9BBF5A6BC7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7AF55B2-44A0-9D53-A699-2400061ED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4296BC-1A06-9443-30FB-E073BA64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B944001-F65B-2391-053F-1BFE77327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675B21E-E5AA-B85C-06DD-0242FBC68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EE72E8-F8F5-5A04-E642-AACD5B68E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B2CF0E0-8645-18BD-4FEB-92E90D0B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BFE656-FE8A-537B-6FC8-39639F4E3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EA254C-ED1F-51B8-C9D1-20E91A44E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7F2E5C-AB70-6F3E-9F12-0906C4E1A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61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354FC8E-3E89-B548-E83D-6AA569D560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E8A7FD9-E6D7-3D64-502C-3CB549BBB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153621-DF46-037D-7BE8-E3164135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D4252C-81A8-6959-558E-4429C06F4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C89E9C-1526-BB91-1A58-65704BE5D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663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10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0210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478B9D-B0B4-76C5-6084-C49F98082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60F6AE1-607C-87A2-B713-B2738FCE7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9109FB-9DFE-A4E2-149E-8EB95B410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39E3A-379C-4782-9857-489D012419C1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C137FA-501E-8A03-497A-5D1D3A8D39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94DF0E-6DE1-035B-FBCF-F5312353C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10698-BE00-424D-A65E-8FE95BACA9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12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637085" y="1965548"/>
            <a:ext cx="6017949" cy="2730320"/>
          </a:xfrm>
          <a:prstGeom prst="rect">
            <a:avLst/>
          </a:prstGeom>
        </p:spPr>
        <p:txBody>
          <a:bodyPr vert="horz" wrap="square" lIns="0" tIns="16087" rIns="0" bIns="0" rtlCol="0" anchor="ctr">
            <a:spAutoFit/>
          </a:bodyPr>
          <a:lstStyle/>
          <a:p>
            <a:pPr marL="16933" algn="ctr">
              <a:lnSpc>
                <a:spcPts val="4260"/>
              </a:lnSpc>
              <a:spcBef>
                <a:spcPts val="127"/>
              </a:spcBef>
            </a:pPr>
            <a:r>
              <a:rPr lang="ru-RU" b="1" spc="-13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ЦЕНТР МОЙ БИЗНЕС</a:t>
            </a:r>
            <a:br>
              <a:rPr lang="ru-RU" sz="3600" b="1" spc="-13" dirty="0">
                <a:latin typeface="+mn-lt"/>
              </a:rPr>
            </a:br>
            <a:br>
              <a:rPr lang="ru-RU" sz="3600" b="1" spc="-13" dirty="0">
                <a:latin typeface="+mn-lt"/>
              </a:rPr>
            </a:br>
            <a:r>
              <a:rPr lang="ru-RU" sz="3600" b="1" spc="-13" dirty="0">
                <a:latin typeface="+mn-lt"/>
              </a:rPr>
              <a:t>Социальное предпринимательство</a:t>
            </a:r>
            <a:br>
              <a:rPr lang="ru-RU" sz="2800" spc="-13" dirty="0">
                <a:latin typeface="+mn-lt"/>
              </a:rPr>
            </a:br>
            <a:endParaRPr sz="2800" dirty="0">
              <a:latin typeface="+mn-l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0224519" y="5867400"/>
            <a:ext cx="1762759" cy="890051"/>
            <a:chOff x="7466076" y="399641"/>
            <a:chExt cx="941069" cy="438784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75898" y="399641"/>
              <a:ext cx="930772" cy="42331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466076" y="737615"/>
              <a:ext cx="719455" cy="100965"/>
            </a:xfrm>
            <a:custGeom>
              <a:avLst/>
              <a:gdLst/>
              <a:ahLst/>
              <a:cxnLst/>
              <a:rect l="l" t="t" r="r" b="b"/>
              <a:pathLst>
                <a:path w="719454" h="100965">
                  <a:moveTo>
                    <a:pt x="719327" y="0"/>
                  </a:moveTo>
                  <a:lnTo>
                    <a:pt x="0" y="0"/>
                  </a:lnTo>
                  <a:lnTo>
                    <a:pt x="0" y="100584"/>
                  </a:lnTo>
                  <a:lnTo>
                    <a:pt x="719327" y="100584"/>
                  </a:lnTo>
                  <a:lnTo>
                    <a:pt x="7193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</p:grpSp>
      <p:sp>
        <p:nvSpPr>
          <p:cNvPr id="12" name="object 12"/>
          <p:cNvSpPr/>
          <p:nvPr/>
        </p:nvSpPr>
        <p:spPr>
          <a:xfrm>
            <a:off x="6539993" y="5926328"/>
            <a:ext cx="4655820" cy="0"/>
          </a:xfrm>
          <a:custGeom>
            <a:avLst/>
            <a:gdLst/>
            <a:ahLst/>
            <a:cxnLst/>
            <a:rect l="l" t="t" r="r" b="b"/>
            <a:pathLst>
              <a:path w="3491865">
                <a:moveTo>
                  <a:pt x="0" y="0"/>
                </a:moveTo>
                <a:lnTo>
                  <a:pt x="3491864" y="0"/>
                </a:lnTo>
              </a:path>
            </a:pathLst>
          </a:custGeom>
          <a:ln w="19812">
            <a:solidFill>
              <a:srgbClr val="7E7E7E"/>
            </a:solidFill>
            <a:prstDash val="sysDot"/>
          </a:ln>
        </p:spPr>
        <p:txBody>
          <a:bodyPr wrap="square" lIns="0" tIns="0" rIns="0" bIns="0" rtlCol="0"/>
          <a:lstStyle/>
          <a:p>
            <a:endParaRPr sz="240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E20062F-29F1-4B0E-93A6-EC7A15C002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37085" y="562957"/>
            <a:ext cx="3012696" cy="4205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9A5DFC9-E9F0-45BD-8A06-0D7A73A845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9493" y="287243"/>
            <a:ext cx="2341125" cy="10135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E14E72-A697-448E-21B3-A12C3AD0AA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" y="1368127"/>
            <a:ext cx="5495660" cy="41217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05448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СОЦИАЛЬНОЕ</a:t>
            </a:r>
            <a:r>
              <a:rPr sz="4400" spc="-35" dirty="0"/>
              <a:t> </a:t>
            </a:r>
            <a:r>
              <a:rPr sz="4400" spc="-15" dirty="0"/>
              <a:t>ПРЕДПРИНИМАТЕЛЬСТВО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37717" y="2315069"/>
            <a:ext cx="10835640" cy="36741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8770" marR="13335" indent="-306705">
              <a:lnSpc>
                <a:spcPct val="110000"/>
              </a:lnSpc>
              <a:spcBef>
                <a:spcPts val="95"/>
              </a:spcBef>
              <a:buClr>
                <a:srgbClr val="54ACB7"/>
              </a:buClr>
              <a:buSzPct val="91071"/>
              <a:buFont typeface="Cambria"/>
              <a:buChar char="◾"/>
              <a:tabLst>
                <a:tab pos="319405" algn="l"/>
              </a:tabLst>
            </a:pP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предпринимательская</a:t>
            </a:r>
            <a:r>
              <a:rPr sz="2800" b="1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,</a:t>
            </a:r>
            <a:r>
              <a:rPr sz="2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направленная</a:t>
            </a:r>
            <a:r>
              <a:rPr sz="2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2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достижение </a:t>
            </a:r>
            <a:r>
              <a:rPr sz="2800" spc="-5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orbel"/>
                <a:cs typeface="Corbel"/>
              </a:rPr>
              <a:t>общественно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 полезных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30" dirty="0">
                <a:solidFill>
                  <a:srgbClr val="404040"/>
                </a:solidFill>
                <a:latin typeface="Corbel"/>
                <a:cs typeface="Corbel"/>
              </a:rPr>
              <a:t>целей,</a:t>
            </a:r>
            <a:r>
              <a:rPr sz="2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способствующая</a:t>
            </a:r>
            <a:r>
              <a:rPr sz="2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0" dirty="0">
                <a:solidFill>
                  <a:srgbClr val="404040"/>
                </a:solidFill>
                <a:latin typeface="Corbel"/>
                <a:cs typeface="Corbel"/>
              </a:rPr>
              <a:t>решению</a:t>
            </a:r>
            <a:endParaRPr sz="2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40"/>
              </a:spcBef>
            </a:pPr>
            <a:r>
              <a:rPr sz="2800" b="1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2800" b="1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b="1" spc="-15" dirty="0">
                <a:solidFill>
                  <a:srgbClr val="404040"/>
                </a:solidFill>
                <a:latin typeface="Corbel"/>
                <a:cs typeface="Corbel"/>
              </a:rPr>
              <a:t>проблем</a:t>
            </a:r>
            <a:r>
              <a:rPr sz="2800" b="1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orbel"/>
                <a:cs typeface="Corbel"/>
              </a:rPr>
              <a:t>граждан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2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orbel"/>
                <a:cs typeface="Corbel"/>
              </a:rPr>
              <a:t>общества</a:t>
            </a:r>
            <a:endParaRPr sz="28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75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применение</a:t>
            </a:r>
            <a:r>
              <a:rPr sz="17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практик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традиционного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достижения</a:t>
            </a:r>
            <a:r>
              <a:rPr sz="17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7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целей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или</a:t>
            </a:r>
            <a:r>
              <a:rPr sz="17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выполнения</a:t>
            </a:r>
            <a:endParaRPr sz="17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04"/>
              </a:spcBef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социальной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миссии</a:t>
            </a:r>
            <a:endParaRPr sz="1700" dirty="0">
              <a:latin typeface="Corbel"/>
              <a:cs typeface="Corbel"/>
            </a:endParaRPr>
          </a:p>
          <a:p>
            <a:pPr marL="318770" marR="974090" indent="-306705">
              <a:lnSpc>
                <a:spcPct val="110000"/>
              </a:lnSpc>
              <a:spcBef>
                <a:spcPts val="1010"/>
              </a:spcBef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использование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стартапов и других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средств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для разработки,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финансирования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 </a:t>
            </a:r>
            <a:r>
              <a:rPr sz="1700" spc="-3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реализации</a:t>
            </a:r>
            <a:r>
              <a:rPr sz="1700" spc="-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решений</a:t>
            </a:r>
            <a:r>
              <a:rPr sz="1700" spc="-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социальных,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Corbel"/>
                <a:cs typeface="Corbel"/>
              </a:rPr>
              <a:t>культурных</a:t>
            </a:r>
            <a:r>
              <a:rPr sz="1700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7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экологических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проблем</a:t>
            </a:r>
            <a:endParaRPr sz="17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15"/>
              </a:spcBef>
              <a:buClr>
                <a:srgbClr val="54ACB7"/>
              </a:buClr>
              <a:buSzPct val="9117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r>
              <a:rPr sz="1700" spc="-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orbel"/>
                <a:cs typeface="Corbel"/>
              </a:rPr>
              <a:t>стыке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бизнеса</a:t>
            </a:r>
            <a:r>
              <a:rPr sz="17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7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700" spc="-5" dirty="0">
                <a:solidFill>
                  <a:srgbClr val="404040"/>
                </a:solidFill>
                <a:latin typeface="Corbel"/>
                <a:cs typeface="Corbel"/>
              </a:rPr>
              <a:t>благотворительности</a:t>
            </a:r>
            <a:endParaRPr sz="17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012825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ЗА</a:t>
            </a:r>
            <a:r>
              <a:rPr sz="4400" spc="-215" dirty="0"/>
              <a:t>К</a:t>
            </a:r>
            <a:r>
              <a:rPr sz="4400" spc="-5" dirty="0"/>
              <a:t>О</a:t>
            </a:r>
            <a:r>
              <a:rPr sz="4400" dirty="0"/>
              <a:t>Н</a:t>
            </a:r>
            <a:r>
              <a:rPr sz="4400" spc="-185" dirty="0"/>
              <a:t> </a:t>
            </a:r>
            <a:r>
              <a:rPr sz="4400" dirty="0"/>
              <a:t>О</a:t>
            </a:r>
            <a:r>
              <a:rPr sz="4400" spc="-175" dirty="0"/>
              <a:t> </a:t>
            </a:r>
            <a:r>
              <a:rPr sz="4400" spc="-5" dirty="0"/>
              <a:t>СОЦПРЕДПРИН</a:t>
            </a:r>
            <a:r>
              <a:rPr sz="4400" spc="10" dirty="0"/>
              <a:t>И</a:t>
            </a:r>
            <a:r>
              <a:rPr sz="4400" dirty="0"/>
              <a:t>М</a:t>
            </a:r>
            <a:r>
              <a:rPr sz="4400" spc="-250" dirty="0"/>
              <a:t>А</a:t>
            </a:r>
            <a:r>
              <a:rPr sz="4400" spc="-5" dirty="0"/>
              <a:t>ТЕЛЬСТ</a:t>
            </a:r>
            <a:r>
              <a:rPr sz="4400" spc="-20" dirty="0"/>
              <a:t>В</a:t>
            </a:r>
            <a:r>
              <a:rPr sz="4400" dirty="0"/>
              <a:t>Е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59993" y="2267203"/>
            <a:ext cx="10309225" cy="3909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748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404040"/>
                </a:solidFill>
                <a:latin typeface="Corbel"/>
                <a:cs typeface="Corbel"/>
              </a:rPr>
              <a:t>209-ФЗ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«О</a:t>
            </a:r>
            <a:r>
              <a:rPr sz="2400" b="1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развитии малого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2400" b="1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среднего</a:t>
            </a:r>
            <a:r>
              <a:rPr sz="2400" b="1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b="1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предпринимательства»</a:t>
            </a:r>
            <a:r>
              <a:rPr sz="2400" spc="-10" dirty="0">
                <a:solidFill>
                  <a:srgbClr val="404040"/>
                </a:solidFill>
                <a:latin typeface="Corbel"/>
                <a:cs typeface="Corbel"/>
              </a:rPr>
              <a:t>, </a:t>
            </a:r>
            <a:r>
              <a:rPr sz="2400" spc="-15" dirty="0">
                <a:solidFill>
                  <a:srgbClr val="404040"/>
                </a:solidFill>
                <a:latin typeface="Corbel"/>
                <a:cs typeface="Corbel"/>
              </a:rPr>
              <a:t>статья</a:t>
            </a:r>
            <a:r>
              <a:rPr sz="2400" spc="-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404040"/>
                </a:solidFill>
                <a:latin typeface="Corbel"/>
                <a:cs typeface="Corbel"/>
              </a:rPr>
              <a:t>24.1</a:t>
            </a:r>
            <a:endParaRPr sz="24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2400" dirty="0">
              <a:latin typeface="Corbel"/>
              <a:cs typeface="Corbe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5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</a:pPr>
            <a:r>
              <a:rPr sz="2000" b="1" spc="-15" dirty="0">
                <a:solidFill>
                  <a:srgbClr val="404040"/>
                </a:solidFill>
                <a:latin typeface="Corbel"/>
                <a:cs typeface="Corbel"/>
              </a:rPr>
              <a:t>Реестр</a:t>
            </a:r>
            <a:r>
              <a:rPr sz="2000" b="1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b="1" spc="-5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2000" b="1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b="1" spc="-5" dirty="0">
                <a:solidFill>
                  <a:srgbClr val="404040"/>
                </a:solidFill>
                <a:latin typeface="Corbel"/>
                <a:cs typeface="Corbel"/>
              </a:rPr>
              <a:t>предприятий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Формируется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течение</a:t>
            </a:r>
            <a:r>
              <a:rPr sz="20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года,</a:t>
            </a:r>
            <a:r>
              <a:rPr sz="20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входить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каждый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год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заново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Наличие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реестре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МСП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(rmsp.nalog.ru)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Наличие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выручки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предыдущем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orbel"/>
                <a:cs typeface="Corbel"/>
              </a:rPr>
              <a:t>году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(50%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 от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0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=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0!)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вступления</a:t>
            </a:r>
            <a:r>
              <a:rPr sz="20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необходимо</a:t>
            </a:r>
            <a:r>
              <a:rPr sz="2000" spc="-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предоставить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комплект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endParaRPr sz="20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5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Документы</a:t>
            </a:r>
            <a:r>
              <a:rPr sz="20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подаются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orbel"/>
                <a:cs typeface="Corbel"/>
              </a:rPr>
              <a:t>одному</a:t>
            </a:r>
            <a:r>
              <a:rPr sz="20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из</a:t>
            </a:r>
            <a:r>
              <a:rPr sz="20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orbel"/>
                <a:cs typeface="Corbel"/>
              </a:rPr>
              <a:t>четырех</a:t>
            </a:r>
            <a:r>
              <a:rPr sz="20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orbel"/>
                <a:cs typeface="Corbel"/>
              </a:rPr>
              <a:t>критериев</a:t>
            </a:r>
            <a:endParaRPr sz="20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42022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КРИТЕРИИ</a:t>
            </a:r>
            <a:r>
              <a:rPr sz="4400" spc="-215" dirty="0"/>
              <a:t> </a:t>
            </a:r>
            <a:r>
              <a:rPr sz="4400" spc="-10" dirty="0"/>
              <a:t>СОЦИАЛЬНОГО</a:t>
            </a:r>
            <a:r>
              <a:rPr sz="4400" spc="-75" dirty="0"/>
              <a:t> </a:t>
            </a:r>
            <a:r>
              <a:rPr sz="4400" dirty="0"/>
              <a:t>БИЗНЕСА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585977" y="2247138"/>
            <a:ext cx="1896110" cy="485140"/>
          </a:xfrm>
          <a:custGeom>
            <a:avLst/>
            <a:gdLst/>
            <a:ahLst/>
            <a:cxnLst/>
            <a:rect l="l" t="t" r="r" b="b"/>
            <a:pathLst>
              <a:path w="1896110" h="485139">
                <a:moveTo>
                  <a:pt x="1847341" y="0"/>
                </a:moveTo>
                <a:lnTo>
                  <a:pt x="48463" y="0"/>
                </a:lnTo>
                <a:lnTo>
                  <a:pt x="29601" y="3811"/>
                </a:lnTo>
                <a:lnTo>
                  <a:pt x="14197" y="14208"/>
                </a:lnTo>
                <a:lnTo>
                  <a:pt x="3809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09" y="455003"/>
                </a:lnTo>
                <a:lnTo>
                  <a:pt x="14197" y="470423"/>
                </a:lnTo>
                <a:lnTo>
                  <a:pt x="29601" y="480820"/>
                </a:lnTo>
                <a:lnTo>
                  <a:pt x="48463" y="484632"/>
                </a:lnTo>
                <a:lnTo>
                  <a:pt x="1847341" y="484632"/>
                </a:lnTo>
                <a:lnTo>
                  <a:pt x="1866227" y="480820"/>
                </a:lnTo>
                <a:lnTo>
                  <a:pt x="1881647" y="470423"/>
                </a:lnTo>
                <a:lnTo>
                  <a:pt x="1892044" y="455003"/>
                </a:lnTo>
                <a:lnTo>
                  <a:pt x="1895855" y="436117"/>
                </a:lnTo>
                <a:lnTo>
                  <a:pt x="1895855" y="48513"/>
                </a:lnTo>
                <a:lnTo>
                  <a:pt x="1892044" y="29628"/>
                </a:lnTo>
                <a:lnTo>
                  <a:pt x="1881647" y="14208"/>
                </a:lnTo>
                <a:lnTo>
                  <a:pt x="1866227" y="3811"/>
                </a:lnTo>
                <a:lnTo>
                  <a:pt x="1847341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0285" y="2358643"/>
            <a:ext cx="16433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1</a:t>
            </a:r>
            <a:r>
              <a:rPr sz="1300" spc="-4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13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трудоустраиваете</a:t>
            </a:r>
            <a:endParaRPr sz="1300">
              <a:latin typeface="Corbel"/>
              <a:cs typeface="Corbe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763841" y="2720657"/>
            <a:ext cx="5979795" cy="630555"/>
            <a:chOff x="763841" y="2720657"/>
            <a:chExt cx="5979795" cy="630555"/>
          </a:xfrm>
        </p:grpSpPr>
        <p:sp>
          <p:nvSpPr>
            <p:cNvPr id="6" name="object 6"/>
            <p:cNvSpPr/>
            <p:nvPr/>
          </p:nvSpPr>
          <p:spPr>
            <a:xfrm>
              <a:off x="774954" y="2731770"/>
              <a:ext cx="189865" cy="364490"/>
            </a:xfrm>
            <a:custGeom>
              <a:avLst/>
              <a:gdLst/>
              <a:ahLst/>
              <a:cxnLst/>
              <a:rect l="l" t="t" r="r" b="b"/>
              <a:pathLst>
                <a:path w="189865" h="364489">
                  <a:moveTo>
                    <a:pt x="0" y="0"/>
                  </a:moveTo>
                  <a:lnTo>
                    <a:pt x="0" y="363981"/>
                  </a:lnTo>
                  <a:lnTo>
                    <a:pt x="189661" y="363981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65454" y="2853690"/>
              <a:ext cx="5767070" cy="486409"/>
            </a:xfrm>
            <a:custGeom>
              <a:avLst/>
              <a:gdLst/>
              <a:ahLst/>
              <a:cxnLst/>
              <a:rect l="l" t="t" r="r" b="b"/>
              <a:pathLst>
                <a:path w="5767070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4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18175" y="0"/>
                  </a:lnTo>
                  <a:lnTo>
                    <a:pt x="5737133" y="3813"/>
                  </a:lnTo>
                  <a:lnTo>
                    <a:pt x="5752592" y="14224"/>
                  </a:lnTo>
                  <a:lnTo>
                    <a:pt x="5763002" y="29682"/>
                  </a:lnTo>
                  <a:lnTo>
                    <a:pt x="5766816" y="48640"/>
                  </a:lnTo>
                  <a:lnTo>
                    <a:pt x="5766816" y="437514"/>
                  </a:lnTo>
                  <a:lnTo>
                    <a:pt x="5763002" y="456473"/>
                  </a:lnTo>
                  <a:lnTo>
                    <a:pt x="5752592" y="471932"/>
                  </a:lnTo>
                  <a:lnTo>
                    <a:pt x="5737133" y="482342"/>
                  </a:lnTo>
                  <a:lnTo>
                    <a:pt x="5718175" y="486156"/>
                  </a:lnTo>
                  <a:lnTo>
                    <a:pt x="48615" y="486156"/>
                  </a:lnTo>
                  <a:lnTo>
                    <a:pt x="29692" y="482342"/>
                  </a:lnTo>
                  <a:lnTo>
                    <a:pt x="14239" y="471932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338321" y="2920110"/>
            <a:ext cx="10191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инвалиды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63841" y="2720657"/>
            <a:ext cx="5990590" cy="1236980"/>
            <a:chOff x="763841" y="2720657"/>
            <a:chExt cx="5990590" cy="1236980"/>
          </a:xfrm>
        </p:grpSpPr>
        <p:sp>
          <p:nvSpPr>
            <p:cNvPr id="10" name="object 10"/>
            <p:cNvSpPr/>
            <p:nvPr/>
          </p:nvSpPr>
          <p:spPr>
            <a:xfrm>
              <a:off x="774954" y="2731770"/>
              <a:ext cx="189865" cy="970915"/>
            </a:xfrm>
            <a:custGeom>
              <a:avLst/>
              <a:gdLst/>
              <a:ahLst/>
              <a:cxnLst/>
              <a:rect l="l" t="t" r="r" b="b"/>
              <a:pathLst>
                <a:path w="189865" h="970914">
                  <a:moveTo>
                    <a:pt x="0" y="0"/>
                  </a:moveTo>
                  <a:lnTo>
                    <a:pt x="0" y="970787"/>
                  </a:lnTo>
                  <a:lnTo>
                    <a:pt x="189661" y="970787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65454" y="3460242"/>
              <a:ext cx="5777865" cy="486409"/>
            </a:xfrm>
            <a:custGeom>
              <a:avLst/>
              <a:gdLst/>
              <a:ahLst/>
              <a:cxnLst/>
              <a:rect l="l" t="t" r="r" b="b"/>
              <a:pathLst>
                <a:path w="5777865" h="486410">
                  <a:moveTo>
                    <a:pt x="0" y="48641"/>
                  </a:moveTo>
                  <a:lnTo>
                    <a:pt x="3820" y="29682"/>
                  </a:lnTo>
                  <a:lnTo>
                    <a:pt x="14239" y="14224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28843" y="0"/>
                  </a:lnTo>
                  <a:lnTo>
                    <a:pt x="5747801" y="3813"/>
                  </a:lnTo>
                  <a:lnTo>
                    <a:pt x="5763260" y="14224"/>
                  </a:lnTo>
                  <a:lnTo>
                    <a:pt x="5773670" y="29682"/>
                  </a:lnTo>
                  <a:lnTo>
                    <a:pt x="5777484" y="48641"/>
                  </a:lnTo>
                  <a:lnTo>
                    <a:pt x="5777484" y="437515"/>
                  </a:lnTo>
                  <a:lnTo>
                    <a:pt x="5773670" y="456473"/>
                  </a:lnTo>
                  <a:lnTo>
                    <a:pt x="5763260" y="471932"/>
                  </a:lnTo>
                  <a:lnTo>
                    <a:pt x="5747801" y="482342"/>
                  </a:lnTo>
                  <a:lnTo>
                    <a:pt x="5728843" y="486156"/>
                  </a:lnTo>
                  <a:lnTo>
                    <a:pt x="48615" y="486156"/>
                  </a:lnTo>
                  <a:lnTo>
                    <a:pt x="29692" y="482342"/>
                  </a:lnTo>
                  <a:lnTo>
                    <a:pt x="14239" y="471932"/>
                  </a:lnTo>
                  <a:lnTo>
                    <a:pt x="3820" y="456473"/>
                  </a:lnTo>
                  <a:lnTo>
                    <a:pt x="0" y="437515"/>
                  </a:lnTo>
                  <a:lnTo>
                    <a:pt x="0" y="48641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094357" y="3526917"/>
            <a:ext cx="35166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orbel"/>
                <a:cs typeface="Corbel"/>
              </a:rPr>
              <a:t>одинокие </a:t>
            </a:r>
            <a:r>
              <a:rPr sz="1800" dirty="0">
                <a:latin typeface="Corbel"/>
                <a:cs typeface="Corbel"/>
              </a:rPr>
              <a:t>и </a:t>
            </a:r>
            <a:r>
              <a:rPr sz="1800" spc="-15" dirty="0">
                <a:latin typeface="Corbel"/>
                <a:cs typeface="Corbel"/>
              </a:rPr>
              <a:t>многодетные </a:t>
            </a:r>
            <a:r>
              <a:rPr sz="1800" spc="-20" dirty="0">
                <a:latin typeface="Corbel"/>
                <a:cs typeface="Corbel"/>
              </a:rPr>
              <a:t>родители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63841" y="2720657"/>
            <a:ext cx="5996305" cy="1843405"/>
            <a:chOff x="763841" y="2720657"/>
            <a:chExt cx="5996305" cy="1843405"/>
          </a:xfrm>
        </p:grpSpPr>
        <p:sp>
          <p:nvSpPr>
            <p:cNvPr id="14" name="object 14"/>
            <p:cNvSpPr/>
            <p:nvPr/>
          </p:nvSpPr>
          <p:spPr>
            <a:xfrm>
              <a:off x="774954" y="2731770"/>
              <a:ext cx="189865" cy="1577975"/>
            </a:xfrm>
            <a:custGeom>
              <a:avLst/>
              <a:gdLst/>
              <a:ahLst/>
              <a:cxnLst/>
              <a:rect l="l" t="t" r="r" b="b"/>
              <a:pathLst>
                <a:path w="189865" h="1577975">
                  <a:moveTo>
                    <a:pt x="0" y="0"/>
                  </a:moveTo>
                  <a:lnTo>
                    <a:pt x="0" y="1577466"/>
                  </a:lnTo>
                  <a:lnTo>
                    <a:pt x="189661" y="15774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65454" y="4066794"/>
              <a:ext cx="5783580" cy="486409"/>
            </a:xfrm>
            <a:custGeom>
              <a:avLst/>
              <a:gdLst/>
              <a:ahLst/>
              <a:cxnLst/>
              <a:rect l="l" t="t" r="r" b="b"/>
              <a:pathLst>
                <a:path w="5783580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3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34939" y="0"/>
                  </a:lnTo>
                  <a:lnTo>
                    <a:pt x="5753897" y="3813"/>
                  </a:lnTo>
                  <a:lnTo>
                    <a:pt x="5769356" y="14223"/>
                  </a:lnTo>
                  <a:lnTo>
                    <a:pt x="5779766" y="29682"/>
                  </a:lnTo>
                  <a:lnTo>
                    <a:pt x="5783580" y="48640"/>
                  </a:lnTo>
                  <a:lnTo>
                    <a:pt x="5783580" y="437514"/>
                  </a:lnTo>
                  <a:lnTo>
                    <a:pt x="5779766" y="456473"/>
                  </a:lnTo>
                  <a:lnTo>
                    <a:pt x="5769356" y="471931"/>
                  </a:lnTo>
                  <a:lnTo>
                    <a:pt x="5753897" y="482342"/>
                  </a:lnTo>
                  <a:lnTo>
                    <a:pt x="5734939" y="486155"/>
                  </a:lnTo>
                  <a:lnTo>
                    <a:pt x="48615" y="486155"/>
                  </a:lnTo>
                  <a:lnTo>
                    <a:pt x="29692" y="482342"/>
                  </a:lnTo>
                  <a:lnTo>
                    <a:pt x="14239" y="471931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284857" y="4147184"/>
            <a:ext cx="31413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пенсионеры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предпенсионеры</a:t>
            </a:r>
            <a:endParaRPr sz="1800" dirty="0">
              <a:latin typeface="Corbel"/>
              <a:cs typeface="Corbe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763841" y="2720657"/>
            <a:ext cx="5998210" cy="2450465"/>
            <a:chOff x="763841" y="2720657"/>
            <a:chExt cx="5998210" cy="2450465"/>
          </a:xfrm>
        </p:grpSpPr>
        <p:sp>
          <p:nvSpPr>
            <p:cNvPr id="18" name="object 18"/>
            <p:cNvSpPr/>
            <p:nvPr/>
          </p:nvSpPr>
          <p:spPr>
            <a:xfrm>
              <a:off x="774954" y="2731770"/>
              <a:ext cx="189865" cy="2184400"/>
            </a:xfrm>
            <a:custGeom>
              <a:avLst/>
              <a:gdLst/>
              <a:ahLst/>
              <a:cxnLst/>
              <a:rect l="l" t="t" r="r" b="b"/>
              <a:pathLst>
                <a:path w="189865" h="2184400">
                  <a:moveTo>
                    <a:pt x="0" y="0"/>
                  </a:moveTo>
                  <a:lnTo>
                    <a:pt x="0" y="2184272"/>
                  </a:lnTo>
                  <a:lnTo>
                    <a:pt x="189661" y="218427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65454" y="4673346"/>
              <a:ext cx="5785485" cy="486409"/>
            </a:xfrm>
            <a:custGeom>
              <a:avLst/>
              <a:gdLst/>
              <a:ahLst/>
              <a:cxnLst/>
              <a:rect l="l" t="t" r="r" b="b"/>
              <a:pathLst>
                <a:path w="5785484" h="486410">
                  <a:moveTo>
                    <a:pt x="0" y="48640"/>
                  </a:moveTo>
                  <a:lnTo>
                    <a:pt x="3820" y="29682"/>
                  </a:lnTo>
                  <a:lnTo>
                    <a:pt x="14239" y="14223"/>
                  </a:lnTo>
                  <a:lnTo>
                    <a:pt x="29692" y="3813"/>
                  </a:lnTo>
                  <a:lnTo>
                    <a:pt x="48615" y="0"/>
                  </a:lnTo>
                  <a:lnTo>
                    <a:pt x="5736463" y="0"/>
                  </a:lnTo>
                  <a:lnTo>
                    <a:pt x="5755421" y="3813"/>
                  </a:lnTo>
                  <a:lnTo>
                    <a:pt x="5770880" y="14223"/>
                  </a:lnTo>
                  <a:lnTo>
                    <a:pt x="5781290" y="29682"/>
                  </a:lnTo>
                  <a:lnTo>
                    <a:pt x="5785104" y="48640"/>
                  </a:lnTo>
                  <a:lnTo>
                    <a:pt x="5785104" y="437514"/>
                  </a:lnTo>
                  <a:lnTo>
                    <a:pt x="5781290" y="456473"/>
                  </a:lnTo>
                  <a:lnTo>
                    <a:pt x="5770880" y="471931"/>
                  </a:lnTo>
                  <a:lnTo>
                    <a:pt x="5755421" y="482342"/>
                  </a:lnTo>
                  <a:lnTo>
                    <a:pt x="5736463" y="486155"/>
                  </a:lnTo>
                  <a:lnTo>
                    <a:pt x="48615" y="486155"/>
                  </a:lnTo>
                  <a:lnTo>
                    <a:pt x="29692" y="482342"/>
                  </a:lnTo>
                  <a:lnTo>
                    <a:pt x="14239" y="471931"/>
                  </a:lnTo>
                  <a:lnTo>
                    <a:pt x="3820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041017" y="4740655"/>
            <a:ext cx="3632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выпускники</a:t>
            </a:r>
            <a:r>
              <a:rPr sz="1800" dirty="0">
                <a:latin typeface="Corbel"/>
                <a:cs typeface="Corbel"/>
              </a:rPr>
              <a:t> </a:t>
            </a:r>
            <a:r>
              <a:rPr sz="1800" spc="-15" dirty="0">
                <a:latin typeface="Corbel"/>
                <a:cs typeface="Corbel"/>
              </a:rPr>
              <a:t>детских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15" dirty="0">
                <a:latin typeface="Corbel"/>
                <a:cs typeface="Corbel"/>
              </a:rPr>
              <a:t>домов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до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25" dirty="0">
                <a:latin typeface="Corbel"/>
                <a:cs typeface="Corbel"/>
              </a:rPr>
              <a:t>23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лет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763841" y="2720657"/>
            <a:ext cx="5978525" cy="3056890"/>
            <a:chOff x="763841" y="2720657"/>
            <a:chExt cx="5978525" cy="3056890"/>
          </a:xfrm>
        </p:grpSpPr>
        <p:sp>
          <p:nvSpPr>
            <p:cNvPr id="22" name="object 22"/>
            <p:cNvSpPr/>
            <p:nvPr/>
          </p:nvSpPr>
          <p:spPr>
            <a:xfrm>
              <a:off x="774954" y="2731770"/>
              <a:ext cx="189865" cy="2791460"/>
            </a:xfrm>
            <a:custGeom>
              <a:avLst/>
              <a:gdLst/>
              <a:ahLst/>
              <a:cxnLst/>
              <a:rect l="l" t="t" r="r" b="b"/>
              <a:pathLst>
                <a:path w="189865" h="2791460">
                  <a:moveTo>
                    <a:pt x="0" y="0"/>
                  </a:moveTo>
                  <a:lnTo>
                    <a:pt x="0" y="2790952"/>
                  </a:lnTo>
                  <a:lnTo>
                    <a:pt x="189661" y="279095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965454" y="5281422"/>
              <a:ext cx="5765800" cy="485140"/>
            </a:xfrm>
            <a:custGeom>
              <a:avLst/>
              <a:gdLst/>
              <a:ahLst/>
              <a:cxnLst/>
              <a:rect l="l" t="t" r="r" b="b"/>
              <a:pathLst>
                <a:path w="5765800" h="485139">
                  <a:moveTo>
                    <a:pt x="0" y="48513"/>
                  </a:moveTo>
                  <a:lnTo>
                    <a:pt x="3807" y="29628"/>
                  </a:lnTo>
                  <a:lnTo>
                    <a:pt x="14192" y="14208"/>
                  </a:lnTo>
                  <a:lnTo>
                    <a:pt x="29596" y="3811"/>
                  </a:lnTo>
                  <a:lnTo>
                    <a:pt x="48463" y="0"/>
                  </a:lnTo>
                  <a:lnTo>
                    <a:pt x="5716778" y="0"/>
                  </a:lnTo>
                  <a:lnTo>
                    <a:pt x="5735663" y="3811"/>
                  </a:lnTo>
                  <a:lnTo>
                    <a:pt x="5751083" y="14208"/>
                  </a:lnTo>
                  <a:lnTo>
                    <a:pt x="5761480" y="29628"/>
                  </a:lnTo>
                  <a:lnTo>
                    <a:pt x="5765292" y="48513"/>
                  </a:lnTo>
                  <a:lnTo>
                    <a:pt x="5765292" y="436168"/>
                  </a:lnTo>
                  <a:lnTo>
                    <a:pt x="5761480" y="455035"/>
                  </a:lnTo>
                  <a:lnTo>
                    <a:pt x="5751083" y="470439"/>
                  </a:lnTo>
                  <a:lnTo>
                    <a:pt x="5735663" y="480824"/>
                  </a:lnTo>
                  <a:lnTo>
                    <a:pt x="5716778" y="484631"/>
                  </a:lnTo>
                  <a:lnTo>
                    <a:pt x="48463" y="484631"/>
                  </a:lnTo>
                  <a:lnTo>
                    <a:pt x="29596" y="480824"/>
                  </a:lnTo>
                  <a:lnTo>
                    <a:pt x="14192" y="470439"/>
                  </a:lnTo>
                  <a:lnTo>
                    <a:pt x="3807" y="455035"/>
                  </a:lnTo>
                  <a:lnTo>
                    <a:pt x="0" y="436168"/>
                  </a:lnTo>
                  <a:lnTo>
                    <a:pt x="0" y="4851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751582" y="5347512"/>
            <a:ext cx="21894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бывшие</a:t>
            </a:r>
            <a:r>
              <a:rPr sz="1800" spc="-6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заключенные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763841" y="2720657"/>
            <a:ext cx="5995035" cy="3663315"/>
            <a:chOff x="763841" y="2720657"/>
            <a:chExt cx="5995035" cy="3663315"/>
          </a:xfrm>
        </p:grpSpPr>
        <p:sp>
          <p:nvSpPr>
            <p:cNvPr id="26" name="object 26"/>
            <p:cNvSpPr/>
            <p:nvPr/>
          </p:nvSpPr>
          <p:spPr>
            <a:xfrm>
              <a:off x="774954" y="2731770"/>
              <a:ext cx="189865" cy="3397885"/>
            </a:xfrm>
            <a:custGeom>
              <a:avLst/>
              <a:gdLst/>
              <a:ahLst/>
              <a:cxnLst/>
              <a:rect l="l" t="t" r="r" b="b"/>
              <a:pathLst>
                <a:path w="189865" h="3397885">
                  <a:moveTo>
                    <a:pt x="0" y="0"/>
                  </a:moveTo>
                  <a:lnTo>
                    <a:pt x="0" y="3397719"/>
                  </a:lnTo>
                  <a:lnTo>
                    <a:pt x="189661" y="339771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965454" y="5887974"/>
              <a:ext cx="5782310" cy="485140"/>
            </a:xfrm>
            <a:custGeom>
              <a:avLst/>
              <a:gdLst/>
              <a:ahLst/>
              <a:cxnLst/>
              <a:rect l="l" t="t" r="r" b="b"/>
              <a:pathLst>
                <a:path w="5782309" h="485139">
                  <a:moveTo>
                    <a:pt x="0" y="48463"/>
                  </a:moveTo>
                  <a:lnTo>
                    <a:pt x="3807" y="29596"/>
                  </a:lnTo>
                  <a:lnTo>
                    <a:pt x="14192" y="14192"/>
                  </a:lnTo>
                  <a:lnTo>
                    <a:pt x="29596" y="3807"/>
                  </a:lnTo>
                  <a:lnTo>
                    <a:pt x="48463" y="0"/>
                  </a:lnTo>
                  <a:lnTo>
                    <a:pt x="5733542" y="0"/>
                  </a:lnTo>
                  <a:lnTo>
                    <a:pt x="5752427" y="3807"/>
                  </a:lnTo>
                  <a:lnTo>
                    <a:pt x="5767847" y="14192"/>
                  </a:lnTo>
                  <a:lnTo>
                    <a:pt x="5778244" y="29596"/>
                  </a:lnTo>
                  <a:lnTo>
                    <a:pt x="5782056" y="48463"/>
                  </a:lnTo>
                  <a:lnTo>
                    <a:pt x="5782056" y="436168"/>
                  </a:lnTo>
                  <a:lnTo>
                    <a:pt x="5778244" y="455035"/>
                  </a:lnTo>
                  <a:lnTo>
                    <a:pt x="5767847" y="470439"/>
                  </a:lnTo>
                  <a:lnTo>
                    <a:pt x="5752427" y="480824"/>
                  </a:lnTo>
                  <a:lnTo>
                    <a:pt x="5733542" y="484631"/>
                  </a:lnTo>
                  <a:lnTo>
                    <a:pt x="48463" y="484631"/>
                  </a:lnTo>
                  <a:lnTo>
                    <a:pt x="29596" y="480824"/>
                  </a:lnTo>
                  <a:lnTo>
                    <a:pt x="14192" y="470439"/>
                  </a:lnTo>
                  <a:lnTo>
                    <a:pt x="3807" y="455035"/>
                  </a:lnTo>
                  <a:lnTo>
                    <a:pt x="0" y="436168"/>
                  </a:lnTo>
                  <a:lnTo>
                    <a:pt x="0" y="4846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524380" y="5954369"/>
            <a:ext cx="4659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беженцы,</a:t>
            </a:r>
            <a:r>
              <a:rPr sz="1800" spc="-4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малоимущие,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лица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БОМЖ</a:t>
            </a:r>
            <a:r>
              <a:rPr sz="1800" spc="-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занятий</a:t>
            </a:r>
            <a:endParaRPr sz="1800">
              <a:latin typeface="Corbel"/>
              <a:cs typeface="Corbel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724150" y="2247138"/>
            <a:ext cx="1897380" cy="485140"/>
          </a:xfrm>
          <a:custGeom>
            <a:avLst/>
            <a:gdLst/>
            <a:ahLst/>
            <a:cxnLst/>
            <a:rect l="l" t="t" r="r" b="b"/>
            <a:pathLst>
              <a:path w="1897379" h="485139">
                <a:moveTo>
                  <a:pt x="1848865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1848865" y="484632"/>
                </a:lnTo>
                <a:lnTo>
                  <a:pt x="1867751" y="480820"/>
                </a:lnTo>
                <a:lnTo>
                  <a:pt x="1883171" y="470423"/>
                </a:lnTo>
                <a:lnTo>
                  <a:pt x="1893568" y="455003"/>
                </a:lnTo>
                <a:lnTo>
                  <a:pt x="1897379" y="436117"/>
                </a:lnTo>
                <a:lnTo>
                  <a:pt x="1897379" y="48513"/>
                </a:lnTo>
                <a:lnTo>
                  <a:pt x="1893568" y="29628"/>
                </a:lnTo>
                <a:lnTo>
                  <a:pt x="1883171" y="14208"/>
                </a:lnTo>
                <a:lnTo>
                  <a:pt x="1867751" y="3811"/>
                </a:lnTo>
                <a:lnTo>
                  <a:pt x="1848865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760091" y="2268092"/>
            <a:ext cx="1823720" cy="40449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50165">
              <a:lnSpc>
                <a:spcPts val="1430"/>
              </a:lnSpc>
              <a:spcBef>
                <a:spcPts val="250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2 вы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реализуете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товары </a:t>
            </a:r>
            <a:r>
              <a:rPr sz="130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13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услуги,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 произведенные</a:t>
            </a:r>
            <a:endParaRPr sz="1300">
              <a:latin typeface="Corbel"/>
              <a:cs typeface="Corbel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4863846" y="2247138"/>
            <a:ext cx="1897380" cy="485140"/>
          </a:xfrm>
          <a:custGeom>
            <a:avLst/>
            <a:gdLst/>
            <a:ahLst/>
            <a:cxnLst/>
            <a:rect l="l" t="t" r="r" b="b"/>
            <a:pathLst>
              <a:path w="1897379" h="485139">
                <a:moveTo>
                  <a:pt x="1848865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1848865" y="484632"/>
                </a:lnTo>
                <a:lnTo>
                  <a:pt x="1867751" y="480820"/>
                </a:lnTo>
                <a:lnTo>
                  <a:pt x="1883171" y="470423"/>
                </a:lnTo>
                <a:lnTo>
                  <a:pt x="1893568" y="455003"/>
                </a:lnTo>
                <a:lnTo>
                  <a:pt x="1897379" y="436117"/>
                </a:lnTo>
                <a:lnTo>
                  <a:pt x="1897379" y="48513"/>
                </a:lnTo>
                <a:lnTo>
                  <a:pt x="1893568" y="29628"/>
                </a:lnTo>
                <a:lnTo>
                  <a:pt x="1883171" y="14208"/>
                </a:lnTo>
                <a:lnTo>
                  <a:pt x="1867751" y="3811"/>
                </a:lnTo>
                <a:lnTo>
                  <a:pt x="1848865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240782" y="2268092"/>
            <a:ext cx="1142365" cy="40449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92405" marR="5080" indent="-180340">
              <a:lnSpc>
                <a:spcPts val="1430"/>
              </a:lnSpc>
              <a:spcBef>
                <a:spcPts val="250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3</a:t>
            </a:r>
            <a:r>
              <a:rPr sz="13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ваша</a:t>
            </a:r>
            <a:r>
              <a:rPr sz="1300" spc="2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5" dirty="0">
                <a:solidFill>
                  <a:srgbClr val="FFFFFF"/>
                </a:solidFill>
                <a:latin typeface="Corbel"/>
                <a:cs typeface="Corbel"/>
              </a:rPr>
              <a:t>целевая </a:t>
            </a:r>
            <a:r>
              <a:rPr sz="1300" spc="-24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5" dirty="0">
                <a:solidFill>
                  <a:srgbClr val="FFFFFF"/>
                </a:solidFill>
                <a:latin typeface="Corbel"/>
                <a:cs typeface="Corbel"/>
              </a:rPr>
              <a:t>аудитория</a:t>
            </a:r>
            <a:endParaRPr sz="1300">
              <a:latin typeface="Corbel"/>
              <a:cs typeface="Corbe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003542" y="2247138"/>
            <a:ext cx="4604385" cy="485140"/>
          </a:xfrm>
          <a:custGeom>
            <a:avLst/>
            <a:gdLst/>
            <a:ahLst/>
            <a:cxnLst/>
            <a:rect l="l" t="t" r="r" b="b"/>
            <a:pathLst>
              <a:path w="4604384" h="485139">
                <a:moveTo>
                  <a:pt x="4555489" y="0"/>
                </a:moveTo>
                <a:lnTo>
                  <a:pt x="48513" y="0"/>
                </a:lnTo>
                <a:lnTo>
                  <a:pt x="29628" y="3811"/>
                </a:lnTo>
                <a:lnTo>
                  <a:pt x="14208" y="14208"/>
                </a:lnTo>
                <a:lnTo>
                  <a:pt x="3811" y="29628"/>
                </a:lnTo>
                <a:lnTo>
                  <a:pt x="0" y="48513"/>
                </a:lnTo>
                <a:lnTo>
                  <a:pt x="0" y="436117"/>
                </a:lnTo>
                <a:lnTo>
                  <a:pt x="3811" y="455003"/>
                </a:lnTo>
                <a:lnTo>
                  <a:pt x="14208" y="470423"/>
                </a:lnTo>
                <a:lnTo>
                  <a:pt x="29628" y="480820"/>
                </a:lnTo>
                <a:lnTo>
                  <a:pt x="48513" y="484632"/>
                </a:lnTo>
                <a:lnTo>
                  <a:pt x="4555489" y="484632"/>
                </a:lnTo>
                <a:lnTo>
                  <a:pt x="4574375" y="480820"/>
                </a:lnTo>
                <a:lnTo>
                  <a:pt x="4589795" y="470423"/>
                </a:lnTo>
                <a:lnTo>
                  <a:pt x="4600192" y="455003"/>
                </a:lnTo>
                <a:lnTo>
                  <a:pt x="4604004" y="436117"/>
                </a:lnTo>
                <a:lnTo>
                  <a:pt x="4604004" y="48513"/>
                </a:lnTo>
                <a:lnTo>
                  <a:pt x="4600192" y="29628"/>
                </a:lnTo>
                <a:lnTo>
                  <a:pt x="4589795" y="14208"/>
                </a:lnTo>
                <a:lnTo>
                  <a:pt x="4574375" y="3811"/>
                </a:lnTo>
                <a:lnTo>
                  <a:pt x="4555489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8590533" y="2358643"/>
            <a:ext cx="1430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4</a:t>
            </a:r>
            <a:r>
              <a:rPr sz="1300" spc="-2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5" dirty="0">
                <a:solidFill>
                  <a:srgbClr val="FFFFFF"/>
                </a:solidFill>
                <a:latin typeface="Corbel"/>
                <a:cs typeface="Corbel"/>
              </a:rPr>
              <a:t>вид</a:t>
            </a:r>
            <a:r>
              <a:rPr sz="1300" spc="-3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orbel"/>
                <a:cs typeface="Corbel"/>
              </a:rPr>
              <a:t>деятельности</a:t>
            </a:r>
            <a:endParaRPr sz="1300">
              <a:latin typeface="Corbel"/>
              <a:cs typeface="Corbel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7452677" y="2720657"/>
            <a:ext cx="4155440" cy="630555"/>
            <a:chOff x="7452677" y="2720657"/>
            <a:chExt cx="4155440" cy="630555"/>
          </a:xfrm>
        </p:grpSpPr>
        <p:sp>
          <p:nvSpPr>
            <p:cNvPr id="36" name="object 36"/>
            <p:cNvSpPr/>
            <p:nvPr/>
          </p:nvSpPr>
          <p:spPr>
            <a:xfrm>
              <a:off x="7463790" y="2731770"/>
              <a:ext cx="461009" cy="364490"/>
            </a:xfrm>
            <a:custGeom>
              <a:avLst/>
              <a:gdLst/>
              <a:ahLst/>
              <a:cxnLst/>
              <a:rect l="l" t="t" r="r" b="b"/>
              <a:pathLst>
                <a:path w="461009" h="364489">
                  <a:moveTo>
                    <a:pt x="0" y="0"/>
                  </a:moveTo>
                  <a:lnTo>
                    <a:pt x="0" y="363981"/>
                  </a:lnTo>
                  <a:lnTo>
                    <a:pt x="460501" y="36398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924038" y="2853690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4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4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2"/>
                  </a:lnTo>
                  <a:lnTo>
                    <a:pt x="3643157" y="482342"/>
                  </a:lnTo>
                  <a:lnTo>
                    <a:pt x="3624198" y="486156"/>
                  </a:lnTo>
                  <a:lnTo>
                    <a:pt x="48640" y="486156"/>
                  </a:lnTo>
                  <a:lnTo>
                    <a:pt x="29682" y="482342"/>
                  </a:lnTo>
                  <a:lnTo>
                    <a:pt x="14223" y="471932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8052054" y="2920110"/>
            <a:ext cx="3416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психолого-педагогические</a:t>
            </a:r>
            <a:r>
              <a:rPr sz="1800" spc="10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услуги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7452677" y="2720657"/>
            <a:ext cx="4155440" cy="1236980"/>
            <a:chOff x="7452677" y="2720657"/>
            <a:chExt cx="4155440" cy="1236980"/>
          </a:xfrm>
        </p:grpSpPr>
        <p:sp>
          <p:nvSpPr>
            <p:cNvPr id="40" name="object 40"/>
            <p:cNvSpPr/>
            <p:nvPr/>
          </p:nvSpPr>
          <p:spPr>
            <a:xfrm>
              <a:off x="7463790" y="2731770"/>
              <a:ext cx="461009" cy="970915"/>
            </a:xfrm>
            <a:custGeom>
              <a:avLst/>
              <a:gdLst/>
              <a:ahLst/>
              <a:cxnLst/>
              <a:rect l="l" t="t" r="r" b="b"/>
              <a:pathLst>
                <a:path w="461009" h="970914">
                  <a:moveTo>
                    <a:pt x="0" y="0"/>
                  </a:moveTo>
                  <a:lnTo>
                    <a:pt x="0" y="970787"/>
                  </a:lnTo>
                  <a:lnTo>
                    <a:pt x="460501" y="97078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7924038" y="3460242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1"/>
                  </a:moveTo>
                  <a:lnTo>
                    <a:pt x="3813" y="29682"/>
                  </a:lnTo>
                  <a:lnTo>
                    <a:pt x="14224" y="14224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4"/>
                  </a:lnTo>
                  <a:lnTo>
                    <a:pt x="3669026" y="29682"/>
                  </a:lnTo>
                  <a:lnTo>
                    <a:pt x="3672839" y="48641"/>
                  </a:lnTo>
                  <a:lnTo>
                    <a:pt x="3672839" y="437515"/>
                  </a:lnTo>
                  <a:lnTo>
                    <a:pt x="3669026" y="456473"/>
                  </a:lnTo>
                  <a:lnTo>
                    <a:pt x="3658615" y="471932"/>
                  </a:lnTo>
                  <a:lnTo>
                    <a:pt x="3643157" y="482342"/>
                  </a:lnTo>
                  <a:lnTo>
                    <a:pt x="3624198" y="486156"/>
                  </a:lnTo>
                  <a:lnTo>
                    <a:pt x="48640" y="486156"/>
                  </a:lnTo>
                  <a:lnTo>
                    <a:pt x="29682" y="482342"/>
                  </a:lnTo>
                  <a:lnTo>
                    <a:pt x="14223" y="471932"/>
                  </a:lnTo>
                  <a:lnTo>
                    <a:pt x="3813" y="456473"/>
                  </a:lnTo>
                  <a:lnTo>
                    <a:pt x="0" y="437515"/>
                  </a:lnTo>
                  <a:lnTo>
                    <a:pt x="0" y="48641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8338566" y="3526917"/>
            <a:ext cx="28422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спорт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оздоровление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детей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7452677" y="2720657"/>
            <a:ext cx="4155440" cy="1843405"/>
            <a:chOff x="7452677" y="2720657"/>
            <a:chExt cx="4155440" cy="1843405"/>
          </a:xfrm>
        </p:grpSpPr>
        <p:sp>
          <p:nvSpPr>
            <p:cNvPr id="44" name="object 44"/>
            <p:cNvSpPr/>
            <p:nvPr/>
          </p:nvSpPr>
          <p:spPr>
            <a:xfrm>
              <a:off x="7463790" y="2731770"/>
              <a:ext cx="461009" cy="1577975"/>
            </a:xfrm>
            <a:custGeom>
              <a:avLst/>
              <a:gdLst/>
              <a:ahLst/>
              <a:cxnLst/>
              <a:rect l="l" t="t" r="r" b="b"/>
              <a:pathLst>
                <a:path w="461009" h="1577975">
                  <a:moveTo>
                    <a:pt x="0" y="0"/>
                  </a:moveTo>
                  <a:lnTo>
                    <a:pt x="0" y="1577466"/>
                  </a:lnTo>
                  <a:lnTo>
                    <a:pt x="460501" y="15774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7924038" y="4066794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3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3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1"/>
                  </a:lnTo>
                  <a:lnTo>
                    <a:pt x="3643157" y="482342"/>
                  </a:lnTo>
                  <a:lnTo>
                    <a:pt x="3624198" y="486155"/>
                  </a:lnTo>
                  <a:lnTo>
                    <a:pt x="48640" y="486155"/>
                  </a:lnTo>
                  <a:lnTo>
                    <a:pt x="29682" y="482342"/>
                  </a:lnTo>
                  <a:lnTo>
                    <a:pt x="14223" y="471931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8590026" y="4133850"/>
            <a:ext cx="23399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образование</a:t>
            </a:r>
            <a:r>
              <a:rPr sz="1800" spc="-3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для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spc="-20" dirty="0">
                <a:latin typeface="Corbel"/>
                <a:cs typeface="Corbel"/>
              </a:rPr>
              <a:t>детей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7452677" y="2720657"/>
            <a:ext cx="4155440" cy="2450465"/>
            <a:chOff x="7452677" y="2720657"/>
            <a:chExt cx="4155440" cy="2450465"/>
          </a:xfrm>
        </p:grpSpPr>
        <p:sp>
          <p:nvSpPr>
            <p:cNvPr id="48" name="object 48"/>
            <p:cNvSpPr/>
            <p:nvPr/>
          </p:nvSpPr>
          <p:spPr>
            <a:xfrm>
              <a:off x="7463790" y="2731770"/>
              <a:ext cx="461009" cy="2184400"/>
            </a:xfrm>
            <a:custGeom>
              <a:avLst/>
              <a:gdLst/>
              <a:ahLst/>
              <a:cxnLst/>
              <a:rect l="l" t="t" r="r" b="b"/>
              <a:pathLst>
                <a:path w="461009" h="2184400">
                  <a:moveTo>
                    <a:pt x="0" y="0"/>
                  </a:moveTo>
                  <a:lnTo>
                    <a:pt x="0" y="2184272"/>
                  </a:lnTo>
                  <a:lnTo>
                    <a:pt x="460501" y="218427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924038" y="4673346"/>
              <a:ext cx="3672840" cy="486409"/>
            </a:xfrm>
            <a:custGeom>
              <a:avLst/>
              <a:gdLst/>
              <a:ahLst/>
              <a:cxnLst/>
              <a:rect l="l" t="t" r="r" b="b"/>
              <a:pathLst>
                <a:path w="3672840" h="486410">
                  <a:moveTo>
                    <a:pt x="0" y="48640"/>
                  </a:moveTo>
                  <a:lnTo>
                    <a:pt x="3813" y="29682"/>
                  </a:lnTo>
                  <a:lnTo>
                    <a:pt x="14224" y="14223"/>
                  </a:lnTo>
                  <a:lnTo>
                    <a:pt x="29682" y="3813"/>
                  </a:lnTo>
                  <a:lnTo>
                    <a:pt x="48640" y="0"/>
                  </a:lnTo>
                  <a:lnTo>
                    <a:pt x="3624198" y="0"/>
                  </a:lnTo>
                  <a:lnTo>
                    <a:pt x="3643157" y="3813"/>
                  </a:lnTo>
                  <a:lnTo>
                    <a:pt x="3658615" y="14223"/>
                  </a:lnTo>
                  <a:lnTo>
                    <a:pt x="3669026" y="29682"/>
                  </a:lnTo>
                  <a:lnTo>
                    <a:pt x="3672839" y="48640"/>
                  </a:lnTo>
                  <a:lnTo>
                    <a:pt x="3672839" y="437514"/>
                  </a:lnTo>
                  <a:lnTo>
                    <a:pt x="3669026" y="456473"/>
                  </a:lnTo>
                  <a:lnTo>
                    <a:pt x="3658615" y="471931"/>
                  </a:lnTo>
                  <a:lnTo>
                    <a:pt x="3643157" y="482342"/>
                  </a:lnTo>
                  <a:lnTo>
                    <a:pt x="3624198" y="486155"/>
                  </a:lnTo>
                  <a:lnTo>
                    <a:pt x="48640" y="486155"/>
                  </a:lnTo>
                  <a:lnTo>
                    <a:pt x="29682" y="482342"/>
                  </a:lnTo>
                  <a:lnTo>
                    <a:pt x="14223" y="471931"/>
                  </a:lnTo>
                  <a:lnTo>
                    <a:pt x="3813" y="456473"/>
                  </a:lnTo>
                  <a:lnTo>
                    <a:pt x="0" y="437514"/>
                  </a:lnTo>
                  <a:lnTo>
                    <a:pt x="0" y="48640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8355330" y="4740655"/>
            <a:ext cx="2808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orbel"/>
                <a:cs typeface="Corbel"/>
              </a:rPr>
              <a:t>к</a:t>
            </a:r>
            <a:r>
              <a:rPr sz="1800" spc="-80" dirty="0">
                <a:latin typeface="Corbel"/>
                <a:cs typeface="Corbel"/>
              </a:rPr>
              <a:t>у</a:t>
            </a:r>
            <a:r>
              <a:rPr sz="1800" spc="-5" dirty="0">
                <a:latin typeface="Corbel"/>
                <a:cs typeface="Corbel"/>
              </a:rPr>
              <a:t>л</a:t>
            </a:r>
            <a:r>
              <a:rPr sz="1800" spc="-120" dirty="0">
                <a:latin typeface="Corbel"/>
                <a:cs typeface="Corbel"/>
              </a:rPr>
              <a:t>ь</a:t>
            </a:r>
            <a:r>
              <a:rPr sz="1800" dirty="0">
                <a:latin typeface="Corbel"/>
                <a:cs typeface="Corbel"/>
              </a:rPr>
              <a:t>т-прос</a:t>
            </a:r>
            <a:r>
              <a:rPr sz="1800" spc="5" dirty="0">
                <a:latin typeface="Corbel"/>
                <a:cs typeface="Corbel"/>
              </a:rPr>
              <a:t>в</a:t>
            </a:r>
            <a:r>
              <a:rPr sz="1800" spc="-45" dirty="0">
                <a:latin typeface="Corbel"/>
                <a:cs typeface="Corbel"/>
              </a:rPr>
              <a:t>е</a:t>
            </a:r>
            <a:r>
              <a:rPr sz="1800" dirty="0">
                <a:latin typeface="Corbel"/>
                <a:cs typeface="Corbel"/>
              </a:rPr>
              <a:t>т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40" dirty="0">
                <a:latin typeface="Corbel"/>
                <a:cs typeface="Corbel"/>
              </a:rPr>
              <a:t>д</a:t>
            </a:r>
            <a:r>
              <a:rPr sz="1800" spc="-10" dirty="0">
                <a:latin typeface="Corbel"/>
                <a:cs typeface="Corbel"/>
              </a:rPr>
              <a:t>е</a:t>
            </a:r>
            <a:r>
              <a:rPr sz="1800" dirty="0">
                <a:latin typeface="Corbel"/>
                <a:cs typeface="Corbel"/>
              </a:rPr>
              <a:t>ят</a:t>
            </a:r>
            <a:r>
              <a:rPr sz="1800" spc="-35" dirty="0">
                <a:latin typeface="Corbel"/>
                <a:cs typeface="Corbel"/>
              </a:rPr>
              <a:t>е</a:t>
            </a:r>
            <a:r>
              <a:rPr sz="1800" spc="-5" dirty="0">
                <a:latin typeface="Corbel"/>
                <a:cs typeface="Corbel"/>
              </a:rPr>
              <a:t>ль</a:t>
            </a:r>
            <a:r>
              <a:rPr sz="1800" dirty="0">
                <a:latin typeface="Corbel"/>
                <a:cs typeface="Corbel"/>
              </a:rPr>
              <a:t>н</a:t>
            </a:r>
            <a:r>
              <a:rPr sz="1800" spc="-5" dirty="0">
                <a:latin typeface="Corbel"/>
                <a:cs typeface="Corbel"/>
              </a:rPr>
              <a:t>ость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7452677" y="2720657"/>
            <a:ext cx="4155440" cy="3056890"/>
            <a:chOff x="7452677" y="2720657"/>
            <a:chExt cx="4155440" cy="3056890"/>
          </a:xfrm>
        </p:grpSpPr>
        <p:sp>
          <p:nvSpPr>
            <p:cNvPr id="52" name="object 52"/>
            <p:cNvSpPr/>
            <p:nvPr/>
          </p:nvSpPr>
          <p:spPr>
            <a:xfrm>
              <a:off x="7463790" y="2731770"/>
              <a:ext cx="461009" cy="2791460"/>
            </a:xfrm>
            <a:custGeom>
              <a:avLst/>
              <a:gdLst/>
              <a:ahLst/>
              <a:cxnLst/>
              <a:rect l="l" t="t" r="r" b="b"/>
              <a:pathLst>
                <a:path w="461009" h="2791460">
                  <a:moveTo>
                    <a:pt x="0" y="0"/>
                  </a:moveTo>
                  <a:lnTo>
                    <a:pt x="0" y="2790952"/>
                  </a:lnTo>
                  <a:lnTo>
                    <a:pt x="460501" y="279095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924038" y="5281422"/>
              <a:ext cx="3672840" cy="485140"/>
            </a:xfrm>
            <a:custGeom>
              <a:avLst/>
              <a:gdLst/>
              <a:ahLst/>
              <a:cxnLst/>
              <a:rect l="l" t="t" r="r" b="b"/>
              <a:pathLst>
                <a:path w="3672840" h="485139">
                  <a:moveTo>
                    <a:pt x="0" y="48513"/>
                  </a:moveTo>
                  <a:lnTo>
                    <a:pt x="3811" y="29628"/>
                  </a:lnTo>
                  <a:lnTo>
                    <a:pt x="14208" y="14208"/>
                  </a:lnTo>
                  <a:lnTo>
                    <a:pt x="29628" y="3811"/>
                  </a:lnTo>
                  <a:lnTo>
                    <a:pt x="48513" y="0"/>
                  </a:lnTo>
                  <a:lnTo>
                    <a:pt x="3624326" y="0"/>
                  </a:lnTo>
                  <a:lnTo>
                    <a:pt x="3643211" y="3811"/>
                  </a:lnTo>
                  <a:lnTo>
                    <a:pt x="3658631" y="14208"/>
                  </a:lnTo>
                  <a:lnTo>
                    <a:pt x="3669028" y="29628"/>
                  </a:lnTo>
                  <a:lnTo>
                    <a:pt x="3672839" y="48513"/>
                  </a:lnTo>
                  <a:lnTo>
                    <a:pt x="3672839" y="436168"/>
                  </a:lnTo>
                  <a:lnTo>
                    <a:pt x="3669028" y="455035"/>
                  </a:lnTo>
                  <a:lnTo>
                    <a:pt x="3658631" y="470439"/>
                  </a:lnTo>
                  <a:lnTo>
                    <a:pt x="3643211" y="480824"/>
                  </a:lnTo>
                  <a:lnTo>
                    <a:pt x="3624326" y="484631"/>
                  </a:lnTo>
                  <a:lnTo>
                    <a:pt x="48513" y="484631"/>
                  </a:lnTo>
                  <a:lnTo>
                    <a:pt x="29628" y="480822"/>
                  </a:lnTo>
                  <a:lnTo>
                    <a:pt x="14208" y="470434"/>
                  </a:lnTo>
                  <a:lnTo>
                    <a:pt x="3811" y="455030"/>
                  </a:lnTo>
                  <a:lnTo>
                    <a:pt x="0" y="436168"/>
                  </a:lnTo>
                  <a:lnTo>
                    <a:pt x="0" y="4851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8631173" y="5347512"/>
            <a:ext cx="22593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orbel"/>
                <a:cs typeface="Corbel"/>
              </a:rPr>
              <a:t>помощь</a:t>
            </a:r>
            <a:r>
              <a:rPr sz="1800" spc="-30" dirty="0">
                <a:latin typeface="Corbel"/>
                <a:cs typeface="Corbel"/>
              </a:rPr>
              <a:t> </a:t>
            </a:r>
            <a:r>
              <a:rPr sz="1800" spc="-10" dirty="0">
                <a:latin typeface="Corbel"/>
                <a:cs typeface="Corbel"/>
              </a:rPr>
              <a:t>обучающимся</a:t>
            </a:r>
            <a:endParaRPr sz="1800">
              <a:latin typeface="Corbel"/>
              <a:cs typeface="Corbel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7452677" y="2720657"/>
            <a:ext cx="4155440" cy="3663315"/>
            <a:chOff x="7452677" y="2720657"/>
            <a:chExt cx="4155440" cy="3663315"/>
          </a:xfrm>
        </p:grpSpPr>
        <p:sp>
          <p:nvSpPr>
            <p:cNvPr id="56" name="object 56"/>
            <p:cNvSpPr/>
            <p:nvPr/>
          </p:nvSpPr>
          <p:spPr>
            <a:xfrm>
              <a:off x="7463790" y="2731770"/>
              <a:ext cx="461009" cy="3397885"/>
            </a:xfrm>
            <a:custGeom>
              <a:avLst/>
              <a:gdLst/>
              <a:ahLst/>
              <a:cxnLst/>
              <a:rect l="l" t="t" r="r" b="b"/>
              <a:pathLst>
                <a:path w="461009" h="3397885">
                  <a:moveTo>
                    <a:pt x="0" y="0"/>
                  </a:moveTo>
                  <a:lnTo>
                    <a:pt x="0" y="3397719"/>
                  </a:lnTo>
                  <a:lnTo>
                    <a:pt x="460501" y="339771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7924038" y="5887974"/>
              <a:ext cx="3672840" cy="485140"/>
            </a:xfrm>
            <a:custGeom>
              <a:avLst/>
              <a:gdLst/>
              <a:ahLst/>
              <a:cxnLst/>
              <a:rect l="l" t="t" r="r" b="b"/>
              <a:pathLst>
                <a:path w="3672840" h="485139">
                  <a:moveTo>
                    <a:pt x="0" y="48463"/>
                  </a:moveTo>
                  <a:lnTo>
                    <a:pt x="3811" y="29601"/>
                  </a:lnTo>
                  <a:lnTo>
                    <a:pt x="14208" y="14197"/>
                  </a:lnTo>
                  <a:lnTo>
                    <a:pt x="29628" y="3809"/>
                  </a:lnTo>
                  <a:lnTo>
                    <a:pt x="48513" y="0"/>
                  </a:lnTo>
                  <a:lnTo>
                    <a:pt x="3624326" y="0"/>
                  </a:lnTo>
                  <a:lnTo>
                    <a:pt x="3643211" y="3809"/>
                  </a:lnTo>
                  <a:lnTo>
                    <a:pt x="3658631" y="14197"/>
                  </a:lnTo>
                  <a:lnTo>
                    <a:pt x="3669028" y="29601"/>
                  </a:lnTo>
                  <a:lnTo>
                    <a:pt x="3672839" y="48463"/>
                  </a:lnTo>
                  <a:lnTo>
                    <a:pt x="3672839" y="436168"/>
                  </a:lnTo>
                  <a:lnTo>
                    <a:pt x="3669028" y="455035"/>
                  </a:lnTo>
                  <a:lnTo>
                    <a:pt x="3658631" y="470439"/>
                  </a:lnTo>
                  <a:lnTo>
                    <a:pt x="3643211" y="480824"/>
                  </a:lnTo>
                  <a:lnTo>
                    <a:pt x="3624326" y="484631"/>
                  </a:lnTo>
                  <a:lnTo>
                    <a:pt x="48513" y="484631"/>
                  </a:lnTo>
                  <a:lnTo>
                    <a:pt x="29628" y="480822"/>
                  </a:lnTo>
                  <a:lnTo>
                    <a:pt x="14208" y="470434"/>
                  </a:lnTo>
                  <a:lnTo>
                    <a:pt x="3811" y="455030"/>
                  </a:lnTo>
                  <a:lnTo>
                    <a:pt x="0" y="436168"/>
                  </a:lnTo>
                  <a:lnTo>
                    <a:pt x="0" y="4846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8320278" y="5954369"/>
            <a:ext cx="2880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orbel"/>
                <a:cs typeface="Corbel"/>
              </a:rPr>
              <a:t>услуги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dirty="0">
                <a:latin typeface="Corbel"/>
                <a:cs typeface="Corbel"/>
              </a:rPr>
              <a:t>по</a:t>
            </a:r>
            <a:r>
              <a:rPr sz="1800" spc="-1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укреплению</a:t>
            </a:r>
            <a:r>
              <a:rPr sz="1800" spc="-25" dirty="0">
                <a:latin typeface="Corbel"/>
                <a:cs typeface="Corbel"/>
              </a:rPr>
              <a:t> </a:t>
            </a:r>
            <a:r>
              <a:rPr sz="1800" spc="-5" dirty="0">
                <a:latin typeface="Corbel"/>
                <a:cs typeface="Corbel"/>
              </a:rPr>
              <a:t>семьи</a:t>
            </a:r>
            <a:endParaRPr sz="1800">
              <a:latin typeface="Corbel"/>
              <a:cs typeface="Corbe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419100" y="2724911"/>
            <a:ext cx="477520" cy="361315"/>
          </a:xfrm>
          <a:custGeom>
            <a:avLst/>
            <a:gdLst/>
            <a:ahLst/>
            <a:cxnLst/>
            <a:rect l="l" t="t" r="r" b="b"/>
            <a:pathLst>
              <a:path w="477519" h="361314">
                <a:moveTo>
                  <a:pt x="477012" y="0"/>
                </a:moveTo>
                <a:lnTo>
                  <a:pt x="0" y="0"/>
                </a:lnTo>
                <a:lnTo>
                  <a:pt x="0" y="361188"/>
                </a:lnTo>
                <a:lnTo>
                  <a:pt x="477012" y="361188"/>
                </a:lnTo>
                <a:lnTo>
                  <a:pt x="4770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89408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1</a:t>
            </a:r>
            <a:r>
              <a:rPr sz="4400" spc="-35" dirty="0"/>
              <a:t> </a:t>
            </a:r>
            <a:r>
              <a:rPr sz="4400" dirty="0"/>
              <a:t>КРИТЕРИЙ</a:t>
            </a:r>
            <a:r>
              <a:rPr sz="4400" spc="-55" dirty="0"/>
              <a:t> «ТРУДОУСТРОЙСТВО»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120390"/>
            <a:ext cx="2820670" cy="2662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году:</a:t>
            </a:r>
            <a:endParaRPr sz="15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32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sz="1500" dirty="0">
              <a:latin typeface="Corbel"/>
              <a:cs typeface="Corbel"/>
            </a:endParaRPr>
          </a:p>
          <a:p>
            <a:pPr marL="318770" marR="113664">
              <a:lnSpc>
                <a:spcPct val="120000"/>
              </a:lnSpc>
            </a:pP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относятся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к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одной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или более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категориям</a:t>
            </a:r>
            <a:endParaRPr sz="15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32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двух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человек!</a:t>
            </a:r>
            <a:endParaRPr sz="1500" dirty="0">
              <a:latin typeface="Corbel"/>
              <a:cs typeface="Corbel"/>
            </a:endParaRPr>
          </a:p>
          <a:p>
            <a:pPr marL="318770" marR="96520" indent="-306705">
              <a:lnSpc>
                <a:spcPct val="120000"/>
              </a:lnSpc>
              <a:spcBef>
                <a:spcPts val="96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доля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расходов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 оплату их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труда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–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25%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500" spc="-6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ФОТ</a:t>
            </a:r>
            <a:endParaRPr sz="15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  <a:tabLst>
                <a:tab pos="318770" algn="l"/>
              </a:tabLst>
            </a:pPr>
            <a:r>
              <a:rPr sz="1350" spc="-490" dirty="0">
                <a:solidFill>
                  <a:srgbClr val="54ACB7"/>
                </a:solidFill>
                <a:latin typeface="Cambria"/>
                <a:cs typeface="Cambria"/>
              </a:rPr>
              <a:t>◾	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ИП-инвалид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 err="1">
                <a:solidFill>
                  <a:srgbClr val="404040"/>
                </a:solidFill>
                <a:latin typeface="Corbel"/>
                <a:cs typeface="Corbel"/>
              </a:rPr>
              <a:t>без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lang="ru-RU" sz="1500" dirty="0">
              <a:latin typeface="Corbel"/>
              <a:cs typeface="Corbe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70154" y="2170938"/>
            <a:ext cx="6951980" cy="1148080"/>
            <a:chOff x="470154" y="2170938"/>
            <a:chExt cx="6951980" cy="1148080"/>
          </a:xfrm>
        </p:grpSpPr>
        <p:sp>
          <p:nvSpPr>
            <p:cNvPr id="5" name="object 5"/>
            <p:cNvSpPr/>
            <p:nvPr/>
          </p:nvSpPr>
          <p:spPr>
            <a:xfrm>
              <a:off x="470154" y="2170938"/>
              <a:ext cx="4681855" cy="506095"/>
            </a:xfrm>
            <a:custGeom>
              <a:avLst/>
              <a:gdLst/>
              <a:ahLst/>
              <a:cxnLst/>
              <a:rect l="l" t="t" r="r" b="b"/>
              <a:pathLst>
                <a:path w="4681855" h="506094">
                  <a:moveTo>
                    <a:pt x="4631182" y="0"/>
                  </a:moveTo>
                  <a:lnTo>
                    <a:pt x="50596" y="0"/>
                  </a:lnTo>
                  <a:lnTo>
                    <a:pt x="30903" y="3968"/>
                  </a:lnTo>
                  <a:lnTo>
                    <a:pt x="14820" y="14795"/>
                  </a:lnTo>
                  <a:lnTo>
                    <a:pt x="3976" y="30861"/>
                  </a:lnTo>
                  <a:lnTo>
                    <a:pt x="0" y="50546"/>
                  </a:lnTo>
                  <a:lnTo>
                    <a:pt x="0" y="455422"/>
                  </a:lnTo>
                  <a:lnTo>
                    <a:pt x="3976" y="475107"/>
                  </a:lnTo>
                  <a:lnTo>
                    <a:pt x="14820" y="491172"/>
                  </a:lnTo>
                  <a:lnTo>
                    <a:pt x="30903" y="501999"/>
                  </a:lnTo>
                  <a:lnTo>
                    <a:pt x="50596" y="505967"/>
                  </a:lnTo>
                  <a:lnTo>
                    <a:pt x="4631182" y="505967"/>
                  </a:lnTo>
                  <a:lnTo>
                    <a:pt x="4650867" y="501999"/>
                  </a:lnTo>
                  <a:lnTo>
                    <a:pt x="4666932" y="491172"/>
                  </a:lnTo>
                  <a:lnTo>
                    <a:pt x="4677759" y="475107"/>
                  </a:lnTo>
                  <a:lnTo>
                    <a:pt x="4681728" y="455422"/>
                  </a:lnTo>
                  <a:lnTo>
                    <a:pt x="4681728" y="50546"/>
                  </a:lnTo>
                  <a:lnTo>
                    <a:pt x="4677759" y="30861"/>
                  </a:lnTo>
                  <a:lnTo>
                    <a:pt x="4666932" y="14795"/>
                  </a:lnTo>
                  <a:lnTo>
                    <a:pt x="4650867" y="3968"/>
                  </a:lnTo>
                  <a:lnTo>
                    <a:pt x="4631182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39545" y="2676906"/>
              <a:ext cx="468630" cy="379095"/>
            </a:xfrm>
            <a:custGeom>
              <a:avLst/>
              <a:gdLst/>
              <a:ahLst/>
              <a:cxnLst/>
              <a:rect l="l" t="t" r="r" b="b"/>
              <a:pathLst>
                <a:path w="468630" h="379094">
                  <a:moveTo>
                    <a:pt x="0" y="0"/>
                  </a:moveTo>
                  <a:lnTo>
                    <a:pt x="0" y="378968"/>
                  </a:lnTo>
                  <a:lnTo>
                    <a:pt x="468122" y="37896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07414" y="2801874"/>
              <a:ext cx="6003290" cy="506095"/>
            </a:xfrm>
            <a:custGeom>
              <a:avLst/>
              <a:gdLst/>
              <a:ahLst/>
              <a:cxnLst/>
              <a:rect l="l" t="t" r="r" b="b"/>
              <a:pathLst>
                <a:path w="6003290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52490" y="0"/>
                  </a:lnTo>
                  <a:lnTo>
                    <a:pt x="5972175" y="3968"/>
                  </a:lnTo>
                  <a:lnTo>
                    <a:pt x="5988240" y="14795"/>
                  </a:lnTo>
                  <a:lnTo>
                    <a:pt x="5999067" y="30861"/>
                  </a:lnTo>
                  <a:lnTo>
                    <a:pt x="6003036" y="50546"/>
                  </a:lnTo>
                  <a:lnTo>
                    <a:pt x="6003036" y="455422"/>
                  </a:lnTo>
                  <a:lnTo>
                    <a:pt x="5999067" y="475107"/>
                  </a:lnTo>
                  <a:lnTo>
                    <a:pt x="5988240" y="491172"/>
                  </a:lnTo>
                  <a:lnTo>
                    <a:pt x="5972175" y="501999"/>
                  </a:lnTo>
                  <a:lnTo>
                    <a:pt x="5952490" y="505967"/>
                  </a:lnTo>
                  <a:lnTo>
                    <a:pt x="50546" y="505967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7"/>
                  </a:lnTo>
                  <a:lnTo>
                    <a:pt x="0" y="455422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68704" y="2155393"/>
            <a:ext cx="3942715" cy="1053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800" spc="-3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orbel"/>
                <a:cs typeface="Corbel"/>
              </a:rPr>
              <a:t>трудоустраиваете</a:t>
            </a:r>
            <a:endParaRPr sz="2800">
              <a:latin typeface="Corbel"/>
              <a:cs typeface="Corbel"/>
            </a:endParaRPr>
          </a:p>
          <a:p>
            <a:pPr marL="2550160">
              <a:lnSpc>
                <a:spcPct val="100000"/>
              </a:lnSpc>
              <a:spcBef>
                <a:spcPts val="1975"/>
              </a:spcBef>
            </a:pPr>
            <a:r>
              <a:rPr sz="2300" spc="-10" dirty="0">
                <a:latin typeface="Corbel"/>
                <a:cs typeface="Corbel"/>
              </a:rPr>
              <a:t>инвалидов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928433" y="2665793"/>
            <a:ext cx="6505575" cy="1284605"/>
            <a:chOff x="928433" y="2665793"/>
            <a:chExt cx="6505575" cy="1284605"/>
          </a:xfrm>
        </p:grpSpPr>
        <p:sp>
          <p:nvSpPr>
            <p:cNvPr id="10" name="object 10"/>
            <p:cNvSpPr/>
            <p:nvPr/>
          </p:nvSpPr>
          <p:spPr>
            <a:xfrm>
              <a:off x="939546" y="2676905"/>
              <a:ext cx="468630" cy="1010919"/>
            </a:xfrm>
            <a:custGeom>
              <a:avLst/>
              <a:gdLst/>
              <a:ahLst/>
              <a:cxnLst/>
              <a:rect l="l" t="t" r="r" b="b"/>
              <a:pathLst>
                <a:path w="468630" h="1010920">
                  <a:moveTo>
                    <a:pt x="0" y="0"/>
                  </a:moveTo>
                  <a:lnTo>
                    <a:pt x="0" y="1010666"/>
                  </a:lnTo>
                  <a:lnTo>
                    <a:pt x="468122" y="10106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407414" y="3434333"/>
              <a:ext cx="6015355" cy="504825"/>
            </a:xfrm>
            <a:custGeom>
              <a:avLst/>
              <a:gdLst/>
              <a:ahLst/>
              <a:cxnLst/>
              <a:rect l="l" t="t" r="r" b="b"/>
              <a:pathLst>
                <a:path w="601535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9" y="0"/>
                  </a:lnTo>
                  <a:lnTo>
                    <a:pt x="5964809" y="0"/>
                  </a:lnTo>
                  <a:lnTo>
                    <a:pt x="5984420" y="3966"/>
                  </a:lnTo>
                  <a:lnTo>
                    <a:pt x="6000448" y="14779"/>
                  </a:lnTo>
                  <a:lnTo>
                    <a:pt x="6011261" y="30807"/>
                  </a:lnTo>
                  <a:lnTo>
                    <a:pt x="6015228" y="50418"/>
                  </a:lnTo>
                  <a:lnTo>
                    <a:pt x="6015228" y="454024"/>
                  </a:lnTo>
                  <a:lnTo>
                    <a:pt x="6011261" y="473636"/>
                  </a:lnTo>
                  <a:lnTo>
                    <a:pt x="6000448" y="489664"/>
                  </a:lnTo>
                  <a:lnTo>
                    <a:pt x="5984420" y="500477"/>
                  </a:lnTo>
                  <a:lnTo>
                    <a:pt x="5964809" y="504443"/>
                  </a:lnTo>
                  <a:lnTo>
                    <a:pt x="50419" y="504443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4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105914" y="3462985"/>
            <a:ext cx="4618990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5" dirty="0">
                <a:latin typeface="Corbel"/>
                <a:cs typeface="Corbel"/>
              </a:rPr>
              <a:t>одиноких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15" dirty="0">
                <a:latin typeface="Corbel"/>
                <a:cs typeface="Corbel"/>
              </a:rPr>
              <a:t> </a:t>
            </a:r>
            <a:r>
              <a:rPr sz="2300" spc="-20" dirty="0">
                <a:latin typeface="Corbel"/>
                <a:cs typeface="Corbel"/>
              </a:rPr>
              <a:t>многодетных</a:t>
            </a:r>
            <a:r>
              <a:rPr sz="2300" spc="-15" dirty="0">
                <a:latin typeface="Corbel"/>
                <a:cs typeface="Corbel"/>
              </a:rPr>
              <a:t> родителей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928433" y="2665793"/>
            <a:ext cx="6511925" cy="1917064"/>
            <a:chOff x="928433" y="2665793"/>
            <a:chExt cx="6511925" cy="1917064"/>
          </a:xfrm>
        </p:grpSpPr>
        <p:sp>
          <p:nvSpPr>
            <p:cNvPr id="14" name="object 14"/>
            <p:cNvSpPr/>
            <p:nvPr/>
          </p:nvSpPr>
          <p:spPr>
            <a:xfrm>
              <a:off x="939546" y="2676905"/>
              <a:ext cx="468630" cy="1642745"/>
            </a:xfrm>
            <a:custGeom>
              <a:avLst/>
              <a:gdLst/>
              <a:ahLst/>
              <a:cxnLst/>
              <a:rect l="l" t="t" r="r" b="b"/>
              <a:pathLst>
                <a:path w="468630" h="1642745">
                  <a:moveTo>
                    <a:pt x="0" y="0"/>
                  </a:moveTo>
                  <a:lnTo>
                    <a:pt x="0" y="1642364"/>
                  </a:lnTo>
                  <a:lnTo>
                    <a:pt x="468122" y="164236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07414" y="4065269"/>
              <a:ext cx="6021705" cy="506095"/>
            </a:xfrm>
            <a:custGeom>
              <a:avLst/>
              <a:gdLst/>
              <a:ahLst/>
              <a:cxnLst/>
              <a:rect l="l" t="t" r="r" b="b"/>
              <a:pathLst>
                <a:path w="6021705" h="506095">
                  <a:moveTo>
                    <a:pt x="0" y="50545"/>
                  </a:moveTo>
                  <a:lnTo>
                    <a:pt x="3968" y="30860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70778" y="0"/>
                  </a:lnTo>
                  <a:lnTo>
                    <a:pt x="5990463" y="3968"/>
                  </a:lnTo>
                  <a:lnTo>
                    <a:pt x="6006528" y="14795"/>
                  </a:lnTo>
                  <a:lnTo>
                    <a:pt x="6017355" y="30860"/>
                  </a:lnTo>
                  <a:lnTo>
                    <a:pt x="6021324" y="50545"/>
                  </a:lnTo>
                  <a:lnTo>
                    <a:pt x="6021324" y="455421"/>
                  </a:lnTo>
                  <a:lnTo>
                    <a:pt x="6017355" y="475106"/>
                  </a:lnTo>
                  <a:lnTo>
                    <a:pt x="6006528" y="491172"/>
                  </a:lnTo>
                  <a:lnTo>
                    <a:pt x="5990463" y="501999"/>
                  </a:lnTo>
                  <a:lnTo>
                    <a:pt x="5970778" y="505967"/>
                  </a:lnTo>
                  <a:lnTo>
                    <a:pt x="50546" y="505967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6"/>
                  </a:lnTo>
                  <a:lnTo>
                    <a:pt x="0" y="455421"/>
                  </a:lnTo>
                  <a:lnTo>
                    <a:pt x="0" y="50545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302891" y="4114038"/>
            <a:ext cx="422783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dirty="0">
                <a:latin typeface="Corbel"/>
                <a:cs typeface="Corbel"/>
              </a:rPr>
              <a:t>пенсионеров</a:t>
            </a:r>
            <a:r>
              <a:rPr sz="2300" spc="-30" dirty="0">
                <a:latin typeface="Corbel"/>
                <a:cs typeface="Corbel"/>
              </a:rPr>
              <a:t>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25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предпенсионеров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928433" y="2665793"/>
            <a:ext cx="6513195" cy="2547620"/>
            <a:chOff x="928433" y="2665793"/>
            <a:chExt cx="6513195" cy="2547620"/>
          </a:xfrm>
        </p:grpSpPr>
        <p:sp>
          <p:nvSpPr>
            <p:cNvPr id="18" name="object 18"/>
            <p:cNvSpPr/>
            <p:nvPr/>
          </p:nvSpPr>
          <p:spPr>
            <a:xfrm>
              <a:off x="939546" y="2676905"/>
              <a:ext cx="468630" cy="2274570"/>
            </a:xfrm>
            <a:custGeom>
              <a:avLst/>
              <a:gdLst/>
              <a:ahLst/>
              <a:cxnLst/>
              <a:rect l="l" t="t" r="r" b="b"/>
              <a:pathLst>
                <a:path w="468630" h="2274570">
                  <a:moveTo>
                    <a:pt x="0" y="0"/>
                  </a:moveTo>
                  <a:lnTo>
                    <a:pt x="0" y="2274062"/>
                  </a:lnTo>
                  <a:lnTo>
                    <a:pt x="468122" y="2274062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407414" y="4697729"/>
              <a:ext cx="6022975" cy="504825"/>
            </a:xfrm>
            <a:custGeom>
              <a:avLst/>
              <a:gdLst/>
              <a:ahLst/>
              <a:cxnLst/>
              <a:rect l="l" t="t" r="r" b="b"/>
              <a:pathLst>
                <a:path w="6022975" h="504825">
                  <a:moveTo>
                    <a:pt x="0" y="50419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9" y="0"/>
                  </a:lnTo>
                  <a:lnTo>
                    <a:pt x="5972429" y="0"/>
                  </a:lnTo>
                  <a:lnTo>
                    <a:pt x="5992040" y="3966"/>
                  </a:lnTo>
                  <a:lnTo>
                    <a:pt x="6008068" y="14779"/>
                  </a:lnTo>
                  <a:lnTo>
                    <a:pt x="6018881" y="30807"/>
                  </a:lnTo>
                  <a:lnTo>
                    <a:pt x="6022847" y="50419"/>
                  </a:lnTo>
                  <a:lnTo>
                    <a:pt x="6022847" y="454025"/>
                  </a:lnTo>
                  <a:lnTo>
                    <a:pt x="6018881" y="473636"/>
                  </a:lnTo>
                  <a:lnTo>
                    <a:pt x="6008068" y="489664"/>
                  </a:lnTo>
                  <a:lnTo>
                    <a:pt x="5992040" y="500477"/>
                  </a:lnTo>
                  <a:lnTo>
                    <a:pt x="5972429" y="504444"/>
                  </a:lnTo>
                  <a:lnTo>
                    <a:pt x="50419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9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2034285" y="4726940"/>
            <a:ext cx="477202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выпускников</a:t>
            </a:r>
            <a:r>
              <a:rPr sz="2300" spc="-20" dirty="0">
                <a:latin typeface="Corbel"/>
                <a:cs typeface="Corbel"/>
              </a:rPr>
              <a:t> детских</a:t>
            </a:r>
            <a:r>
              <a:rPr sz="2300" spc="-10" dirty="0">
                <a:latin typeface="Corbel"/>
                <a:cs typeface="Corbel"/>
              </a:rPr>
              <a:t> домов </a:t>
            </a:r>
            <a:r>
              <a:rPr sz="2300" spc="-25" dirty="0">
                <a:latin typeface="Corbel"/>
                <a:cs typeface="Corbel"/>
              </a:rPr>
              <a:t>до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40" dirty="0">
                <a:latin typeface="Corbel"/>
                <a:cs typeface="Corbel"/>
              </a:rPr>
              <a:t>23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25" dirty="0">
                <a:latin typeface="Corbel"/>
                <a:cs typeface="Corbel"/>
              </a:rPr>
              <a:t>лет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928433" y="2665793"/>
            <a:ext cx="6493510" cy="3180080"/>
            <a:chOff x="928433" y="2665793"/>
            <a:chExt cx="6493510" cy="3180080"/>
          </a:xfrm>
        </p:grpSpPr>
        <p:sp>
          <p:nvSpPr>
            <p:cNvPr id="22" name="object 22"/>
            <p:cNvSpPr/>
            <p:nvPr/>
          </p:nvSpPr>
          <p:spPr>
            <a:xfrm>
              <a:off x="939546" y="2676905"/>
              <a:ext cx="468630" cy="2905760"/>
            </a:xfrm>
            <a:custGeom>
              <a:avLst/>
              <a:gdLst/>
              <a:ahLst/>
              <a:cxnLst/>
              <a:rect l="l" t="t" r="r" b="b"/>
              <a:pathLst>
                <a:path w="468630" h="2905760">
                  <a:moveTo>
                    <a:pt x="0" y="0"/>
                  </a:moveTo>
                  <a:lnTo>
                    <a:pt x="0" y="2905633"/>
                  </a:lnTo>
                  <a:lnTo>
                    <a:pt x="468122" y="2905633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07414" y="5328666"/>
              <a:ext cx="6003290" cy="506095"/>
            </a:xfrm>
            <a:custGeom>
              <a:avLst/>
              <a:gdLst/>
              <a:ahLst/>
              <a:cxnLst/>
              <a:rect l="l" t="t" r="r" b="b"/>
              <a:pathLst>
                <a:path w="6003290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1" y="3968"/>
                  </a:lnTo>
                  <a:lnTo>
                    <a:pt x="50546" y="0"/>
                  </a:lnTo>
                  <a:lnTo>
                    <a:pt x="5952490" y="0"/>
                  </a:lnTo>
                  <a:lnTo>
                    <a:pt x="5972175" y="3968"/>
                  </a:lnTo>
                  <a:lnTo>
                    <a:pt x="5988240" y="14795"/>
                  </a:lnTo>
                  <a:lnTo>
                    <a:pt x="5999067" y="30861"/>
                  </a:lnTo>
                  <a:lnTo>
                    <a:pt x="6003036" y="50546"/>
                  </a:lnTo>
                  <a:lnTo>
                    <a:pt x="6003036" y="455371"/>
                  </a:lnTo>
                  <a:lnTo>
                    <a:pt x="5999067" y="475064"/>
                  </a:lnTo>
                  <a:lnTo>
                    <a:pt x="5988240" y="491147"/>
                  </a:lnTo>
                  <a:lnTo>
                    <a:pt x="5972175" y="501991"/>
                  </a:lnTo>
                  <a:lnTo>
                    <a:pt x="5952490" y="505968"/>
                  </a:lnTo>
                  <a:lnTo>
                    <a:pt x="50546" y="505968"/>
                  </a:lnTo>
                  <a:lnTo>
                    <a:pt x="30861" y="501991"/>
                  </a:lnTo>
                  <a:lnTo>
                    <a:pt x="14795" y="491147"/>
                  </a:lnTo>
                  <a:lnTo>
                    <a:pt x="3968" y="475064"/>
                  </a:lnTo>
                  <a:lnTo>
                    <a:pt x="0" y="455371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447670" y="5358790"/>
            <a:ext cx="391731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осужденные</a:t>
            </a:r>
            <a:r>
              <a:rPr sz="2300" spc="-50" dirty="0">
                <a:latin typeface="Corbel"/>
                <a:cs typeface="Corbel"/>
              </a:rPr>
              <a:t>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35" dirty="0">
                <a:latin typeface="Corbel"/>
                <a:cs typeface="Corbel"/>
              </a:rPr>
              <a:t> </a:t>
            </a:r>
            <a:r>
              <a:rPr sz="2300" spc="-10" dirty="0">
                <a:latin typeface="Corbel"/>
                <a:cs typeface="Corbel"/>
              </a:rPr>
              <a:t>освобожденные</a:t>
            </a:r>
            <a:endParaRPr sz="2300">
              <a:latin typeface="Corbel"/>
              <a:cs typeface="Corbel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928433" y="2665793"/>
            <a:ext cx="6510020" cy="3811270"/>
            <a:chOff x="928433" y="2665793"/>
            <a:chExt cx="6510020" cy="3811270"/>
          </a:xfrm>
        </p:grpSpPr>
        <p:sp>
          <p:nvSpPr>
            <p:cNvPr id="26" name="object 26"/>
            <p:cNvSpPr/>
            <p:nvPr/>
          </p:nvSpPr>
          <p:spPr>
            <a:xfrm>
              <a:off x="939546" y="2676905"/>
              <a:ext cx="468630" cy="3537585"/>
            </a:xfrm>
            <a:custGeom>
              <a:avLst/>
              <a:gdLst/>
              <a:ahLst/>
              <a:cxnLst/>
              <a:rect l="l" t="t" r="r" b="b"/>
              <a:pathLst>
                <a:path w="468630" h="3537585">
                  <a:moveTo>
                    <a:pt x="0" y="0"/>
                  </a:moveTo>
                  <a:lnTo>
                    <a:pt x="0" y="3537331"/>
                  </a:lnTo>
                  <a:lnTo>
                    <a:pt x="468122" y="353733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407414" y="5961126"/>
              <a:ext cx="6019800" cy="504825"/>
            </a:xfrm>
            <a:custGeom>
              <a:avLst/>
              <a:gdLst/>
              <a:ahLst/>
              <a:cxnLst/>
              <a:rect l="l" t="t" r="r" b="b"/>
              <a:pathLst>
                <a:path w="6019800" h="504825">
                  <a:moveTo>
                    <a:pt x="0" y="50444"/>
                  </a:moveTo>
                  <a:lnTo>
                    <a:pt x="3966" y="30807"/>
                  </a:lnTo>
                  <a:lnTo>
                    <a:pt x="14779" y="14773"/>
                  </a:lnTo>
                  <a:lnTo>
                    <a:pt x="30807" y="3963"/>
                  </a:lnTo>
                  <a:lnTo>
                    <a:pt x="50419" y="0"/>
                  </a:lnTo>
                  <a:lnTo>
                    <a:pt x="5969381" y="0"/>
                  </a:lnTo>
                  <a:lnTo>
                    <a:pt x="5988992" y="3963"/>
                  </a:lnTo>
                  <a:lnTo>
                    <a:pt x="6005020" y="14773"/>
                  </a:lnTo>
                  <a:lnTo>
                    <a:pt x="6015833" y="30807"/>
                  </a:lnTo>
                  <a:lnTo>
                    <a:pt x="6019800" y="50444"/>
                  </a:lnTo>
                  <a:lnTo>
                    <a:pt x="6019800" y="453999"/>
                  </a:lnTo>
                  <a:lnTo>
                    <a:pt x="6015833" y="473636"/>
                  </a:lnTo>
                  <a:lnTo>
                    <a:pt x="6005020" y="489670"/>
                  </a:lnTo>
                  <a:lnTo>
                    <a:pt x="5988992" y="500480"/>
                  </a:lnTo>
                  <a:lnTo>
                    <a:pt x="5969381" y="504444"/>
                  </a:lnTo>
                  <a:lnTo>
                    <a:pt x="50419" y="504444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4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465833" y="5990640"/>
            <a:ext cx="5898515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spc="-5" dirty="0">
                <a:latin typeface="Corbel"/>
                <a:cs typeface="Corbel"/>
              </a:rPr>
              <a:t>беженцев,</a:t>
            </a:r>
            <a:r>
              <a:rPr sz="2300" spc="-4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малоимущих,</a:t>
            </a:r>
            <a:r>
              <a:rPr sz="2300" spc="-3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лиц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БОМЖ </a:t>
            </a:r>
            <a:r>
              <a:rPr sz="2300" dirty="0">
                <a:latin typeface="Corbel"/>
                <a:cs typeface="Corbel"/>
              </a:rPr>
              <a:t>и</a:t>
            </a:r>
            <a:r>
              <a:rPr sz="2300" spc="-10" dirty="0">
                <a:latin typeface="Corbel"/>
                <a:cs typeface="Corbel"/>
              </a:rPr>
              <a:t> </a:t>
            </a:r>
            <a:r>
              <a:rPr sz="2300" spc="-5" dirty="0">
                <a:latin typeface="Corbel"/>
                <a:cs typeface="Corbel"/>
              </a:rPr>
              <a:t>занятий</a:t>
            </a:r>
            <a:endParaRPr sz="23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88226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2</a:t>
            </a:r>
            <a:r>
              <a:rPr sz="4400" spc="-15" dirty="0"/>
              <a:t> </a:t>
            </a:r>
            <a:r>
              <a:rPr sz="4400" spc="-5" dirty="0"/>
              <a:t>КРИТЕРИЙ</a:t>
            </a:r>
            <a:r>
              <a:rPr sz="4400" spc="-30" dirty="0"/>
              <a:t> </a:t>
            </a:r>
            <a:r>
              <a:rPr sz="4400" spc="-20" dirty="0"/>
              <a:t>«ДОСТУП</a:t>
            </a:r>
            <a:r>
              <a:rPr sz="4400" spc="-45" dirty="0"/>
              <a:t> </a:t>
            </a:r>
            <a:r>
              <a:rPr sz="4400" dirty="0"/>
              <a:t>К</a:t>
            </a:r>
            <a:r>
              <a:rPr sz="4400" spc="-10" dirty="0"/>
              <a:t> </a:t>
            </a:r>
            <a:r>
              <a:rPr sz="4400" spc="-5" dirty="0"/>
              <a:t>РЫНКАМ»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 dirty="0">
              <a:latin typeface="Corbel"/>
              <a:cs typeface="Corbe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(для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23494" y="2183129"/>
            <a:ext cx="7273290" cy="1132840"/>
            <a:chOff x="523494" y="2183129"/>
            <a:chExt cx="7273290" cy="1132840"/>
          </a:xfrm>
        </p:grpSpPr>
        <p:sp>
          <p:nvSpPr>
            <p:cNvPr id="6" name="object 6"/>
            <p:cNvSpPr/>
            <p:nvPr/>
          </p:nvSpPr>
          <p:spPr>
            <a:xfrm>
              <a:off x="523494" y="2183129"/>
              <a:ext cx="6690359" cy="498475"/>
            </a:xfrm>
            <a:custGeom>
              <a:avLst/>
              <a:gdLst/>
              <a:ahLst/>
              <a:cxnLst/>
              <a:rect l="l" t="t" r="r" b="b"/>
              <a:pathLst>
                <a:path w="6690359" h="498475">
                  <a:moveTo>
                    <a:pt x="6640576" y="0"/>
                  </a:moveTo>
                  <a:lnTo>
                    <a:pt x="49834" y="0"/>
                  </a:lnTo>
                  <a:lnTo>
                    <a:pt x="30437" y="3921"/>
                  </a:lnTo>
                  <a:lnTo>
                    <a:pt x="14597" y="14604"/>
                  </a:lnTo>
                  <a:lnTo>
                    <a:pt x="3916" y="30432"/>
                  </a:lnTo>
                  <a:lnTo>
                    <a:pt x="0" y="49784"/>
                  </a:lnTo>
                  <a:lnTo>
                    <a:pt x="0" y="448564"/>
                  </a:lnTo>
                  <a:lnTo>
                    <a:pt x="3916" y="467915"/>
                  </a:lnTo>
                  <a:lnTo>
                    <a:pt x="14597" y="483743"/>
                  </a:lnTo>
                  <a:lnTo>
                    <a:pt x="30437" y="494426"/>
                  </a:lnTo>
                  <a:lnTo>
                    <a:pt x="49834" y="498348"/>
                  </a:lnTo>
                  <a:lnTo>
                    <a:pt x="6640576" y="498348"/>
                  </a:lnTo>
                  <a:lnTo>
                    <a:pt x="6659927" y="494426"/>
                  </a:lnTo>
                  <a:lnTo>
                    <a:pt x="6675755" y="483743"/>
                  </a:lnTo>
                  <a:lnTo>
                    <a:pt x="6686438" y="467915"/>
                  </a:lnTo>
                  <a:lnTo>
                    <a:pt x="6690359" y="448564"/>
                  </a:lnTo>
                  <a:lnTo>
                    <a:pt x="6690359" y="49784"/>
                  </a:lnTo>
                  <a:lnTo>
                    <a:pt x="6686438" y="30432"/>
                  </a:lnTo>
                  <a:lnTo>
                    <a:pt x="6675755" y="14605"/>
                  </a:lnTo>
                  <a:lnTo>
                    <a:pt x="6659927" y="3921"/>
                  </a:lnTo>
                  <a:lnTo>
                    <a:pt x="6640576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92530" y="2681477"/>
              <a:ext cx="669290" cy="374015"/>
            </a:xfrm>
            <a:custGeom>
              <a:avLst/>
              <a:gdLst/>
              <a:ahLst/>
              <a:cxnLst/>
              <a:rect l="l" t="t" r="r" b="b"/>
              <a:pathLst>
                <a:path w="669289" h="374014">
                  <a:moveTo>
                    <a:pt x="0" y="0"/>
                  </a:moveTo>
                  <a:lnTo>
                    <a:pt x="0" y="373888"/>
                  </a:lnTo>
                  <a:lnTo>
                    <a:pt x="669036" y="37388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861566" y="2806445"/>
              <a:ext cx="5923915" cy="498475"/>
            </a:xfrm>
            <a:custGeom>
              <a:avLst/>
              <a:gdLst/>
              <a:ahLst/>
              <a:cxnLst/>
              <a:rect l="l" t="t" r="r" b="b"/>
              <a:pathLst>
                <a:path w="5923915" h="498475">
                  <a:moveTo>
                    <a:pt x="0" y="49783"/>
                  </a:moveTo>
                  <a:lnTo>
                    <a:pt x="3921" y="30432"/>
                  </a:lnTo>
                  <a:lnTo>
                    <a:pt x="14605" y="14604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74004" y="0"/>
                  </a:lnTo>
                  <a:lnTo>
                    <a:pt x="5893355" y="3921"/>
                  </a:lnTo>
                  <a:lnTo>
                    <a:pt x="5909183" y="14604"/>
                  </a:lnTo>
                  <a:lnTo>
                    <a:pt x="5919866" y="30432"/>
                  </a:lnTo>
                  <a:lnTo>
                    <a:pt x="5923787" y="49783"/>
                  </a:lnTo>
                  <a:lnTo>
                    <a:pt x="5923787" y="448563"/>
                  </a:lnTo>
                  <a:lnTo>
                    <a:pt x="5919866" y="467915"/>
                  </a:lnTo>
                  <a:lnTo>
                    <a:pt x="5909183" y="483743"/>
                  </a:lnTo>
                  <a:lnTo>
                    <a:pt x="5893355" y="494426"/>
                  </a:lnTo>
                  <a:lnTo>
                    <a:pt x="5874004" y="498348"/>
                  </a:lnTo>
                  <a:lnTo>
                    <a:pt x="49783" y="498348"/>
                  </a:lnTo>
                  <a:lnTo>
                    <a:pt x="30432" y="494426"/>
                  </a:lnTo>
                  <a:lnTo>
                    <a:pt x="14604" y="483742"/>
                  </a:lnTo>
                  <a:lnTo>
                    <a:pt x="3921" y="467915"/>
                  </a:lnTo>
                  <a:lnTo>
                    <a:pt x="0" y="448563"/>
                  </a:lnTo>
                  <a:lnTo>
                    <a:pt x="0" y="4978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00227" y="2199894"/>
            <a:ext cx="6336030" cy="98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4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orbel"/>
                <a:cs typeface="Corbel"/>
              </a:rPr>
              <a:t>реализуете</a:t>
            </a:r>
            <a:r>
              <a:rPr sz="24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товары</a:t>
            </a:r>
            <a:r>
              <a:rPr sz="24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24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FFFFFF"/>
                </a:solidFill>
                <a:latin typeface="Corbel"/>
                <a:cs typeface="Corbel"/>
              </a:rPr>
              <a:t>услуги,</a:t>
            </a:r>
            <a:r>
              <a:rPr sz="2400" spc="-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orbel"/>
                <a:cs typeface="Corbel"/>
              </a:rPr>
              <a:t>произведенные</a:t>
            </a:r>
            <a:endParaRPr sz="2400">
              <a:latin typeface="Corbel"/>
              <a:cs typeface="Corbel"/>
            </a:endParaRPr>
          </a:p>
          <a:p>
            <a:pPr>
              <a:lnSpc>
                <a:spcPct val="100000"/>
              </a:lnSpc>
            </a:pPr>
            <a:endParaRPr sz="1950">
              <a:latin typeface="Corbel"/>
              <a:cs typeface="Corbel"/>
            </a:endParaRPr>
          </a:p>
          <a:p>
            <a:pPr marL="3475990">
              <a:lnSpc>
                <a:spcPct val="100000"/>
              </a:lnSpc>
            </a:pPr>
            <a:r>
              <a:rPr sz="1900" spc="-10" dirty="0">
                <a:latin typeface="Corbel"/>
                <a:cs typeface="Corbel"/>
              </a:rPr>
              <a:t>инвалидами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181417" y="2670365"/>
            <a:ext cx="6626225" cy="1269365"/>
            <a:chOff x="1181417" y="2670365"/>
            <a:chExt cx="6626225" cy="1269365"/>
          </a:xfrm>
        </p:grpSpPr>
        <p:sp>
          <p:nvSpPr>
            <p:cNvPr id="11" name="object 11"/>
            <p:cNvSpPr/>
            <p:nvPr/>
          </p:nvSpPr>
          <p:spPr>
            <a:xfrm>
              <a:off x="1192530" y="2681477"/>
              <a:ext cx="669290" cy="997585"/>
            </a:xfrm>
            <a:custGeom>
              <a:avLst/>
              <a:gdLst/>
              <a:ahLst/>
              <a:cxnLst/>
              <a:rect l="l" t="t" r="r" b="b"/>
              <a:pathLst>
                <a:path w="669289" h="997585">
                  <a:moveTo>
                    <a:pt x="0" y="0"/>
                  </a:moveTo>
                  <a:lnTo>
                    <a:pt x="0" y="997077"/>
                  </a:lnTo>
                  <a:lnTo>
                    <a:pt x="669036" y="99707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861566" y="3429761"/>
              <a:ext cx="5934710" cy="498475"/>
            </a:xfrm>
            <a:custGeom>
              <a:avLst/>
              <a:gdLst/>
              <a:ahLst/>
              <a:cxnLst/>
              <a:rect l="l" t="t" r="r" b="b"/>
              <a:pathLst>
                <a:path w="5934709" h="498475">
                  <a:moveTo>
                    <a:pt x="0" y="49784"/>
                  </a:moveTo>
                  <a:lnTo>
                    <a:pt x="3921" y="30432"/>
                  </a:lnTo>
                  <a:lnTo>
                    <a:pt x="14605" y="14604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84672" y="0"/>
                  </a:lnTo>
                  <a:lnTo>
                    <a:pt x="5904023" y="3921"/>
                  </a:lnTo>
                  <a:lnTo>
                    <a:pt x="5919851" y="14604"/>
                  </a:lnTo>
                  <a:lnTo>
                    <a:pt x="5930534" y="30432"/>
                  </a:lnTo>
                  <a:lnTo>
                    <a:pt x="5934456" y="49784"/>
                  </a:lnTo>
                  <a:lnTo>
                    <a:pt x="5934456" y="448563"/>
                  </a:lnTo>
                  <a:lnTo>
                    <a:pt x="5930534" y="467915"/>
                  </a:lnTo>
                  <a:lnTo>
                    <a:pt x="5919851" y="483743"/>
                  </a:lnTo>
                  <a:lnTo>
                    <a:pt x="5904023" y="494426"/>
                  </a:lnTo>
                  <a:lnTo>
                    <a:pt x="5884672" y="498348"/>
                  </a:lnTo>
                  <a:lnTo>
                    <a:pt x="49783" y="498348"/>
                  </a:lnTo>
                  <a:lnTo>
                    <a:pt x="30432" y="494426"/>
                  </a:lnTo>
                  <a:lnTo>
                    <a:pt x="14604" y="483743"/>
                  </a:lnTo>
                  <a:lnTo>
                    <a:pt x="3921" y="467915"/>
                  </a:lnTo>
                  <a:lnTo>
                    <a:pt x="0" y="448563"/>
                  </a:lnTo>
                  <a:lnTo>
                    <a:pt x="0" y="4978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671952" y="3491865"/>
            <a:ext cx="431292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5" dirty="0">
                <a:latin typeface="Corbel"/>
                <a:cs typeface="Corbel"/>
              </a:rPr>
              <a:t>одинокими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многодетными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родителями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181417" y="2670365"/>
            <a:ext cx="6631940" cy="1892300"/>
            <a:chOff x="1181417" y="2670365"/>
            <a:chExt cx="6631940" cy="1892300"/>
          </a:xfrm>
        </p:grpSpPr>
        <p:sp>
          <p:nvSpPr>
            <p:cNvPr id="15" name="object 15"/>
            <p:cNvSpPr/>
            <p:nvPr/>
          </p:nvSpPr>
          <p:spPr>
            <a:xfrm>
              <a:off x="1192530" y="2681477"/>
              <a:ext cx="669290" cy="1620520"/>
            </a:xfrm>
            <a:custGeom>
              <a:avLst/>
              <a:gdLst/>
              <a:ahLst/>
              <a:cxnLst/>
              <a:rect l="l" t="t" r="r" b="b"/>
              <a:pathLst>
                <a:path w="669289" h="1620520">
                  <a:moveTo>
                    <a:pt x="0" y="0"/>
                  </a:moveTo>
                  <a:lnTo>
                    <a:pt x="0" y="1620266"/>
                  </a:lnTo>
                  <a:lnTo>
                    <a:pt x="669036" y="1620266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861566" y="4051553"/>
              <a:ext cx="5941060" cy="500380"/>
            </a:xfrm>
            <a:custGeom>
              <a:avLst/>
              <a:gdLst/>
              <a:ahLst/>
              <a:cxnLst/>
              <a:rect l="l" t="t" r="r" b="b"/>
              <a:pathLst>
                <a:path w="5941059" h="500379">
                  <a:moveTo>
                    <a:pt x="0" y="50038"/>
                  </a:moveTo>
                  <a:lnTo>
                    <a:pt x="3925" y="30539"/>
                  </a:lnTo>
                  <a:lnTo>
                    <a:pt x="14636" y="14636"/>
                  </a:lnTo>
                  <a:lnTo>
                    <a:pt x="30539" y="3925"/>
                  </a:lnTo>
                  <a:lnTo>
                    <a:pt x="50037" y="0"/>
                  </a:lnTo>
                  <a:lnTo>
                    <a:pt x="5890513" y="0"/>
                  </a:lnTo>
                  <a:lnTo>
                    <a:pt x="5910012" y="3925"/>
                  </a:lnTo>
                  <a:lnTo>
                    <a:pt x="5925915" y="14636"/>
                  </a:lnTo>
                  <a:lnTo>
                    <a:pt x="5936626" y="30539"/>
                  </a:lnTo>
                  <a:lnTo>
                    <a:pt x="5940552" y="50038"/>
                  </a:lnTo>
                  <a:lnTo>
                    <a:pt x="5940552" y="449834"/>
                  </a:lnTo>
                  <a:lnTo>
                    <a:pt x="5936626" y="469332"/>
                  </a:lnTo>
                  <a:lnTo>
                    <a:pt x="5925915" y="485235"/>
                  </a:lnTo>
                  <a:lnTo>
                    <a:pt x="5910012" y="495946"/>
                  </a:lnTo>
                  <a:lnTo>
                    <a:pt x="5890513" y="499872"/>
                  </a:lnTo>
                  <a:lnTo>
                    <a:pt x="50037" y="499872"/>
                  </a:lnTo>
                  <a:lnTo>
                    <a:pt x="30539" y="495946"/>
                  </a:lnTo>
                  <a:lnTo>
                    <a:pt x="14636" y="485235"/>
                  </a:lnTo>
                  <a:lnTo>
                    <a:pt x="3925" y="469332"/>
                  </a:lnTo>
                  <a:lnTo>
                    <a:pt x="0" y="449834"/>
                  </a:lnTo>
                  <a:lnTo>
                    <a:pt x="0" y="50038"/>
                  </a:lnTo>
                  <a:close/>
                </a:path>
              </a:pathLst>
            </a:custGeom>
            <a:ln w="22224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2931032" y="4131055"/>
            <a:ext cx="380301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пенсионерами</a:t>
            </a:r>
            <a:r>
              <a:rPr sz="1900" spc="3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-10" dirty="0">
                <a:latin typeface="Corbel"/>
                <a:cs typeface="Corbel"/>
              </a:rPr>
              <a:t> предпенсионерами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181417" y="2670365"/>
            <a:ext cx="6633845" cy="2515870"/>
            <a:chOff x="1181417" y="2670365"/>
            <a:chExt cx="6633845" cy="2515870"/>
          </a:xfrm>
        </p:grpSpPr>
        <p:sp>
          <p:nvSpPr>
            <p:cNvPr id="19" name="object 19"/>
            <p:cNvSpPr/>
            <p:nvPr/>
          </p:nvSpPr>
          <p:spPr>
            <a:xfrm>
              <a:off x="1192530" y="2681477"/>
              <a:ext cx="669290" cy="2243455"/>
            </a:xfrm>
            <a:custGeom>
              <a:avLst/>
              <a:gdLst/>
              <a:ahLst/>
              <a:cxnLst/>
              <a:rect l="l" t="t" r="r" b="b"/>
              <a:pathLst>
                <a:path w="669289" h="2243454">
                  <a:moveTo>
                    <a:pt x="0" y="0"/>
                  </a:moveTo>
                  <a:lnTo>
                    <a:pt x="0" y="2243455"/>
                  </a:lnTo>
                  <a:lnTo>
                    <a:pt x="669036" y="2243455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861566" y="4674870"/>
              <a:ext cx="5942330" cy="500380"/>
            </a:xfrm>
            <a:custGeom>
              <a:avLst/>
              <a:gdLst/>
              <a:ahLst/>
              <a:cxnLst/>
              <a:rect l="l" t="t" r="r" b="b"/>
              <a:pathLst>
                <a:path w="5942330" h="500379">
                  <a:moveTo>
                    <a:pt x="0" y="50037"/>
                  </a:moveTo>
                  <a:lnTo>
                    <a:pt x="3925" y="30539"/>
                  </a:lnTo>
                  <a:lnTo>
                    <a:pt x="14636" y="14636"/>
                  </a:lnTo>
                  <a:lnTo>
                    <a:pt x="30539" y="3925"/>
                  </a:lnTo>
                  <a:lnTo>
                    <a:pt x="50037" y="0"/>
                  </a:lnTo>
                  <a:lnTo>
                    <a:pt x="5892037" y="0"/>
                  </a:lnTo>
                  <a:lnTo>
                    <a:pt x="5911536" y="3925"/>
                  </a:lnTo>
                  <a:lnTo>
                    <a:pt x="5927439" y="14636"/>
                  </a:lnTo>
                  <a:lnTo>
                    <a:pt x="5938150" y="30539"/>
                  </a:lnTo>
                  <a:lnTo>
                    <a:pt x="5942076" y="50037"/>
                  </a:lnTo>
                  <a:lnTo>
                    <a:pt x="5942076" y="449833"/>
                  </a:lnTo>
                  <a:lnTo>
                    <a:pt x="5938150" y="469332"/>
                  </a:lnTo>
                  <a:lnTo>
                    <a:pt x="5927439" y="485235"/>
                  </a:lnTo>
                  <a:lnTo>
                    <a:pt x="5911536" y="495946"/>
                  </a:lnTo>
                  <a:lnTo>
                    <a:pt x="5892037" y="499871"/>
                  </a:lnTo>
                  <a:lnTo>
                    <a:pt x="50037" y="499871"/>
                  </a:lnTo>
                  <a:lnTo>
                    <a:pt x="30539" y="495946"/>
                  </a:lnTo>
                  <a:lnTo>
                    <a:pt x="14636" y="485235"/>
                  </a:lnTo>
                  <a:lnTo>
                    <a:pt x="3925" y="469332"/>
                  </a:lnTo>
                  <a:lnTo>
                    <a:pt x="0" y="449833"/>
                  </a:lnTo>
                  <a:lnTo>
                    <a:pt x="0" y="50037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780157" y="4738497"/>
            <a:ext cx="410146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выпускниками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20" dirty="0">
                <a:latin typeface="Corbel"/>
                <a:cs typeface="Corbel"/>
              </a:rPr>
              <a:t>детских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домов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до</a:t>
            </a:r>
            <a:r>
              <a:rPr sz="1900" spc="-15" dirty="0">
                <a:latin typeface="Corbel"/>
                <a:cs typeface="Corbel"/>
              </a:rPr>
              <a:t> </a:t>
            </a:r>
            <a:r>
              <a:rPr sz="1900" spc="-30" dirty="0">
                <a:latin typeface="Corbel"/>
                <a:cs typeface="Corbel"/>
              </a:rPr>
              <a:t>23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лет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1181417" y="2670365"/>
            <a:ext cx="6613525" cy="3137535"/>
            <a:chOff x="1181417" y="2670365"/>
            <a:chExt cx="6613525" cy="3137535"/>
          </a:xfrm>
        </p:grpSpPr>
        <p:sp>
          <p:nvSpPr>
            <p:cNvPr id="23" name="object 23"/>
            <p:cNvSpPr/>
            <p:nvPr/>
          </p:nvSpPr>
          <p:spPr>
            <a:xfrm>
              <a:off x="1192530" y="2681477"/>
              <a:ext cx="669290" cy="2867025"/>
            </a:xfrm>
            <a:custGeom>
              <a:avLst/>
              <a:gdLst/>
              <a:ahLst/>
              <a:cxnLst/>
              <a:rect l="l" t="t" r="r" b="b"/>
              <a:pathLst>
                <a:path w="669289" h="2867025">
                  <a:moveTo>
                    <a:pt x="0" y="0"/>
                  </a:moveTo>
                  <a:lnTo>
                    <a:pt x="0" y="2866644"/>
                  </a:lnTo>
                  <a:lnTo>
                    <a:pt x="669036" y="286664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861566" y="5298185"/>
              <a:ext cx="5922645" cy="498475"/>
            </a:xfrm>
            <a:custGeom>
              <a:avLst/>
              <a:gdLst/>
              <a:ahLst/>
              <a:cxnLst/>
              <a:rect l="l" t="t" r="r" b="b"/>
              <a:pathLst>
                <a:path w="5922645" h="498475">
                  <a:moveTo>
                    <a:pt x="0" y="49783"/>
                  </a:moveTo>
                  <a:lnTo>
                    <a:pt x="3921" y="30432"/>
                  </a:lnTo>
                  <a:lnTo>
                    <a:pt x="14605" y="14605"/>
                  </a:lnTo>
                  <a:lnTo>
                    <a:pt x="30432" y="3921"/>
                  </a:lnTo>
                  <a:lnTo>
                    <a:pt x="49783" y="0"/>
                  </a:lnTo>
                  <a:lnTo>
                    <a:pt x="5872480" y="0"/>
                  </a:lnTo>
                  <a:lnTo>
                    <a:pt x="5891831" y="3921"/>
                  </a:lnTo>
                  <a:lnTo>
                    <a:pt x="5907658" y="14605"/>
                  </a:lnTo>
                  <a:lnTo>
                    <a:pt x="5918342" y="30432"/>
                  </a:lnTo>
                  <a:lnTo>
                    <a:pt x="5922263" y="49783"/>
                  </a:lnTo>
                  <a:lnTo>
                    <a:pt x="5922263" y="448513"/>
                  </a:lnTo>
                  <a:lnTo>
                    <a:pt x="5918342" y="467915"/>
                  </a:lnTo>
                  <a:lnTo>
                    <a:pt x="5907658" y="483755"/>
                  </a:lnTo>
                  <a:lnTo>
                    <a:pt x="5891831" y="494433"/>
                  </a:lnTo>
                  <a:lnTo>
                    <a:pt x="5872480" y="498347"/>
                  </a:lnTo>
                  <a:lnTo>
                    <a:pt x="49783" y="498347"/>
                  </a:lnTo>
                  <a:lnTo>
                    <a:pt x="30432" y="494431"/>
                  </a:lnTo>
                  <a:lnTo>
                    <a:pt x="14604" y="483750"/>
                  </a:lnTo>
                  <a:lnTo>
                    <a:pt x="3921" y="467910"/>
                  </a:lnTo>
                  <a:lnTo>
                    <a:pt x="0" y="448513"/>
                  </a:lnTo>
                  <a:lnTo>
                    <a:pt x="0" y="4978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3039236" y="5361838"/>
            <a:ext cx="356679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осужденными</a:t>
            </a:r>
            <a:r>
              <a:rPr sz="1900" spc="-5" dirty="0">
                <a:latin typeface="Corbel"/>
                <a:cs typeface="Corbel"/>
              </a:rPr>
              <a:t> и</a:t>
            </a:r>
            <a:r>
              <a:rPr sz="1900" spc="-2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освобожденными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181417" y="2670365"/>
            <a:ext cx="6630670" cy="3761104"/>
            <a:chOff x="1181417" y="2670365"/>
            <a:chExt cx="6630670" cy="3761104"/>
          </a:xfrm>
        </p:grpSpPr>
        <p:sp>
          <p:nvSpPr>
            <p:cNvPr id="27" name="object 27"/>
            <p:cNvSpPr/>
            <p:nvPr/>
          </p:nvSpPr>
          <p:spPr>
            <a:xfrm>
              <a:off x="1192530" y="2681477"/>
              <a:ext cx="669290" cy="3489960"/>
            </a:xfrm>
            <a:custGeom>
              <a:avLst/>
              <a:gdLst/>
              <a:ahLst/>
              <a:cxnLst/>
              <a:rect l="l" t="t" r="r" b="b"/>
              <a:pathLst>
                <a:path w="669289" h="3489960">
                  <a:moveTo>
                    <a:pt x="0" y="0"/>
                  </a:moveTo>
                  <a:lnTo>
                    <a:pt x="0" y="3489883"/>
                  </a:lnTo>
                  <a:lnTo>
                    <a:pt x="669036" y="3489883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861566" y="5921501"/>
              <a:ext cx="5939155" cy="498475"/>
            </a:xfrm>
            <a:custGeom>
              <a:avLst/>
              <a:gdLst/>
              <a:ahLst/>
              <a:cxnLst/>
              <a:rect l="l" t="t" r="r" b="b"/>
              <a:pathLst>
                <a:path w="5939155" h="498475">
                  <a:moveTo>
                    <a:pt x="0" y="49834"/>
                  </a:moveTo>
                  <a:lnTo>
                    <a:pt x="3921" y="30437"/>
                  </a:lnTo>
                  <a:lnTo>
                    <a:pt x="14605" y="14597"/>
                  </a:lnTo>
                  <a:lnTo>
                    <a:pt x="30432" y="3916"/>
                  </a:lnTo>
                  <a:lnTo>
                    <a:pt x="49783" y="0"/>
                  </a:lnTo>
                  <a:lnTo>
                    <a:pt x="5889243" y="0"/>
                  </a:lnTo>
                  <a:lnTo>
                    <a:pt x="5908595" y="3916"/>
                  </a:lnTo>
                  <a:lnTo>
                    <a:pt x="5924423" y="14597"/>
                  </a:lnTo>
                  <a:lnTo>
                    <a:pt x="5935106" y="30437"/>
                  </a:lnTo>
                  <a:lnTo>
                    <a:pt x="5939028" y="49834"/>
                  </a:lnTo>
                  <a:lnTo>
                    <a:pt x="5939028" y="448513"/>
                  </a:lnTo>
                  <a:lnTo>
                    <a:pt x="5935106" y="467910"/>
                  </a:lnTo>
                  <a:lnTo>
                    <a:pt x="5924422" y="483750"/>
                  </a:lnTo>
                  <a:lnTo>
                    <a:pt x="5908595" y="494431"/>
                  </a:lnTo>
                  <a:lnTo>
                    <a:pt x="5889243" y="498348"/>
                  </a:lnTo>
                  <a:lnTo>
                    <a:pt x="49783" y="498348"/>
                  </a:lnTo>
                  <a:lnTo>
                    <a:pt x="30432" y="494431"/>
                  </a:lnTo>
                  <a:lnTo>
                    <a:pt x="14604" y="483750"/>
                  </a:lnTo>
                  <a:lnTo>
                    <a:pt x="3921" y="467910"/>
                  </a:lnTo>
                  <a:lnTo>
                    <a:pt x="0" y="448513"/>
                  </a:lnTo>
                  <a:lnTo>
                    <a:pt x="0" y="4983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2022475" y="5985154"/>
            <a:ext cx="561721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беженцами, малоимущими,</a:t>
            </a:r>
            <a:r>
              <a:rPr sz="1900" spc="5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лицами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БОМЖ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занятий</a:t>
            </a:r>
            <a:endParaRPr sz="19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49769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3</a:t>
            </a:r>
            <a:r>
              <a:rPr sz="4400" spc="-10" dirty="0"/>
              <a:t> </a:t>
            </a:r>
            <a:r>
              <a:rPr sz="4400" dirty="0"/>
              <a:t>КРИТЕРИЙ</a:t>
            </a:r>
            <a:r>
              <a:rPr sz="4400" spc="-45" dirty="0"/>
              <a:t> </a:t>
            </a:r>
            <a:r>
              <a:rPr sz="4400" dirty="0"/>
              <a:t>«ЦЕЛЕВАЯ</a:t>
            </a:r>
            <a:r>
              <a:rPr sz="4400" spc="-210" dirty="0"/>
              <a:t> </a:t>
            </a:r>
            <a:r>
              <a:rPr sz="4400" spc="-55" dirty="0"/>
              <a:t>АУДИТОРИЯ»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>
              <a:latin typeface="Corbel"/>
              <a:cs typeface="Corbe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(для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10005" y="2155698"/>
            <a:ext cx="6163310" cy="845819"/>
          </a:xfrm>
          <a:custGeom>
            <a:avLst/>
            <a:gdLst/>
            <a:ahLst/>
            <a:cxnLst/>
            <a:rect l="l" t="t" r="r" b="b"/>
            <a:pathLst>
              <a:path w="6163309" h="845819">
                <a:moveTo>
                  <a:pt x="6078474" y="0"/>
                </a:moveTo>
                <a:lnTo>
                  <a:pt x="84581" y="0"/>
                </a:lnTo>
                <a:lnTo>
                  <a:pt x="51660" y="6643"/>
                </a:lnTo>
                <a:lnTo>
                  <a:pt x="24774" y="24764"/>
                </a:lnTo>
                <a:lnTo>
                  <a:pt x="6647" y="51649"/>
                </a:lnTo>
                <a:lnTo>
                  <a:pt x="0" y="84581"/>
                </a:lnTo>
                <a:lnTo>
                  <a:pt x="0" y="761238"/>
                </a:lnTo>
                <a:lnTo>
                  <a:pt x="6647" y="794170"/>
                </a:lnTo>
                <a:lnTo>
                  <a:pt x="24774" y="821054"/>
                </a:lnTo>
                <a:lnTo>
                  <a:pt x="51660" y="839176"/>
                </a:lnTo>
                <a:lnTo>
                  <a:pt x="84581" y="845819"/>
                </a:lnTo>
                <a:lnTo>
                  <a:pt x="6078474" y="845819"/>
                </a:lnTo>
                <a:lnTo>
                  <a:pt x="6111406" y="839176"/>
                </a:lnTo>
                <a:lnTo>
                  <a:pt x="6138291" y="821054"/>
                </a:lnTo>
                <a:lnTo>
                  <a:pt x="6156412" y="794170"/>
                </a:lnTo>
                <a:lnTo>
                  <a:pt x="6163056" y="761238"/>
                </a:lnTo>
                <a:lnTo>
                  <a:pt x="6163056" y="84581"/>
                </a:lnTo>
                <a:lnTo>
                  <a:pt x="6156412" y="51649"/>
                </a:lnTo>
                <a:lnTo>
                  <a:pt x="6138290" y="24764"/>
                </a:lnTo>
                <a:lnTo>
                  <a:pt x="6111406" y="6643"/>
                </a:lnTo>
                <a:lnTo>
                  <a:pt x="6078474" y="0"/>
                </a:lnTo>
                <a:close/>
              </a:path>
            </a:pathLst>
          </a:custGeom>
          <a:solidFill>
            <a:srgbClr val="54AC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18869" y="2146807"/>
            <a:ext cx="4545965" cy="785495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785495" marR="5080" indent="-773430">
              <a:lnSpc>
                <a:spcPts val="2860"/>
              </a:lnSpc>
              <a:spcBef>
                <a:spcPts val="415"/>
              </a:spcBef>
            </a:pP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вы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Corbel"/>
                <a:cs typeface="Corbel"/>
              </a:rPr>
              <a:t>реализуете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товары</a:t>
            </a:r>
            <a:r>
              <a:rPr sz="2600" spc="-2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и</a:t>
            </a:r>
            <a:r>
              <a:rPr sz="2600" spc="-1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dirty="0">
                <a:solidFill>
                  <a:srgbClr val="FFFFFF"/>
                </a:solidFill>
                <a:latin typeface="Corbel"/>
                <a:cs typeface="Corbel"/>
              </a:rPr>
              <a:t>услуги, </a:t>
            </a:r>
            <a:r>
              <a:rPr sz="2600" spc="-505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5" dirty="0">
                <a:solidFill>
                  <a:srgbClr val="FFFFFF"/>
                </a:solidFill>
                <a:latin typeface="Corbel"/>
                <a:cs typeface="Corbel"/>
              </a:rPr>
              <a:t>произведенные</a:t>
            </a:r>
            <a:r>
              <a:rPr sz="2600" spc="-110" dirty="0">
                <a:solidFill>
                  <a:srgbClr val="FFFFFF"/>
                </a:solidFill>
                <a:latin typeface="Corbel"/>
                <a:cs typeface="Corbel"/>
              </a:rPr>
              <a:t> </a:t>
            </a:r>
            <a:r>
              <a:rPr sz="2600" spc="-5" dirty="0">
                <a:solidFill>
                  <a:srgbClr val="FFFFFF"/>
                </a:solidFill>
                <a:latin typeface="Corbel"/>
                <a:cs typeface="Corbel"/>
              </a:rPr>
              <a:t>ДЛЯ</a:t>
            </a:r>
            <a:endParaRPr sz="2600">
              <a:latin typeface="Corbel"/>
              <a:cs typeface="Corbe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414589" y="2990405"/>
            <a:ext cx="6097270" cy="596900"/>
            <a:chOff x="1414589" y="2990405"/>
            <a:chExt cx="6097270" cy="596900"/>
          </a:xfrm>
        </p:grpSpPr>
        <p:sp>
          <p:nvSpPr>
            <p:cNvPr id="8" name="object 8"/>
            <p:cNvSpPr/>
            <p:nvPr/>
          </p:nvSpPr>
          <p:spPr>
            <a:xfrm>
              <a:off x="1425702" y="3001517"/>
              <a:ext cx="616585" cy="344805"/>
            </a:xfrm>
            <a:custGeom>
              <a:avLst/>
              <a:gdLst/>
              <a:ahLst/>
              <a:cxnLst/>
              <a:rect l="l" t="t" r="r" b="b"/>
              <a:pathLst>
                <a:path w="616585" h="344804">
                  <a:moveTo>
                    <a:pt x="0" y="0"/>
                  </a:moveTo>
                  <a:lnTo>
                    <a:pt x="0" y="344551"/>
                  </a:lnTo>
                  <a:lnTo>
                    <a:pt x="616458" y="344551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042922" y="3117341"/>
              <a:ext cx="5457825" cy="459105"/>
            </a:xfrm>
            <a:custGeom>
              <a:avLst/>
              <a:gdLst/>
              <a:ahLst/>
              <a:cxnLst/>
              <a:rect l="l" t="t" r="r" b="b"/>
              <a:pathLst>
                <a:path w="5457825" h="459104">
                  <a:moveTo>
                    <a:pt x="0" y="45847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11597" y="0"/>
                  </a:lnTo>
                  <a:lnTo>
                    <a:pt x="5429422" y="3609"/>
                  </a:lnTo>
                  <a:lnTo>
                    <a:pt x="5443997" y="13446"/>
                  </a:lnTo>
                  <a:lnTo>
                    <a:pt x="5453834" y="28021"/>
                  </a:lnTo>
                  <a:lnTo>
                    <a:pt x="5457444" y="45847"/>
                  </a:lnTo>
                  <a:lnTo>
                    <a:pt x="5457444" y="412877"/>
                  </a:lnTo>
                  <a:lnTo>
                    <a:pt x="5453834" y="430702"/>
                  </a:lnTo>
                  <a:lnTo>
                    <a:pt x="5443997" y="445277"/>
                  </a:lnTo>
                  <a:lnTo>
                    <a:pt x="5429422" y="455114"/>
                  </a:lnTo>
                  <a:lnTo>
                    <a:pt x="5411597" y="458724"/>
                  </a:lnTo>
                  <a:lnTo>
                    <a:pt x="45846" y="458724"/>
                  </a:lnTo>
                  <a:lnTo>
                    <a:pt x="28021" y="455114"/>
                  </a:lnTo>
                  <a:lnTo>
                    <a:pt x="13446" y="445277"/>
                  </a:lnTo>
                  <a:lnTo>
                    <a:pt x="3609" y="430702"/>
                  </a:lnTo>
                  <a:lnTo>
                    <a:pt x="0" y="412877"/>
                  </a:lnTo>
                  <a:lnTo>
                    <a:pt x="0" y="45847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158234" y="3149854"/>
            <a:ext cx="12261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latin typeface="Corbel"/>
                <a:cs typeface="Corbel"/>
              </a:rPr>
              <a:t>инвалидов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14589" y="2990405"/>
            <a:ext cx="6108065" cy="1171575"/>
            <a:chOff x="1414589" y="2990405"/>
            <a:chExt cx="6108065" cy="1171575"/>
          </a:xfrm>
        </p:grpSpPr>
        <p:sp>
          <p:nvSpPr>
            <p:cNvPr id="12" name="object 12"/>
            <p:cNvSpPr/>
            <p:nvPr/>
          </p:nvSpPr>
          <p:spPr>
            <a:xfrm>
              <a:off x="1425702" y="3001517"/>
              <a:ext cx="616585" cy="918844"/>
            </a:xfrm>
            <a:custGeom>
              <a:avLst/>
              <a:gdLst/>
              <a:ahLst/>
              <a:cxnLst/>
              <a:rect l="l" t="t" r="r" b="b"/>
              <a:pathLst>
                <a:path w="616585" h="918845">
                  <a:moveTo>
                    <a:pt x="0" y="0"/>
                  </a:moveTo>
                  <a:lnTo>
                    <a:pt x="0" y="918718"/>
                  </a:lnTo>
                  <a:lnTo>
                    <a:pt x="616458" y="91871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042922" y="3690365"/>
              <a:ext cx="5468620" cy="460375"/>
            </a:xfrm>
            <a:custGeom>
              <a:avLst/>
              <a:gdLst/>
              <a:ahLst/>
              <a:cxnLst/>
              <a:rect l="l" t="t" r="r" b="b"/>
              <a:pathLst>
                <a:path w="5468620" h="460375">
                  <a:moveTo>
                    <a:pt x="0" y="45973"/>
                  </a:moveTo>
                  <a:lnTo>
                    <a:pt x="3611" y="28074"/>
                  </a:lnTo>
                  <a:lnTo>
                    <a:pt x="13461" y="13461"/>
                  </a:lnTo>
                  <a:lnTo>
                    <a:pt x="28074" y="3611"/>
                  </a:lnTo>
                  <a:lnTo>
                    <a:pt x="45973" y="0"/>
                  </a:lnTo>
                  <a:lnTo>
                    <a:pt x="5422137" y="0"/>
                  </a:lnTo>
                  <a:lnTo>
                    <a:pt x="5440037" y="3611"/>
                  </a:lnTo>
                  <a:lnTo>
                    <a:pt x="5454649" y="13461"/>
                  </a:lnTo>
                  <a:lnTo>
                    <a:pt x="5464500" y="28074"/>
                  </a:lnTo>
                  <a:lnTo>
                    <a:pt x="5468111" y="45973"/>
                  </a:lnTo>
                  <a:lnTo>
                    <a:pt x="5468111" y="414273"/>
                  </a:lnTo>
                  <a:lnTo>
                    <a:pt x="5464500" y="432173"/>
                  </a:lnTo>
                  <a:lnTo>
                    <a:pt x="5454650" y="446785"/>
                  </a:lnTo>
                  <a:lnTo>
                    <a:pt x="5440037" y="456636"/>
                  </a:lnTo>
                  <a:lnTo>
                    <a:pt x="5422137" y="460247"/>
                  </a:lnTo>
                  <a:lnTo>
                    <a:pt x="45973" y="460247"/>
                  </a:lnTo>
                  <a:lnTo>
                    <a:pt x="28074" y="456636"/>
                  </a:lnTo>
                  <a:lnTo>
                    <a:pt x="13462" y="446785"/>
                  </a:lnTo>
                  <a:lnTo>
                    <a:pt x="3611" y="432173"/>
                  </a:lnTo>
                  <a:lnTo>
                    <a:pt x="0" y="414273"/>
                  </a:lnTo>
                  <a:lnTo>
                    <a:pt x="0" y="45973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768345" y="3724147"/>
            <a:ext cx="40163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latin typeface="Corbel"/>
                <a:cs typeface="Corbel"/>
              </a:rPr>
              <a:t>одиноких</a:t>
            </a:r>
            <a:r>
              <a:rPr sz="2000" spc="-4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15" dirty="0">
                <a:latin typeface="Corbel"/>
                <a:cs typeface="Corbel"/>
              </a:rPr>
              <a:t> многодетных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spc="-15" dirty="0">
                <a:latin typeface="Corbel"/>
                <a:cs typeface="Corbel"/>
              </a:rPr>
              <a:t>родителей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414589" y="2990405"/>
            <a:ext cx="6112510" cy="1746250"/>
            <a:chOff x="1414589" y="2990405"/>
            <a:chExt cx="6112510" cy="1746250"/>
          </a:xfrm>
        </p:grpSpPr>
        <p:sp>
          <p:nvSpPr>
            <p:cNvPr id="16" name="object 16"/>
            <p:cNvSpPr/>
            <p:nvPr/>
          </p:nvSpPr>
          <p:spPr>
            <a:xfrm>
              <a:off x="1425702" y="3001517"/>
              <a:ext cx="616585" cy="1493520"/>
            </a:xfrm>
            <a:custGeom>
              <a:avLst/>
              <a:gdLst/>
              <a:ahLst/>
              <a:cxnLst/>
              <a:rect l="l" t="t" r="r" b="b"/>
              <a:pathLst>
                <a:path w="616585" h="1493520">
                  <a:moveTo>
                    <a:pt x="0" y="0"/>
                  </a:moveTo>
                  <a:lnTo>
                    <a:pt x="0" y="1493012"/>
                  </a:lnTo>
                  <a:lnTo>
                    <a:pt x="616458" y="1493012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042922" y="4264913"/>
              <a:ext cx="5473065" cy="460375"/>
            </a:xfrm>
            <a:custGeom>
              <a:avLst/>
              <a:gdLst/>
              <a:ahLst/>
              <a:cxnLst/>
              <a:rect l="l" t="t" r="r" b="b"/>
              <a:pathLst>
                <a:path w="5473065" h="460375">
                  <a:moveTo>
                    <a:pt x="0" y="45974"/>
                  </a:moveTo>
                  <a:lnTo>
                    <a:pt x="3611" y="28074"/>
                  </a:lnTo>
                  <a:lnTo>
                    <a:pt x="13461" y="13462"/>
                  </a:lnTo>
                  <a:lnTo>
                    <a:pt x="28074" y="3611"/>
                  </a:lnTo>
                  <a:lnTo>
                    <a:pt x="45973" y="0"/>
                  </a:lnTo>
                  <a:lnTo>
                    <a:pt x="5426709" y="0"/>
                  </a:lnTo>
                  <a:lnTo>
                    <a:pt x="5444609" y="3611"/>
                  </a:lnTo>
                  <a:lnTo>
                    <a:pt x="5459221" y="13462"/>
                  </a:lnTo>
                  <a:lnTo>
                    <a:pt x="5469072" y="28074"/>
                  </a:lnTo>
                  <a:lnTo>
                    <a:pt x="5472683" y="45974"/>
                  </a:lnTo>
                  <a:lnTo>
                    <a:pt x="5472683" y="414274"/>
                  </a:lnTo>
                  <a:lnTo>
                    <a:pt x="5469072" y="432173"/>
                  </a:lnTo>
                  <a:lnTo>
                    <a:pt x="5459222" y="446786"/>
                  </a:lnTo>
                  <a:lnTo>
                    <a:pt x="5444609" y="456636"/>
                  </a:lnTo>
                  <a:lnTo>
                    <a:pt x="5426709" y="460248"/>
                  </a:lnTo>
                  <a:lnTo>
                    <a:pt x="45973" y="460248"/>
                  </a:lnTo>
                  <a:lnTo>
                    <a:pt x="28074" y="456636"/>
                  </a:lnTo>
                  <a:lnTo>
                    <a:pt x="13462" y="446786"/>
                  </a:lnTo>
                  <a:lnTo>
                    <a:pt x="3611" y="432173"/>
                  </a:lnTo>
                  <a:lnTo>
                    <a:pt x="0" y="414274"/>
                  </a:lnTo>
                  <a:lnTo>
                    <a:pt x="0" y="4597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939033" y="4315205"/>
            <a:ext cx="36791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пенсионеров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предпенсионеров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414589" y="2990405"/>
            <a:ext cx="6115685" cy="2319020"/>
            <a:chOff x="1414589" y="2990405"/>
            <a:chExt cx="6115685" cy="2319020"/>
          </a:xfrm>
        </p:grpSpPr>
        <p:sp>
          <p:nvSpPr>
            <p:cNvPr id="20" name="object 20"/>
            <p:cNvSpPr/>
            <p:nvPr/>
          </p:nvSpPr>
          <p:spPr>
            <a:xfrm>
              <a:off x="1425702" y="3001517"/>
              <a:ext cx="616585" cy="2067560"/>
            </a:xfrm>
            <a:custGeom>
              <a:avLst/>
              <a:gdLst/>
              <a:ahLst/>
              <a:cxnLst/>
              <a:rect l="l" t="t" r="r" b="b"/>
              <a:pathLst>
                <a:path w="616585" h="2067560">
                  <a:moveTo>
                    <a:pt x="0" y="0"/>
                  </a:moveTo>
                  <a:lnTo>
                    <a:pt x="0" y="2067179"/>
                  </a:lnTo>
                  <a:lnTo>
                    <a:pt x="616458" y="206717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042922" y="4839461"/>
              <a:ext cx="5476240" cy="459105"/>
            </a:xfrm>
            <a:custGeom>
              <a:avLst/>
              <a:gdLst/>
              <a:ahLst/>
              <a:cxnLst/>
              <a:rect l="l" t="t" r="r" b="b"/>
              <a:pathLst>
                <a:path w="5476240" h="459104">
                  <a:moveTo>
                    <a:pt x="0" y="45846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29884" y="0"/>
                  </a:lnTo>
                  <a:lnTo>
                    <a:pt x="5447710" y="3609"/>
                  </a:lnTo>
                  <a:lnTo>
                    <a:pt x="5462285" y="13446"/>
                  </a:lnTo>
                  <a:lnTo>
                    <a:pt x="5472122" y="28021"/>
                  </a:lnTo>
                  <a:lnTo>
                    <a:pt x="5475732" y="45846"/>
                  </a:lnTo>
                  <a:lnTo>
                    <a:pt x="5475732" y="412876"/>
                  </a:lnTo>
                  <a:lnTo>
                    <a:pt x="5472122" y="430702"/>
                  </a:lnTo>
                  <a:lnTo>
                    <a:pt x="5462285" y="445277"/>
                  </a:lnTo>
                  <a:lnTo>
                    <a:pt x="5447710" y="455114"/>
                  </a:lnTo>
                  <a:lnTo>
                    <a:pt x="5429884" y="458724"/>
                  </a:lnTo>
                  <a:lnTo>
                    <a:pt x="45846" y="458724"/>
                  </a:lnTo>
                  <a:lnTo>
                    <a:pt x="28021" y="455114"/>
                  </a:lnTo>
                  <a:lnTo>
                    <a:pt x="13446" y="445277"/>
                  </a:lnTo>
                  <a:lnTo>
                    <a:pt x="3609" y="430702"/>
                  </a:lnTo>
                  <a:lnTo>
                    <a:pt x="0" y="412876"/>
                  </a:lnTo>
                  <a:lnTo>
                    <a:pt x="0" y="458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705861" y="4872990"/>
            <a:ext cx="41490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выпускников</a:t>
            </a:r>
            <a:r>
              <a:rPr sz="2000" spc="-3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детских</a:t>
            </a:r>
            <a:r>
              <a:rPr sz="2000" spc="-25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домов </a:t>
            </a:r>
            <a:r>
              <a:rPr sz="2000" spc="-25" dirty="0">
                <a:latin typeface="Corbel"/>
                <a:cs typeface="Corbel"/>
              </a:rPr>
              <a:t>до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35" dirty="0">
                <a:latin typeface="Corbel"/>
                <a:cs typeface="Corbel"/>
              </a:rPr>
              <a:t>23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20" dirty="0">
                <a:latin typeface="Corbel"/>
                <a:cs typeface="Corbel"/>
              </a:rPr>
              <a:t>лет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414589" y="2990405"/>
            <a:ext cx="6097270" cy="2893695"/>
            <a:chOff x="1414589" y="2990405"/>
            <a:chExt cx="6097270" cy="2893695"/>
          </a:xfrm>
        </p:grpSpPr>
        <p:sp>
          <p:nvSpPr>
            <p:cNvPr id="24" name="object 24"/>
            <p:cNvSpPr/>
            <p:nvPr/>
          </p:nvSpPr>
          <p:spPr>
            <a:xfrm>
              <a:off x="1425702" y="3001517"/>
              <a:ext cx="616585" cy="2641600"/>
            </a:xfrm>
            <a:custGeom>
              <a:avLst/>
              <a:gdLst/>
              <a:ahLst/>
              <a:cxnLst/>
              <a:rect l="l" t="t" r="r" b="b"/>
              <a:pathLst>
                <a:path w="616585" h="2641600">
                  <a:moveTo>
                    <a:pt x="0" y="0"/>
                  </a:moveTo>
                  <a:lnTo>
                    <a:pt x="0" y="2641447"/>
                  </a:lnTo>
                  <a:lnTo>
                    <a:pt x="616458" y="2641447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042922" y="5414010"/>
              <a:ext cx="5457825" cy="459105"/>
            </a:xfrm>
            <a:custGeom>
              <a:avLst/>
              <a:gdLst/>
              <a:ahLst/>
              <a:cxnLst/>
              <a:rect l="l" t="t" r="r" b="b"/>
              <a:pathLst>
                <a:path w="5457825" h="459104">
                  <a:moveTo>
                    <a:pt x="0" y="45846"/>
                  </a:moveTo>
                  <a:lnTo>
                    <a:pt x="3609" y="28021"/>
                  </a:lnTo>
                  <a:lnTo>
                    <a:pt x="13446" y="13446"/>
                  </a:lnTo>
                  <a:lnTo>
                    <a:pt x="28021" y="3609"/>
                  </a:lnTo>
                  <a:lnTo>
                    <a:pt x="45846" y="0"/>
                  </a:lnTo>
                  <a:lnTo>
                    <a:pt x="5411597" y="0"/>
                  </a:lnTo>
                  <a:lnTo>
                    <a:pt x="5429422" y="3609"/>
                  </a:lnTo>
                  <a:lnTo>
                    <a:pt x="5443997" y="13446"/>
                  </a:lnTo>
                  <a:lnTo>
                    <a:pt x="5453834" y="28021"/>
                  </a:lnTo>
                  <a:lnTo>
                    <a:pt x="5457444" y="45846"/>
                  </a:lnTo>
                  <a:lnTo>
                    <a:pt x="5457444" y="412851"/>
                  </a:lnTo>
                  <a:lnTo>
                    <a:pt x="5453834" y="430707"/>
                  </a:lnTo>
                  <a:lnTo>
                    <a:pt x="5443997" y="445288"/>
                  </a:lnTo>
                  <a:lnTo>
                    <a:pt x="5429422" y="455119"/>
                  </a:lnTo>
                  <a:lnTo>
                    <a:pt x="5411597" y="458723"/>
                  </a:lnTo>
                  <a:lnTo>
                    <a:pt x="45846" y="458723"/>
                  </a:lnTo>
                  <a:lnTo>
                    <a:pt x="28021" y="455119"/>
                  </a:lnTo>
                  <a:lnTo>
                    <a:pt x="13446" y="445288"/>
                  </a:lnTo>
                  <a:lnTo>
                    <a:pt x="3609" y="430707"/>
                  </a:lnTo>
                  <a:lnTo>
                    <a:pt x="0" y="412851"/>
                  </a:lnTo>
                  <a:lnTo>
                    <a:pt x="0" y="458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071622" y="5447182"/>
            <a:ext cx="339788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осужденных</a:t>
            </a:r>
            <a:r>
              <a:rPr sz="2000" spc="-30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и</a:t>
            </a:r>
            <a:r>
              <a:rPr sz="2000" spc="-20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освобожденных</a:t>
            </a:r>
            <a:endParaRPr sz="2000">
              <a:latin typeface="Corbel"/>
              <a:cs typeface="Corbel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414589" y="2990405"/>
            <a:ext cx="6110605" cy="3468370"/>
            <a:chOff x="1414589" y="2990405"/>
            <a:chExt cx="6110605" cy="3468370"/>
          </a:xfrm>
        </p:grpSpPr>
        <p:sp>
          <p:nvSpPr>
            <p:cNvPr id="28" name="object 28"/>
            <p:cNvSpPr/>
            <p:nvPr/>
          </p:nvSpPr>
          <p:spPr>
            <a:xfrm>
              <a:off x="1425702" y="3001517"/>
              <a:ext cx="616585" cy="3216275"/>
            </a:xfrm>
            <a:custGeom>
              <a:avLst/>
              <a:gdLst/>
              <a:ahLst/>
              <a:cxnLst/>
              <a:rect l="l" t="t" r="r" b="b"/>
              <a:pathLst>
                <a:path w="616585" h="3216275">
                  <a:moveTo>
                    <a:pt x="0" y="0"/>
                  </a:moveTo>
                  <a:lnTo>
                    <a:pt x="0" y="3215678"/>
                  </a:lnTo>
                  <a:lnTo>
                    <a:pt x="616458" y="3215678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042922" y="5987033"/>
              <a:ext cx="5471160" cy="460375"/>
            </a:xfrm>
            <a:custGeom>
              <a:avLst/>
              <a:gdLst/>
              <a:ahLst/>
              <a:cxnLst/>
              <a:rect l="l" t="t" r="r" b="b"/>
              <a:pathLst>
                <a:path w="5471159" h="460375">
                  <a:moveTo>
                    <a:pt x="0" y="46024"/>
                  </a:moveTo>
                  <a:lnTo>
                    <a:pt x="3611" y="28107"/>
                  </a:lnTo>
                  <a:lnTo>
                    <a:pt x="13461" y="13477"/>
                  </a:lnTo>
                  <a:lnTo>
                    <a:pt x="28074" y="3615"/>
                  </a:lnTo>
                  <a:lnTo>
                    <a:pt x="45973" y="0"/>
                  </a:lnTo>
                  <a:lnTo>
                    <a:pt x="5425185" y="0"/>
                  </a:lnTo>
                  <a:lnTo>
                    <a:pt x="5443085" y="3615"/>
                  </a:lnTo>
                  <a:lnTo>
                    <a:pt x="5457697" y="13477"/>
                  </a:lnTo>
                  <a:lnTo>
                    <a:pt x="5467548" y="28107"/>
                  </a:lnTo>
                  <a:lnTo>
                    <a:pt x="5471159" y="46024"/>
                  </a:lnTo>
                  <a:lnTo>
                    <a:pt x="5471159" y="414223"/>
                  </a:lnTo>
                  <a:lnTo>
                    <a:pt x="5467548" y="432135"/>
                  </a:lnTo>
                  <a:lnTo>
                    <a:pt x="5457698" y="446765"/>
                  </a:lnTo>
                  <a:lnTo>
                    <a:pt x="5443085" y="456630"/>
                  </a:lnTo>
                  <a:lnTo>
                    <a:pt x="5425185" y="460247"/>
                  </a:lnTo>
                  <a:lnTo>
                    <a:pt x="45973" y="460247"/>
                  </a:lnTo>
                  <a:lnTo>
                    <a:pt x="28074" y="456630"/>
                  </a:lnTo>
                  <a:lnTo>
                    <a:pt x="13462" y="446765"/>
                  </a:lnTo>
                  <a:lnTo>
                    <a:pt x="3611" y="432135"/>
                  </a:lnTo>
                  <a:lnTo>
                    <a:pt x="0" y="414223"/>
                  </a:lnTo>
                  <a:lnTo>
                    <a:pt x="0" y="4602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150745" y="6021425"/>
            <a:ext cx="525780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orbel"/>
                <a:cs typeface="Corbel"/>
              </a:rPr>
              <a:t>беженцев,</a:t>
            </a:r>
            <a:r>
              <a:rPr sz="2000" spc="-35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малоимущих,</a:t>
            </a:r>
            <a:r>
              <a:rPr sz="2000" spc="-40" dirty="0">
                <a:latin typeface="Corbel"/>
                <a:cs typeface="Corbel"/>
              </a:rPr>
              <a:t> </a:t>
            </a:r>
            <a:r>
              <a:rPr sz="2000" spc="-10" dirty="0">
                <a:latin typeface="Corbel"/>
                <a:cs typeface="Corbel"/>
              </a:rPr>
              <a:t>лица</a:t>
            </a:r>
            <a:r>
              <a:rPr sz="2000" spc="-15" dirty="0">
                <a:latin typeface="Corbel"/>
                <a:cs typeface="Corbel"/>
              </a:rPr>
              <a:t> </a:t>
            </a:r>
            <a:r>
              <a:rPr sz="2000" dirty="0">
                <a:latin typeface="Corbel"/>
                <a:cs typeface="Corbel"/>
              </a:rPr>
              <a:t>БОМЖ и</a:t>
            </a:r>
            <a:r>
              <a:rPr sz="2000" spc="-10" dirty="0">
                <a:latin typeface="Corbel"/>
                <a:cs typeface="Corbel"/>
              </a:rPr>
              <a:t> </a:t>
            </a:r>
            <a:r>
              <a:rPr sz="2000" spc="-5" dirty="0">
                <a:latin typeface="Corbel"/>
                <a:cs typeface="Corbel"/>
              </a:rPr>
              <a:t>занятий</a:t>
            </a:r>
            <a:endParaRPr sz="20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260088" y="925551"/>
            <a:ext cx="11285034" cy="3491799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043">
              <a:spcBef>
                <a:spcPts val="129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01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поддерживанию жизнедеятельности в быту;</a:t>
            </a:r>
            <a:endParaRPr sz="2000" dirty="0">
              <a:cs typeface="Trebuchet MS"/>
            </a:endParaRPr>
          </a:p>
          <a:p>
            <a:pPr marL="22860">
              <a:spcBef>
                <a:spcPts val="1106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02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поддержке и сохранению здоровья;</a:t>
            </a:r>
            <a:endParaRPr sz="2000" baseline="3086" dirty="0">
              <a:cs typeface="Arial"/>
            </a:endParaRPr>
          </a:p>
          <a:p>
            <a:pPr marL="22043">
              <a:spcBef>
                <a:spcPts val="117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03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коррекции психологического состояния и социальной адаптации;</a:t>
            </a:r>
            <a:endParaRPr sz="2000" dirty="0">
              <a:cs typeface="Trebuchet MS"/>
            </a:endParaRPr>
          </a:p>
          <a:p>
            <a:pPr marL="16328">
              <a:spcBef>
                <a:spcPts val="1234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04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профилактике отклонений в поведении;</a:t>
            </a:r>
            <a:endParaRPr sz="2000" dirty="0">
              <a:cs typeface="Trebuchet MS"/>
            </a:endParaRP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05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помощь в трудоустройстве и трудовой адаптации;</a:t>
            </a:r>
            <a:endParaRPr sz="2000" baseline="3086" dirty="0">
              <a:cs typeface="Arial"/>
            </a:endParaRPr>
          </a:p>
          <a:p>
            <a:pPr marL="19594">
              <a:spcBef>
                <a:spcPts val="119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06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услуги, направленные на повышение коммуникативного потенциала и соц. адаптацию;</a:t>
            </a:r>
            <a:endParaRPr sz="2000" dirty="0">
              <a:cs typeface="Trebuchet MS"/>
            </a:endParaRPr>
          </a:p>
          <a:p>
            <a:pPr marL="20410">
              <a:spcBef>
                <a:spcPts val="110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07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производство/реализация медицинских изделий, используемых для профилактики          </a:t>
            </a:r>
          </a:p>
          <a:p>
            <a:pPr marL="20410">
              <a:spcBef>
                <a:spcPts val="1106"/>
              </a:spcBef>
            </a:pPr>
            <a:r>
              <a:rPr lang="ru-RU" sz="2000" dirty="0">
                <a:cs typeface="Trebuchet MS"/>
              </a:rPr>
              <a:t>         / реабилитации инвалидности; </a:t>
            </a:r>
            <a:endParaRPr sz="2000" dirty="0"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0089" y="4538545"/>
            <a:ext cx="9690409" cy="2079104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08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sz="2000" spc="6" dirty="0" err="1">
                <a:cs typeface="Trebuchet MS"/>
              </a:rPr>
              <a:t>организация</a:t>
            </a:r>
            <a:r>
              <a:rPr sz="2000" spc="6" dirty="0">
                <a:cs typeface="Trebuchet MS"/>
              </a:rPr>
              <a:t> отдыха и оздоровления инвалидов и пенсионеров;</a:t>
            </a: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09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в сфере дополнительного образования;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10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 </a:t>
            </a:r>
            <a:r>
              <a:rPr sz="2000" spc="6" dirty="0" err="1">
                <a:cs typeface="Trebuchet MS"/>
              </a:rPr>
              <a:t>создание</a:t>
            </a:r>
            <a:r>
              <a:rPr sz="2000" spc="6" dirty="0">
                <a:cs typeface="Trebuchet MS"/>
              </a:rPr>
              <a:t> условий для беспрепятственного доступа инвалидов к </a:t>
            </a:r>
            <a:r>
              <a:rPr sz="2000" spc="6" dirty="0" err="1">
                <a:cs typeface="Trebuchet MS"/>
              </a:rPr>
              <a:t>объектам</a:t>
            </a:r>
            <a:r>
              <a:rPr sz="2000" spc="6" dirty="0">
                <a:cs typeface="Trebuchet MS"/>
              </a:rPr>
              <a:t> </a:t>
            </a:r>
            <a:r>
              <a:rPr lang="ru-RU" sz="2000" spc="6" dirty="0">
                <a:cs typeface="Trebuchet MS"/>
              </a:rPr>
              <a:t>    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lang="ru-RU" sz="2000" spc="6" dirty="0">
                <a:cs typeface="Trebuchet MS"/>
              </a:rPr>
              <a:t>         инфраструктуры и  средствам транспорта, связи и информации.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endParaRPr sz="2000" spc="6" dirty="0"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74624" y="178389"/>
            <a:ext cx="8897454" cy="324265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Какие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направления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деятельности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относятся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latin typeface="Trebuchet MS"/>
                <a:cs typeface="Trebuchet MS"/>
              </a:rPr>
              <a:t>к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latin typeface="Trebuchet MS"/>
                <a:cs typeface="Trebuchet MS"/>
              </a:rPr>
              <a:t>данной</a:t>
            </a:r>
            <a:r>
              <a:rPr sz="2000" b="1" spc="-45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latin typeface="Trebuchet MS"/>
                <a:cs typeface="Trebuchet MS"/>
              </a:rPr>
              <a:t>категории?</a:t>
            </a:r>
            <a:endParaRPr sz="2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46598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92633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4</a:t>
            </a:r>
            <a:r>
              <a:rPr sz="4400" spc="-20" dirty="0"/>
              <a:t> </a:t>
            </a:r>
            <a:r>
              <a:rPr sz="4400" dirty="0"/>
              <a:t>КРИТЕРИЙ</a:t>
            </a:r>
            <a:r>
              <a:rPr sz="4400" spc="-25" dirty="0"/>
              <a:t> </a:t>
            </a:r>
            <a:r>
              <a:rPr sz="4400" dirty="0"/>
              <a:t>«ВИД</a:t>
            </a:r>
            <a:r>
              <a:rPr sz="4400" spc="-195" dirty="0"/>
              <a:t> </a:t>
            </a:r>
            <a:r>
              <a:rPr sz="4400" spc="-5" dirty="0"/>
              <a:t>ДЕЯТЕЛЬНОСТИ»</a:t>
            </a:r>
            <a:endParaRPr sz="4400"/>
          </a:p>
        </p:txBody>
      </p:sp>
      <p:grpSp>
        <p:nvGrpSpPr>
          <p:cNvPr id="3" name="object 3"/>
          <p:cNvGrpSpPr/>
          <p:nvPr/>
        </p:nvGrpSpPr>
        <p:grpSpPr>
          <a:xfrm>
            <a:off x="1297686" y="2163317"/>
            <a:ext cx="4791710" cy="1148080"/>
            <a:chOff x="1297686" y="2163317"/>
            <a:chExt cx="4791710" cy="1148080"/>
          </a:xfrm>
        </p:grpSpPr>
        <p:sp>
          <p:nvSpPr>
            <p:cNvPr id="4" name="object 4"/>
            <p:cNvSpPr/>
            <p:nvPr/>
          </p:nvSpPr>
          <p:spPr>
            <a:xfrm>
              <a:off x="1297686" y="2163317"/>
              <a:ext cx="4791710" cy="504825"/>
            </a:xfrm>
            <a:custGeom>
              <a:avLst/>
              <a:gdLst/>
              <a:ahLst/>
              <a:cxnLst/>
              <a:rect l="l" t="t" r="r" b="b"/>
              <a:pathLst>
                <a:path w="4791710" h="504825">
                  <a:moveTo>
                    <a:pt x="4741037" y="0"/>
                  </a:moveTo>
                  <a:lnTo>
                    <a:pt x="50418" y="0"/>
                  </a:lnTo>
                  <a:lnTo>
                    <a:pt x="30807" y="3966"/>
                  </a:lnTo>
                  <a:lnTo>
                    <a:pt x="14779" y="14779"/>
                  </a:lnTo>
                  <a:lnTo>
                    <a:pt x="3966" y="30807"/>
                  </a:lnTo>
                  <a:lnTo>
                    <a:pt x="0" y="50419"/>
                  </a:lnTo>
                  <a:lnTo>
                    <a:pt x="0" y="454025"/>
                  </a:lnTo>
                  <a:lnTo>
                    <a:pt x="3966" y="473636"/>
                  </a:lnTo>
                  <a:lnTo>
                    <a:pt x="14779" y="489664"/>
                  </a:lnTo>
                  <a:lnTo>
                    <a:pt x="30807" y="500477"/>
                  </a:lnTo>
                  <a:lnTo>
                    <a:pt x="50418" y="504444"/>
                  </a:lnTo>
                  <a:lnTo>
                    <a:pt x="4741037" y="504444"/>
                  </a:lnTo>
                  <a:lnTo>
                    <a:pt x="4760648" y="500477"/>
                  </a:lnTo>
                  <a:lnTo>
                    <a:pt x="4776676" y="489664"/>
                  </a:lnTo>
                  <a:lnTo>
                    <a:pt x="4787489" y="473636"/>
                  </a:lnTo>
                  <a:lnTo>
                    <a:pt x="4791456" y="454025"/>
                  </a:lnTo>
                  <a:lnTo>
                    <a:pt x="4791456" y="50419"/>
                  </a:lnTo>
                  <a:lnTo>
                    <a:pt x="4787489" y="30807"/>
                  </a:lnTo>
                  <a:lnTo>
                    <a:pt x="4776676" y="14779"/>
                  </a:lnTo>
                  <a:lnTo>
                    <a:pt x="4760648" y="3966"/>
                  </a:lnTo>
                  <a:lnTo>
                    <a:pt x="4741037" y="0"/>
                  </a:lnTo>
                  <a:close/>
                </a:path>
              </a:pathLst>
            </a:custGeom>
            <a:solidFill>
              <a:srgbClr val="54A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76222" y="2667761"/>
              <a:ext cx="479425" cy="379095"/>
            </a:xfrm>
            <a:custGeom>
              <a:avLst/>
              <a:gdLst/>
              <a:ahLst/>
              <a:cxnLst/>
              <a:rect l="l" t="t" r="r" b="b"/>
              <a:pathLst>
                <a:path w="479425" h="379094">
                  <a:moveTo>
                    <a:pt x="0" y="0"/>
                  </a:moveTo>
                  <a:lnTo>
                    <a:pt x="0" y="378840"/>
                  </a:lnTo>
                  <a:lnTo>
                    <a:pt x="479297" y="378840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256282" y="2794253"/>
              <a:ext cx="3820795" cy="506095"/>
            </a:xfrm>
            <a:custGeom>
              <a:avLst/>
              <a:gdLst/>
              <a:ahLst/>
              <a:cxnLst/>
              <a:rect l="l" t="t" r="r" b="b"/>
              <a:pathLst>
                <a:path w="3820795" h="506095">
                  <a:moveTo>
                    <a:pt x="0" y="50546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0" y="3968"/>
                  </a:lnTo>
                  <a:lnTo>
                    <a:pt x="50545" y="0"/>
                  </a:lnTo>
                  <a:lnTo>
                    <a:pt x="3770122" y="0"/>
                  </a:lnTo>
                  <a:lnTo>
                    <a:pt x="3789806" y="3968"/>
                  </a:lnTo>
                  <a:lnTo>
                    <a:pt x="3805872" y="14795"/>
                  </a:lnTo>
                  <a:lnTo>
                    <a:pt x="3816699" y="30861"/>
                  </a:lnTo>
                  <a:lnTo>
                    <a:pt x="3820668" y="50546"/>
                  </a:lnTo>
                  <a:lnTo>
                    <a:pt x="3820668" y="455422"/>
                  </a:lnTo>
                  <a:lnTo>
                    <a:pt x="3816699" y="475107"/>
                  </a:lnTo>
                  <a:lnTo>
                    <a:pt x="3805872" y="491172"/>
                  </a:lnTo>
                  <a:lnTo>
                    <a:pt x="3789806" y="501999"/>
                  </a:lnTo>
                  <a:lnTo>
                    <a:pt x="3770122" y="505968"/>
                  </a:lnTo>
                  <a:lnTo>
                    <a:pt x="50545" y="505968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7"/>
                  </a:lnTo>
                  <a:lnTo>
                    <a:pt x="0" y="455422"/>
                  </a:lnTo>
                  <a:lnTo>
                    <a:pt x="0" y="50546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295525" y="2148077"/>
            <a:ext cx="3672840" cy="10274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Corbel"/>
                <a:cs typeface="Corbel"/>
              </a:rPr>
              <a:t>вид</a:t>
            </a:r>
            <a:r>
              <a:rPr sz="2800" spc="-20" dirty="0">
                <a:solidFill>
                  <a:srgbClr val="FFFFFF"/>
                </a:solidFill>
                <a:latin typeface="Corbel"/>
                <a:cs typeface="Corbel"/>
              </a:rPr>
              <a:t> деятельности</a:t>
            </a:r>
            <a:endParaRPr sz="2800">
              <a:latin typeface="Corbel"/>
              <a:cs typeface="Corbel"/>
            </a:endParaRPr>
          </a:p>
          <a:p>
            <a:pPr marL="82550">
              <a:lnSpc>
                <a:spcPct val="100000"/>
              </a:lnSpc>
              <a:spcBef>
                <a:spcPts val="2250"/>
              </a:spcBef>
            </a:pPr>
            <a:r>
              <a:rPr sz="1900" spc="-10" dirty="0">
                <a:latin typeface="Corbel"/>
                <a:cs typeface="Corbel"/>
              </a:rPr>
              <a:t>психолого-педагогические</a:t>
            </a:r>
            <a:r>
              <a:rPr sz="1900" spc="2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услуги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765109" y="2656649"/>
            <a:ext cx="4323080" cy="1285875"/>
            <a:chOff x="1765109" y="2656649"/>
            <a:chExt cx="4323080" cy="1285875"/>
          </a:xfrm>
        </p:grpSpPr>
        <p:sp>
          <p:nvSpPr>
            <p:cNvPr id="9" name="object 9"/>
            <p:cNvSpPr/>
            <p:nvPr/>
          </p:nvSpPr>
          <p:spPr>
            <a:xfrm>
              <a:off x="1776222" y="2667761"/>
              <a:ext cx="479425" cy="1010285"/>
            </a:xfrm>
            <a:custGeom>
              <a:avLst/>
              <a:gdLst/>
              <a:ahLst/>
              <a:cxnLst/>
              <a:rect l="l" t="t" r="r" b="b"/>
              <a:pathLst>
                <a:path w="479425" h="1010285">
                  <a:moveTo>
                    <a:pt x="0" y="0"/>
                  </a:moveTo>
                  <a:lnTo>
                    <a:pt x="0" y="1010285"/>
                  </a:lnTo>
                  <a:lnTo>
                    <a:pt x="479297" y="1010285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56281" y="3426713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9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9"/>
                  </a:lnTo>
                  <a:lnTo>
                    <a:pt x="3820668" y="454025"/>
                  </a:lnTo>
                  <a:lnTo>
                    <a:pt x="3816701" y="473636"/>
                  </a:lnTo>
                  <a:lnTo>
                    <a:pt x="3805888" y="489664"/>
                  </a:lnTo>
                  <a:lnTo>
                    <a:pt x="3789860" y="500477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9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665602" y="3492246"/>
            <a:ext cx="299847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спорт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и</a:t>
            </a:r>
            <a:r>
              <a:rPr sz="1900" spc="-1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оздоровление</a:t>
            </a:r>
            <a:r>
              <a:rPr sz="1900" spc="2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детей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765109" y="2656649"/>
            <a:ext cx="4323080" cy="1917064"/>
            <a:chOff x="1765109" y="2656649"/>
            <a:chExt cx="4323080" cy="1917064"/>
          </a:xfrm>
        </p:grpSpPr>
        <p:sp>
          <p:nvSpPr>
            <p:cNvPr id="13" name="object 13"/>
            <p:cNvSpPr/>
            <p:nvPr/>
          </p:nvSpPr>
          <p:spPr>
            <a:xfrm>
              <a:off x="1776222" y="2667761"/>
              <a:ext cx="479425" cy="1642110"/>
            </a:xfrm>
            <a:custGeom>
              <a:avLst/>
              <a:gdLst/>
              <a:ahLst/>
              <a:cxnLst/>
              <a:rect l="l" t="t" r="r" b="b"/>
              <a:pathLst>
                <a:path w="479425" h="1642110">
                  <a:moveTo>
                    <a:pt x="0" y="0"/>
                  </a:moveTo>
                  <a:lnTo>
                    <a:pt x="0" y="1641729"/>
                  </a:lnTo>
                  <a:lnTo>
                    <a:pt x="479297" y="1641729"/>
                  </a:lnTo>
                </a:path>
              </a:pathLst>
            </a:custGeom>
            <a:ln w="22224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256281" y="4057650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8"/>
                  </a:lnTo>
                  <a:lnTo>
                    <a:pt x="3820668" y="454025"/>
                  </a:lnTo>
                  <a:lnTo>
                    <a:pt x="3816701" y="473636"/>
                  </a:lnTo>
                  <a:lnTo>
                    <a:pt x="3805888" y="489664"/>
                  </a:lnTo>
                  <a:lnTo>
                    <a:pt x="3789860" y="500477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77"/>
                  </a:lnTo>
                  <a:lnTo>
                    <a:pt x="14779" y="489664"/>
                  </a:lnTo>
                  <a:lnTo>
                    <a:pt x="3966" y="473636"/>
                  </a:lnTo>
                  <a:lnTo>
                    <a:pt x="0" y="454025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2932302" y="4123690"/>
            <a:ext cx="246697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0" dirty="0">
                <a:latin typeface="Corbel"/>
                <a:cs typeface="Corbel"/>
              </a:rPr>
              <a:t>образование</a:t>
            </a:r>
            <a:r>
              <a:rPr sz="1900" spc="1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для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25" dirty="0">
                <a:latin typeface="Corbel"/>
                <a:cs typeface="Corbel"/>
              </a:rPr>
              <a:t>детей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765109" y="2656649"/>
            <a:ext cx="4323080" cy="2549525"/>
            <a:chOff x="1765109" y="2656649"/>
            <a:chExt cx="4323080" cy="2549525"/>
          </a:xfrm>
        </p:grpSpPr>
        <p:sp>
          <p:nvSpPr>
            <p:cNvPr id="17" name="object 17"/>
            <p:cNvSpPr/>
            <p:nvPr/>
          </p:nvSpPr>
          <p:spPr>
            <a:xfrm>
              <a:off x="1776222" y="2667761"/>
              <a:ext cx="479425" cy="2273300"/>
            </a:xfrm>
            <a:custGeom>
              <a:avLst/>
              <a:gdLst/>
              <a:ahLst/>
              <a:cxnLst/>
              <a:rect l="l" t="t" r="r" b="b"/>
              <a:pathLst>
                <a:path w="479425" h="2273300">
                  <a:moveTo>
                    <a:pt x="0" y="0"/>
                  </a:moveTo>
                  <a:lnTo>
                    <a:pt x="0" y="2273300"/>
                  </a:lnTo>
                  <a:lnTo>
                    <a:pt x="479297" y="2273300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256281" y="4688585"/>
              <a:ext cx="3820795" cy="506095"/>
            </a:xfrm>
            <a:custGeom>
              <a:avLst/>
              <a:gdLst/>
              <a:ahLst/>
              <a:cxnLst/>
              <a:rect l="l" t="t" r="r" b="b"/>
              <a:pathLst>
                <a:path w="3820795" h="506095">
                  <a:moveTo>
                    <a:pt x="0" y="50545"/>
                  </a:moveTo>
                  <a:lnTo>
                    <a:pt x="3968" y="30861"/>
                  </a:lnTo>
                  <a:lnTo>
                    <a:pt x="14795" y="14795"/>
                  </a:lnTo>
                  <a:lnTo>
                    <a:pt x="30860" y="3968"/>
                  </a:lnTo>
                  <a:lnTo>
                    <a:pt x="50545" y="0"/>
                  </a:lnTo>
                  <a:lnTo>
                    <a:pt x="3770122" y="0"/>
                  </a:lnTo>
                  <a:lnTo>
                    <a:pt x="3789806" y="3968"/>
                  </a:lnTo>
                  <a:lnTo>
                    <a:pt x="3805872" y="14795"/>
                  </a:lnTo>
                  <a:lnTo>
                    <a:pt x="3816699" y="30860"/>
                  </a:lnTo>
                  <a:lnTo>
                    <a:pt x="3820668" y="50545"/>
                  </a:lnTo>
                  <a:lnTo>
                    <a:pt x="3820668" y="455421"/>
                  </a:lnTo>
                  <a:lnTo>
                    <a:pt x="3816699" y="475106"/>
                  </a:lnTo>
                  <a:lnTo>
                    <a:pt x="3805872" y="491172"/>
                  </a:lnTo>
                  <a:lnTo>
                    <a:pt x="3789806" y="501999"/>
                  </a:lnTo>
                  <a:lnTo>
                    <a:pt x="3770122" y="505968"/>
                  </a:lnTo>
                  <a:lnTo>
                    <a:pt x="50545" y="505968"/>
                  </a:lnTo>
                  <a:lnTo>
                    <a:pt x="30861" y="501999"/>
                  </a:lnTo>
                  <a:lnTo>
                    <a:pt x="14795" y="491172"/>
                  </a:lnTo>
                  <a:lnTo>
                    <a:pt x="3968" y="475106"/>
                  </a:lnTo>
                  <a:lnTo>
                    <a:pt x="0" y="455421"/>
                  </a:lnTo>
                  <a:lnTo>
                    <a:pt x="0" y="50545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685414" y="4755260"/>
            <a:ext cx="295973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25" dirty="0">
                <a:latin typeface="Corbel"/>
                <a:cs typeface="Corbel"/>
              </a:rPr>
              <a:t>культ-просвет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деятельность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765109" y="2656649"/>
            <a:ext cx="4323080" cy="3180080"/>
            <a:chOff x="1765109" y="2656649"/>
            <a:chExt cx="4323080" cy="3180080"/>
          </a:xfrm>
        </p:grpSpPr>
        <p:sp>
          <p:nvSpPr>
            <p:cNvPr id="21" name="object 21"/>
            <p:cNvSpPr/>
            <p:nvPr/>
          </p:nvSpPr>
          <p:spPr>
            <a:xfrm>
              <a:off x="1776222" y="2667761"/>
              <a:ext cx="479425" cy="2905125"/>
            </a:xfrm>
            <a:custGeom>
              <a:avLst/>
              <a:gdLst/>
              <a:ahLst/>
              <a:cxnLst/>
              <a:rect l="l" t="t" r="r" b="b"/>
              <a:pathLst>
                <a:path w="479425" h="2905125">
                  <a:moveTo>
                    <a:pt x="0" y="0"/>
                  </a:moveTo>
                  <a:lnTo>
                    <a:pt x="0" y="2904744"/>
                  </a:lnTo>
                  <a:lnTo>
                    <a:pt x="479297" y="2904744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256281" y="5321045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18"/>
                  </a:moveTo>
                  <a:lnTo>
                    <a:pt x="3966" y="30807"/>
                  </a:lnTo>
                  <a:lnTo>
                    <a:pt x="14779" y="14779"/>
                  </a:lnTo>
                  <a:lnTo>
                    <a:pt x="30807" y="3966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6"/>
                  </a:lnTo>
                  <a:lnTo>
                    <a:pt x="3805888" y="14779"/>
                  </a:lnTo>
                  <a:lnTo>
                    <a:pt x="3816701" y="30807"/>
                  </a:lnTo>
                  <a:lnTo>
                    <a:pt x="3820668" y="50418"/>
                  </a:lnTo>
                  <a:lnTo>
                    <a:pt x="3820668" y="453999"/>
                  </a:lnTo>
                  <a:lnTo>
                    <a:pt x="3816701" y="473636"/>
                  </a:lnTo>
                  <a:lnTo>
                    <a:pt x="3805888" y="489670"/>
                  </a:lnTo>
                  <a:lnTo>
                    <a:pt x="3789860" y="500480"/>
                  </a:lnTo>
                  <a:lnTo>
                    <a:pt x="3770249" y="504443"/>
                  </a:lnTo>
                  <a:lnTo>
                    <a:pt x="50418" y="504443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18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976498" y="5386832"/>
            <a:ext cx="237744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15" dirty="0">
                <a:latin typeface="Corbel"/>
                <a:cs typeface="Corbel"/>
              </a:rPr>
              <a:t>помощь</a:t>
            </a:r>
            <a:r>
              <a:rPr sz="1900" spc="-20" dirty="0">
                <a:latin typeface="Corbel"/>
                <a:cs typeface="Corbel"/>
              </a:rPr>
              <a:t> </a:t>
            </a:r>
            <a:r>
              <a:rPr sz="1900" spc="-15" dirty="0">
                <a:latin typeface="Corbel"/>
                <a:cs typeface="Corbel"/>
              </a:rPr>
              <a:t>обучающимся</a:t>
            </a:r>
            <a:endParaRPr sz="1900">
              <a:latin typeface="Corbel"/>
              <a:cs typeface="Corbe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765109" y="2656649"/>
            <a:ext cx="4323080" cy="3811270"/>
            <a:chOff x="1765109" y="2656649"/>
            <a:chExt cx="4323080" cy="3811270"/>
          </a:xfrm>
        </p:grpSpPr>
        <p:sp>
          <p:nvSpPr>
            <p:cNvPr id="25" name="object 25"/>
            <p:cNvSpPr/>
            <p:nvPr/>
          </p:nvSpPr>
          <p:spPr>
            <a:xfrm>
              <a:off x="1776222" y="2667761"/>
              <a:ext cx="479425" cy="3536315"/>
            </a:xfrm>
            <a:custGeom>
              <a:avLst/>
              <a:gdLst/>
              <a:ahLst/>
              <a:cxnLst/>
              <a:rect l="l" t="t" r="r" b="b"/>
              <a:pathLst>
                <a:path w="479425" h="3536315">
                  <a:moveTo>
                    <a:pt x="0" y="0"/>
                  </a:moveTo>
                  <a:lnTo>
                    <a:pt x="0" y="3536149"/>
                  </a:lnTo>
                  <a:lnTo>
                    <a:pt x="479297" y="3536149"/>
                  </a:lnTo>
                </a:path>
              </a:pathLst>
            </a:custGeom>
            <a:ln w="22225">
              <a:solidFill>
                <a:srgbClr val="42889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256281" y="5951982"/>
              <a:ext cx="3820795" cy="504825"/>
            </a:xfrm>
            <a:custGeom>
              <a:avLst/>
              <a:gdLst/>
              <a:ahLst/>
              <a:cxnLst/>
              <a:rect l="l" t="t" r="r" b="b"/>
              <a:pathLst>
                <a:path w="3820795" h="504825">
                  <a:moveTo>
                    <a:pt x="0" y="50444"/>
                  </a:moveTo>
                  <a:lnTo>
                    <a:pt x="3966" y="30807"/>
                  </a:lnTo>
                  <a:lnTo>
                    <a:pt x="14779" y="14773"/>
                  </a:lnTo>
                  <a:lnTo>
                    <a:pt x="30807" y="3963"/>
                  </a:lnTo>
                  <a:lnTo>
                    <a:pt x="50418" y="0"/>
                  </a:lnTo>
                  <a:lnTo>
                    <a:pt x="3770249" y="0"/>
                  </a:lnTo>
                  <a:lnTo>
                    <a:pt x="3789860" y="3963"/>
                  </a:lnTo>
                  <a:lnTo>
                    <a:pt x="3805888" y="14773"/>
                  </a:lnTo>
                  <a:lnTo>
                    <a:pt x="3816701" y="30807"/>
                  </a:lnTo>
                  <a:lnTo>
                    <a:pt x="3820668" y="50444"/>
                  </a:lnTo>
                  <a:lnTo>
                    <a:pt x="3820668" y="453999"/>
                  </a:lnTo>
                  <a:lnTo>
                    <a:pt x="3816701" y="473636"/>
                  </a:lnTo>
                  <a:lnTo>
                    <a:pt x="3805888" y="489670"/>
                  </a:lnTo>
                  <a:lnTo>
                    <a:pt x="3789860" y="500480"/>
                  </a:lnTo>
                  <a:lnTo>
                    <a:pt x="3770249" y="504444"/>
                  </a:lnTo>
                  <a:lnTo>
                    <a:pt x="50418" y="504444"/>
                  </a:lnTo>
                  <a:lnTo>
                    <a:pt x="30807" y="500480"/>
                  </a:lnTo>
                  <a:lnTo>
                    <a:pt x="14779" y="489670"/>
                  </a:lnTo>
                  <a:lnTo>
                    <a:pt x="3966" y="473636"/>
                  </a:lnTo>
                  <a:lnTo>
                    <a:pt x="0" y="453999"/>
                  </a:lnTo>
                  <a:lnTo>
                    <a:pt x="0" y="50444"/>
                  </a:lnTo>
                  <a:close/>
                </a:path>
              </a:pathLst>
            </a:custGeom>
            <a:ln w="22225">
              <a:solidFill>
                <a:srgbClr val="54ACB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648839" y="6018377"/>
            <a:ext cx="303847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Corbel"/>
                <a:cs typeface="Corbel"/>
              </a:rPr>
              <a:t>услуги </a:t>
            </a:r>
            <a:r>
              <a:rPr sz="1900" spc="-10" dirty="0">
                <a:latin typeface="Corbel"/>
                <a:cs typeface="Corbel"/>
              </a:rPr>
              <a:t>по</a:t>
            </a:r>
            <a:r>
              <a:rPr sz="1900" dirty="0">
                <a:latin typeface="Corbel"/>
                <a:cs typeface="Corbel"/>
              </a:rPr>
              <a:t> </a:t>
            </a:r>
            <a:r>
              <a:rPr sz="1900" spc="-5" dirty="0">
                <a:latin typeface="Corbel"/>
                <a:cs typeface="Corbel"/>
              </a:rPr>
              <a:t>укреплению</a:t>
            </a:r>
            <a:r>
              <a:rPr sz="1900" spc="5" dirty="0">
                <a:latin typeface="Corbel"/>
                <a:cs typeface="Corbel"/>
              </a:rPr>
              <a:t> </a:t>
            </a:r>
            <a:r>
              <a:rPr sz="1900" spc="-10" dirty="0">
                <a:latin typeface="Corbel"/>
                <a:cs typeface="Corbel"/>
              </a:rPr>
              <a:t>семьи</a:t>
            </a:r>
            <a:endParaRPr sz="1900">
              <a:latin typeface="Corbel"/>
              <a:cs typeface="Corbe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190992" y="3257803"/>
            <a:ext cx="28428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8770" marR="461009" indent="-306705">
              <a:lnSpc>
                <a:spcPct val="120000"/>
              </a:lnSpc>
              <a:spcBef>
                <a:spcPts val="100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предшествующем</a:t>
            </a:r>
            <a:r>
              <a:rPr sz="15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году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указанная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деятельность</a:t>
            </a:r>
            <a:endParaRPr sz="150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принесла</a:t>
            </a:r>
            <a:r>
              <a:rPr sz="15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вам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 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от </a:t>
            </a:r>
            <a:r>
              <a:rPr sz="1500" spc="-28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общего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 дохода</a:t>
            </a:r>
            <a:endParaRPr sz="1500">
              <a:latin typeface="Corbel"/>
              <a:cs typeface="Corbe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190992" y="4477381"/>
            <a:ext cx="2855595" cy="138384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455"/>
              </a:spcBef>
              <a:buClr>
                <a:srgbClr val="54ACB7"/>
              </a:buClr>
              <a:buSzPct val="90000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менее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50%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 полученной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endParaRPr sz="15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итогам</a:t>
            </a:r>
            <a:r>
              <a:rPr sz="15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5" dirty="0">
                <a:solidFill>
                  <a:srgbClr val="404040"/>
                </a:solidFill>
                <a:latin typeface="Corbel"/>
                <a:cs typeface="Corbel"/>
              </a:rPr>
              <a:t>года</a:t>
            </a:r>
            <a:r>
              <a:rPr sz="15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прибыли</a:t>
            </a:r>
            <a:endParaRPr sz="1500" dirty="0">
              <a:latin typeface="Corbel"/>
              <a:cs typeface="Corbel"/>
            </a:endParaRPr>
          </a:p>
          <a:p>
            <a:pPr marL="318770" marR="5080">
              <a:lnSpc>
                <a:spcPct val="120000"/>
              </a:lnSpc>
              <a:spcBef>
                <a:spcPts val="5"/>
              </a:spcBef>
            </a:pPr>
            <a:r>
              <a:rPr sz="1500" spc="-5" dirty="0">
                <a:solidFill>
                  <a:srgbClr val="404040"/>
                </a:solidFill>
                <a:latin typeface="Corbel"/>
                <a:cs typeface="Corbel"/>
              </a:rPr>
              <a:t>направлено на осуществление </a:t>
            </a:r>
            <a:r>
              <a:rPr sz="1500" spc="-29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5" dirty="0" err="1">
                <a:solidFill>
                  <a:srgbClr val="404040"/>
                </a:solidFill>
                <a:latin typeface="Corbel"/>
                <a:cs typeface="Corbel"/>
              </a:rPr>
              <a:t>указанной</a:t>
            </a:r>
            <a:r>
              <a:rPr sz="15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500" spc="-10" dirty="0" err="1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lang="ru-RU" sz="1500" spc="-10" dirty="0">
                <a:solidFill>
                  <a:srgbClr val="404040"/>
                </a:solidFill>
                <a:latin typeface="Corbel"/>
                <a:cs typeface="Corbel"/>
              </a:rPr>
              <a:t> (к ИП условие не применяется)</a:t>
            </a:r>
            <a:endParaRPr sz="15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51007" y="683225"/>
            <a:ext cx="8142242" cy="1567847"/>
          </a:xfrm>
          <a:prstGeom prst="rect">
            <a:avLst/>
          </a:prstGeom>
        </p:spPr>
        <p:txBody>
          <a:bodyPr vert="horz" wrap="square" lIns="0" tIns="98788" rIns="0" bIns="0" rtlCol="0">
            <a:spAutoFit/>
          </a:bodyPr>
          <a:lstStyle/>
          <a:p>
            <a:pPr marL="20410" marR="6531">
              <a:lnSpc>
                <a:spcPct val="107800"/>
              </a:lnSpc>
              <a:spcBef>
                <a:spcPts val="558"/>
              </a:spcBef>
            </a:pPr>
            <a:r>
              <a:rPr sz="2000" spc="19" dirty="0" err="1">
                <a:solidFill>
                  <a:srgbClr val="2B2A29"/>
                </a:solidFill>
                <a:cs typeface="Arial"/>
              </a:rPr>
              <a:t>Заявителям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,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осуществляющим социально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значимую 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деятельность,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приносящую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пользу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не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2000" spc="-19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гражданам, 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отнесенным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категориям.</a:t>
            </a:r>
            <a:r>
              <a:rPr sz="2000" spc="-231" dirty="0">
                <a:solidFill>
                  <a:srgbClr val="2B2A29"/>
                </a:solidFill>
                <a:cs typeface="Arial"/>
              </a:rPr>
              <a:t> </a:t>
            </a:r>
            <a:endParaRPr lang="ru-RU" sz="2000" spc="-231" dirty="0">
              <a:solidFill>
                <a:srgbClr val="2B2A29"/>
              </a:solidFill>
              <a:cs typeface="Arial"/>
            </a:endParaRPr>
          </a:p>
          <a:p>
            <a:pPr marL="20410" marR="6531">
              <a:lnSpc>
                <a:spcPct val="107800"/>
              </a:lnSpc>
              <a:spcBef>
                <a:spcPts val="558"/>
              </a:spcBef>
            </a:pPr>
            <a:endParaRPr lang="ru-RU" sz="2000" spc="-231" dirty="0">
              <a:solidFill>
                <a:srgbClr val="2B2A29"/>
              </a:solidFill>
              <a:cs typeface="Arial"/>
            </a:endParaRPr>
          </a:p>
          <a:p>
            <a:pPr marL="20410" marR="6531">
              <a:lnSpc>
                <a:spcPct val="107800"/>
              </a:lnSpc>
              <a:spcBef>
                <a:spcPts val="558"/>
              </a:spcBef>
            </a:pPr>
            <a:r>
              <a:rPr sz="2000" spc="39" dirty="0" err="1">
                <a:solidFill>
                  <a:srgbClr val="2B2A29"/>
                </a:solidFill>
                <a:cs typeface="Arial"/>
              </a:rPr>
              <a:t>Виды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деятельности: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51007" y="2825076"/>
            <a:ext cx="495918" cy="375505"/>
          </a:xfrm>
          <a:custGeom>
            <a:avLst/>
            <a:gdLst/>
            <a:ahLst/>
            <a:cxnLst/>
            <a:rect l="l" t="t" r="r" b="b"/>
            <a:pathLst>
              <a:path w="325755" h="271779">
                <a:moveTo>
                  <a:pt x="255209" y="174504"/>
                </a:moveTo>
                <a:lnTo>
                  <a:pt x="253161" y="174504"/>
                </a:lnTo>
                <a:lnTo>
                  <a:pt x="252448" y="174504"/>
                </a:lnTo>
                <a:lnTo>
                  <a:pt x="252113" y="174809"/>
                </a:lnTo>
                <a:lnTo>
                  <a:pt x="252113" y="222218"/>
                </a:lnTo>
                <a:lnTo>
                  <a:pt x="253506" y="220960"/>
                </a:lnTo>
                <a:lnTo>
                  <a:pt x="254885" y="219703"/>
                </a:lnTo>
                <a:lnTo>
                  <a:pt x="256257" y="218420"/>
                </a:lnTo>
                <a:lnTo>
                  <a:pt x="256257" y="202277"/>
                </a:lnTo>
                <a:lnTo>
                  <a:pt x="256257" y="188579"/>
                </a:lnTo>
                <a:lnTo>
                  <a:pt x="256257" y="179076"/>
                </a:lnTo>
                <a:lnTo>
                  <a:pt x="256257" y="175520"/>
                </a:lnTo>
                <a:lnTo>
                  <a:pt x="256257" y="174809"/>
                </a:lnTo>
                <a:lnTo>
                  <a:pt x="255922" y="174504"/>
                </a:lnTo>
                <a:lnTo>
                  <a:pt x="255209" y="174504"/>
                </a:lnTo>
                <a:close/>
              </a:path>
              <a:path w="325755" h="271779">
                <a:moveTo>
                  <a:pt x="284737" y="105124"/>
                </a:moveTo>
                <a:lnTo>
                  <a:pt x="282653" y="105124"/>
                </a:lnTo>
                <a:lnTo>
                  <a:pt x="282088" y="105124"/>
                </a:lnTo>
                <a:lnTo>
                  <a:pt x="281630" y="105581"/>
                </a:lnTo>
                <a:lnTo>
                  <a:pt x="281630" y="190938"/>
                </a:lnTo>
                <a:lnTo>
                  <a:pt x="285612" y="185959"/>
                </a:lnTo>
                <a:lnTo>
                  <a:pt x="289381" y="180854"/>
                </a:lnTo>
                <a:lnTo>
                  <a:pt x="292916" y="175672"/>
                </a:lnTo>
                <a:lnTo>
                  <a:pt x="288797" y="174504"/>
                </a:lnTo>
                <a:lnTo>
                  <a:pt x="285777" y="170719"/>
                </a:lnTo>
                <a:lnTo>
                  <a:pt x="285760" y="115537"/>
                </a:lnTo>
                <a:lnTo>
                  <a:pt x="285759" y="106152"/>
                </a:lnTo>
                <a:lnTo>
                  <a:pt x="285759" y="105581"/>
                </a:lnTo>
                <a:lnTo>
                  <a:pt x="285302" y="105124"/>
                </a:lnTo>
                <a:lnTo>
                  <a:pt x="284737" y="105124"/>
                </a:lnTo>
                <a:close/>
              </a:path>
              <a:path w="325755" h="271779">
                <a:moveTo>
                  <a:pt x="23175" y="99612"/>
                </a:moveTo>
                <a:lnTo>
                  <a:pt x="25571" y="92311"/>
                </a:lnTo>
                <a:lnTo>
                  <a:pt x="29811" y="83877"/>
                </a:lnTo>
                <a:lnTo>
                  <a:pt x="36528" y="76909"/>
                </a:lnTo>
                <a:lnTo>
                  <a:pt x="46355" y="74009"/>
                </a:lnTo>
                <a:lnTo>
                  <a:pt x="87831" y="74009"/>
                </a:lnTo>
                <a:lnTo>
                  <a:pt x="98127" y="76909"/>
                </a:lnTo>
                <a:lnTo>
                  <a:pt x="104773" y="83877"/>
                </a:lnTo>
                <a:lnTo>
                  <a:pt x="108731" y="92311"/>
                </a:lnTo>
                <a:lnTo>
                  <a:pt x="110961" y="99612"/>
                </a:lnTo>
                <a:lnTo>
                  <a:pt x="119478" y="127432"/>
                </a:lnTo>
                <a:lnTo>
                  <a:pt x="123852" y="141719"/>
                </a:lnTo>
                <a:lnTo>
                  <a:pt x="125465" y="146986"/>
                </a:lnTo>
                <a:lnTo>
                  <a:pt x="125700" y="147745"/>
                </a:lnTo>
                <a:lnTo>
                  <a:pt x="127294" y="152939"/>
                </a:lnTo>
                <a:lnTo>
                  <a:pt x="124375" y="158451"/>
                </a:lnTo>
                <a:lnTo>
                  <a:pt x="119180" y="160039"/>
                </a:lnTo>
                <a:lnTo>
                  <a:pt x="113989" y="161626"/>
                </a:lnTo>
                <a:lnTo>
                  <a:pt x="108488" y="158718"/>
                </a:lnTo>
                <a:lnTo>
                  <a:pt x="106892" y="153523"/>
                </a:lnTo>
                <a:lnTo>
                  <a:pt x="104592" y="146034"/>
                </a:lnTo>
                <a:lnTo>
                  <a:pt x="99537" y="129559"/>
                </a:lnTo>
                <a:lnTo>
                  <a:pt x="94484" y="113083"/>
                </a:lnTo>
                <a:lnTo>
                  <a:pt x="92187" y="105594"/>
                </a:lnTo>
                <a:lnTo>
                  <a:pt x="92101" y="105390"/>
                </a:lnTo>
                <a:lnTo>
                  <a:pt x="91657" y="104552"/>
                </a:lnTo>
                <a:lnTo>
                  <a:pt x="90635" y="104552"/>
                </a:lnTo>
                <a:lnTo>
                  <a:pt x="88561" y="104552"/>
                </a:lnTo>
                <a:lnTo>
                  <a:pt x="87972" y="104540"/>
                </a:lnTo>
                <a:lnTo>
                  <a:pt x="87629" y="105035"/>
                </a:lnTo>
                <a:lnTo>
                  <a:pt x="87784" y="105594"/>
                </a:lnTo>
                <a:lnTo>
                  <a:pt x="117214" y="201910"/>
                </a:lnTo>
                <a:lnTo>
                  <a:pt x="117372" y="202469"/>
                </a:lnTo>
                <a:lnTo>
                  <a:pt x="117214" y="203447"/>
                </a:lnTo>
                <a:lnTo>
                  <a:pt x="116189" y="203447"/>
                </a:lnTo>
                <a:lnTo>
                  <a:pt x="95542" y="203447"/>
                </a:lnTo>
                <a:lnTo>
                  <a:pt x="94959" y="203447"/>
                </a:lnTo>
                <a:lnTo>
                  <a:pt x="94530" y="203917"/>
                </a:lnTo>
                <a:lnTo>
                  <a:pt x="94530" y="204501"/>
                </a:lnTo>
                <a:lnTo>
                  <a:pt x="94530" y="214870"/>
                </a:lnTo>
                <a:lnTo>
                  <a:pt x="119356" y="255009"/>
                </a:lnTo>
                <a:lnTo>
                  <a:pt x="145312" y="266642"/>
                </a:lnTo>
                <a:lnTo>
                  <a:pt x="145312" y="255695"/>
                </a:lnTo>
                <a:lnTo>
                  <a:pt x="145316" y="244544"/>
                </a:lnTo>
                <a:lnTo>
                  <a:pt x="145316" y="244176"/>
                </a:lnTo>
                <a:lnTo>
                  <a:pt x="145053" y="243897"/>
                </a:lnTo>
                <a:lnTo>
                  <a:pt x="144689" y="243897"/>
                </a:lnTo>
                <a:lnTo>
                  <a:pt x="132150" y="243897"/>
                </a:lnTo>
                <a:lnTo>
                  <a:pt x="131516" y="243897"/>
                </a:lnTo>
                <a:lnTo>
                  <a:pt x="131420" y="243287"/>
                </a:lnTo>
                <a:lnTo>
                  <a:pt x="131516" y="242944"/>
                </a:lnTo>
                <a:lnTo>
                  <a:pt x="149582" y="183495"/>
                </a:lnTo>
                <a:lnTo>
                  <a:pt x="149679" y="183153"/>
                </a:lnTo>
                <a:lnTo>
                  <a:pt x="149470" y="182848"/>
                </a:lnTo>
                <a:lnTo>
                  <a:pt x="149107" y="182860"/>
                </a:lnTo>
                <a:lnTo>
                  <a:pt x="146313" y="182860"/>
                </a:lnTo>
                <a:lnTo>
                  <a:pt x="145622" y="182860"/>
                </a:lnTo>
                <a:lnTo>
                  <a:pt x="145352" y="183381"/>
                </a:lnTo>
                <a:lnTo>
                  <a:pt x="136308" y="212858"/>
                </a:lnTo>
                <a:lnTo>
                  <a:pt x="135323" y="216058"/>
                </a:lnTo>
                <a:lnTo>
                  <a:pt x="131934" y="217849"/>
                </a:lnTo>
                <a:lnTo>
                  <a:pt x="128734" y="216871"/>
                </a:lnTo>
                <a:lnTo>
                  <a:pt x="125533" y="215893"/>
                </a:lnTo>
                <a:lnTo>
                  <a:pt x="123734" y="212502"/>
                </a:lnTo>
                <a:lnTo>
                  <a:pt x="124717" y="209302"/>
                </a:lnTo>
                <a:lnTo>
                  <a:pt x="126134" y="204668"/>
                </a:lnTo>
                <a:lnTo>
                  <a:pt x="129249" y="194490"/>
                </a:lnTo>
                <a:lnTo>
                  <a:pt x="132369" y="184299"/>
                </a:lnTo>
                <a:lnTo>
                  <a:pt x="133800" y="179622"/>
                </a:lnTo>
                <a:lnTo>
                  <a:pt x="135185" y="174809"/>
                </a:lnTo>
                <a:lnTo>
                  <a:pt x="140175" y="163849"/>
                </a:lnTo>
                <a:lnTo>
                  <a:pt x="149700" y="163849"/>
                </a:lnTo>
                <a:lnTo>
                  <a:pt x="175743" y="163849"/>
                </a:lnTo>
                <a:lnTo>
                  <a:pt x="185966" y="163849"/>
                </a:lnTo>
                <a:lnTo>
                  <a:pt x="190081" y="174809"/>
                </a:lnTo>
                <a:lnTo>
                  <a:pt x="191464" y="179622"/>
                </a:lnTo>
                <a:lnTo>
                  <a:pt x="191525" y="179851"/>
                </a:lnTo>
                <a:lnTo>
                  <a:pt x="191565" y="180003"/>
                </a:lnTo>
                <a:lnTo>
                  <a:pt x="194511" y="189608"/>
                </a:lnTo>
                <a:lnTo>
                  <a:pt x="197427" y="199115"/>
                </a:lnTo>
                <a:lnTo>
                  <a:pt x="199658" y="206390"/>
                </a:lnTo>
                <a:lnTo>
                  <a:pt x="200551" y="209302"/>
                </a:lnTo>
                <a:lnTo>
                  <a:pt x="201530" y="212502"/>
                </a:lnTo>
                <a:lnTo>
                  <a:pt x="199733" y="215893"/>
                </a:lnTo>
                <a:lnTo>
                  <a:pt x="196529" y="216871"/>
                </a:lnTo>
                <a:lnTo>
                  <a:pt x="193332" y="217849"/>
                </a:lnTo>
                <a:lnTo>
                  <a:pt x="189941" y="216058"/>
                </a:lnTo>
                <a:lnTo>
                  <a:pt x="188959" y="212858"/>
                </a:lnTo>
                <a:lnTo>
                  <a:pt x="187547" y="208270"/>
                </a:lnTo>
                <a:lnTo>
                  <a:pt x="184446" y="198177"/>
                </a:lnTo>
                <a:lnTo>
                  <a:pt x="181346" y="188083"/>
                </a:lnTo>
                <a:lnTo>
                  <a:pt x="179936" y="183495"/>
                </a:lnTo>
                <a:lnTo>
                  <a:pt x="179613" y="182860"/>
                </a:lnTo>
                <a:lnTo>
                  <a:pt x="178979" y="182860"/>
                </a:lnTo>
                <a:lnTo>
                  <a:pt x="176243" y="182860"/>
                </a:lnTo>
                <a:lnTo>
                  <a:pt x="175886" y="182848"/>
                </a:lnTo>
                <a:lnTo>
                  <a:pt x="175714" y="183153"/>
                </a:lnTo>
                <a:lnTo>
                  <a:pt x="175811" y="183495"/>
                </a:lnTo>
                <a:lnTo>
                  <a:pt x="193905" y="242944"/>
                </a:lnTo>
                <a:lnTo>
                  <a:pt x="194002" y="243287"/>
                </a:lnTo>
                <a:lnTo>
                  <a:pt x="193905" y="243897"/>
                </a:lnTo>
                <a:lnTo>
                  <a:pt x="193275" y="243897"/>
                </a:lnTo>
                <a:lnTo>
                  <a:pt x="181222" y="243897"/>
                </a:lnTo>
                <a:lnTo>
                  <a:pt x="180862" y="243897"/>
                </a:lnTo>
                <a:lnTo>
                  <a:pt x="180596" y="244176"/>
                </a:lnTo>
                <a:lnTo>
                  <a:pt x="180596" y="244544"/>
                </a:lnTo>
                <a:lnTo>
                  <a:pt x="180596" y="255543"/>
                </a:lnTo>
                <a:lnTo>
                  <a:pt x="180596" y="266414"/>
                </a:lnTo>
                <a:lnTo>
                  <a:pt x="192443" y="261630"/>
                </a:lnTo>
                <a:lnTo>
                  <a:pt x="204117" y="255970"/>
                </a:lnTo>
                <a:lnTo>
                  <a:pt x="215567" y="249492"/>
                </a:lnTo>
                <a:lnTo>
                  <a:pt x="226741" y="242258"/>
                </a:lnTo>
                <a:lnTo>
                  <a:pt x="226741" y="200335"/>
                </a:lnTo>
                <a:lnTo>
                  <a:pt x="226741" y="155840"/>
                </a:lnTo>
                <a:lnTo>
                  <a:pt x="226741" y="120523"/>
                </a:lnTo>
                <a:lnTo>
                  <a:pt x="226741" y="106140"/>
                </a:lnTo>
                <a:lnTo>
                  <a:pt x="226741" y="105581"/>
                </a:lnTo>
                <a:lnTo>
                  <a:pt x="226284" y="105124"/>
                </a:lnTo>
                <a:lnTo>
                  <a:pt x="225719" y="105124"/>
                </a:lnTo>
                <a:lnTo>
                  <a:pt x="223633" y="105124"/>
                </a:lnTo>
                <a:lnTo>
                  <a:pt x="223068" y="105124"/>
                </a:lnTo>
                <a:lnTo>
                  <a:pt x="222611" y="105581"/>
                </a:lnTo>
                <a:lnTo>
                  <a:pt x="222611" y="106140"/>
                </a:lnTo>
                <a:lnTo>
                  <a:pt x="222605" y="140868"/>
                </a:lnTo>
                <a:lnTo>
                  <a:pt x="222602" y="158702"/>
                </a:lnTo>
                <a:lnTo>
                  <a:pt x="222599" y="165272"/>
                </a:lnTo>
                <a:lnTo>
                  <a:pt x="222597" y="166211"/>
                </a:lnTo>
                <a:lnTo>
                  <a:pt x="222589" y="171646"/>
                </a:lnTo>
                <a:lnTo>
                  <a:pt x="218188" y="176053"/>
                </a:lnTo>
                <a:lnTo>
                  <a:pt x="212758" y="176053"/>
                </a:lnTo>
                <a:lnTo>
                  <a:pt x="207325" y="176053"/>
                </a:lnTo>
                <a:lnTo>
                  <a:pt x="202920" y="171646"/>
                </a:lnTo>
                <a:lnTo>
                  <a:pt x="202920" y="166211"/>
                </a:lnTo>
                <a:lnTo>
                  <a:pt x="202920" y="155633"/>
                </a:lnTo>
                <a:lnTo>
                  <a:pt x="202920" y="132326"/>
                </a:lnTo>
                <a:lnTo>
                  <a:pt x="202920" y="108873"/>
                </a:lnTo>
                <a:lnTo>
                  <a:pt x="202920" y="97859"/>
                </a:lnTo>
                <a:lnTo>
                  <a:pt x="204740" y="88452"/>
                </a:lnTo>
                <a:lnTo>
                  <a:pt x="209716" y="80894"/>
                </a:lnTo>
                <a:lnTo>
                  <a:pt x="217119" y="75862"/>
                </a:lnTo>
                <a:lnTo>
                  <a:pt x="226222" y="74034"/>
                </a:lnTo>
                <a:lnTo>
                  <a:pt x="231054" y="74034"/>
                </a:lnTo>
                <a:lnTo>
                  <a:pt x="241364" y="74034"/>
                </a:lnTo>
                <a:lnTo>
                  <a:pt x="282149" y="74034"/>
                </a:lnTo>
                <a:lnTo>
                  <a:pt x="291250" y="75864"/>
                </a:lnTo>
                <a:lnTo>
                  <a:pt x="298653" y="80898"/>
                </a:lnTo>
                <a:lnTo>
                  <a:pt x="303628" y="88457"/>
                </a:lnTo>
                <a:lnTo>
                  <a:pt x="305448" y="97859"/>
                </a:lnTo>
                <a:lnTo>
                  <a:pt x="305448" y="104345"/>
                </a:lnTo>
                <a:lnTo>
                  <a:pt x="305448" y="119472"/>
                </a:lnTo>
                <a:lnTo>
                  <a:pt x="305448" y="138089"/>
                </a:lnTo>
                <a:lnTo>
                  <a:pt x="305448" y="155047"/>
                </a:lnTo>
                <a:lnTo>
                  <a:pt x="320465" y="118620"/>
                </a:lnTo>
                <a:lnTo>
                  <a:pt x="325666" y="82802"/>
                </a:lnTo>
                <a:lnTo>
                  <a:pt x="319342" y="49629"/>
                </a:lnTo>
                <a:lnTo>
                  <a:pt x="299781" y="21139"/>
                </a:lnTo>
                <a:lnTo>
                  <a:pt x="254631" y="0"/>
                </a:lnTo>
                <a:lnTo>
                  <a:pt x="212729" y="7397"/>
                </a:lnTo>
                <a:lnTo>
                  <a:pt x="180365" y="26711"/>
                </a:lnTo>
                <a:lnTo>
                  <a:pt x="163830" y="41319"/>
                </a:lnTo>
                <a:lnTo>
                  <a:pt x="163308" y="41852"/>
                </a:lnTo>
                <a:lnTo>
                  <a:pt x="162783" y="42297"/>
                </a:lnTo>
                <a:lnTo>
                  <a:pt x="162631" y="42297"/>
                </a:lnTo>
                <a:lnTo>
                  <a:pt x="162480" y="42297"/>
                </a:lnTo>
                <a:lnTo>
                  <a:pt x="161952" y="41852"/>
                </a:lnTo>
                <a:lnTo>
                  <a:pt x="161433" y="41319"/>
                </a:lnTo>
                <a:lnTo>
                  <a:pt x="144897" y="26711"/>
                </a:lnTo>
                <a:lnTo>
                  <a:pt x="112533" y="7399"/>
                </a:lnTo>
                <a:lnTo>
                  <a:pt x="70632" y="5"/>
                </a:lnTo>
                <a:lnTo>
                  <a:pt x="25483" y="21151"/>
                </a:lnTo>
                <a:lnTo>
                  <a:pt x="7533" y="45947"/>
                </a:lnTo>
                <a:lnTo>
                  <a:pt x="0" y="74561"/>
                </a:lnTo>
                <a:lnTo>
                  <a:pt x="1715" y="105605"/>
                </a:lnTo>
                <a:lnTo>
                  <a:pt x="11514" y="137687"/>
                </a:lnTo>
                <a:lnTo>
                  <a:pt x="15149" y="125817"/>
                </a:lnTo>
                <a:lnTo>
                  <a:pt x="18947" y="113415"/>
                </a:lnTo>
                <a:lnTo>
                  <a:pt x="21944" y="103631"/>
                </a:lnTo>
                <a:lnTo>
                  <a:pt x="23175" y="99612"/>
                </a:lnTo>
                <a:close/>
              </a:path>
              <a:path w="325755" h="271779">
                <a:moveTo>
                  <a:pt x="254187" y="30600"/>
                </a:moveTo>
                <a:lnTo>
                  <a:pt x="261535" y="32085"/>
                </a:lnTo>
                <a:lnTo>
                  <a:pt x="267536" y="36133"/>
                </a:lnTo>
                <a:lnTo>
                  <a:pt x="271582" y="42136"/>
                </a:lnTo>
                <a:lnTo>
                  <a:pt x="273066" y="49485"/>
                </a:lnTo>
                <a:lnTo>
                  <a:pt x="271582" y="56833"/>
                </a:lnTo>
                <a:lnTo>
                  <a:pt x="267536" y="62831"/>
                </a:lnTo>
                <a:lnTo>
                  <a:pt x="261535" y="66875"/>
                </a:lnTo>
                <a:lnTo>
                  <a:pt x="254187" y="68357"/>
                </a:lnTo>
                <a:lnTo>
                  <a:pt x="246839" y="66875"/>
                </a:lnTo>
                <a:lnTo>
                  <a:pt x="240838" y="62831"/>
                </a:lnTo>
                <a:lnTo>
                  <a:pt x="236792" y="56833"/>
                </a:lnTo>
                <a:lnTo>
                  <a:pt x="235308" y="49485"/>
                </a:lnTo>
                <a:lnTo>
                  <a:pt x="236792" y="42136"/>
                </a:lnTo>
                <a:lnTo>
                  <a:pt x="240837" y="36133"/>
                </a:lnTo>
                <a:lnTo>
                  <a:pt x="246837" y="32085"/>
                </a:lnTo>
                <a:lnTo>
                  <a:pt x="254187" y="30600"/>
                </a:lnTo>
                <a:close/>
              </a:path>
              <a:path w="325755" h="271779">
                <a:moveTo>
                  <a:pt x="145517" y="136340"/>
                </a:moveTo>
                <a:lnTo>
                  <a:pt x="148044" y="136074"/>
                </a:lnTo>
                <a:lnTo>
                  <a:pt x="150662" y="137318"/>
                </a:lnTo>
                <a:lnTo>
                  <a:pt x="152606" y="138563"/>
                </a:lnTo>
                <a:lnTo>
                  <a:pt x="153110" y="138893"/>
                </a:lnTo>
                <a:lnTo>
                  <a:pt x="153833" y="138817"/>
                </a:lnTo>
                <a:lnTo>
                  <a:pt x="154280" y="138423"/>
                </a:lnTo>
                <a:lnTo>
                  <a:pt x="156540" y="136429"/>
                </a:lnTo>
                <a:lnTo>
                  <a:pt x="159503" y="135223"/>
                </a:lnTo>
                <a:lnTo>
                  <a:pt x="162755" y="135223"/>
                </a:lnTo>
                <a:lnTo>
                  <a:pt x="166132" y="135223"/>
                </a:lnTo>
                <a:lnTo>
                  <a:pt x="169205" y="136531"/>
                </a:lnTo>
                <a:lnTo>
                  <a:pt x="171499" y="138664"/>
                </a:lnTo>
                <a:lnTo>
                  <a:pt x="171934" y="139071"/>
                </a:lnTo>
                <a:lnTo>
                  <a:pt x="172643" y="139147"/>
                </a:lnTo>
                <a:lnTo>
                  <a:pt x="173141" y="138804"/>
                </a:lnTo>
                <a:lnTo>
                  <a:pt x="175113" y="137483"/>
                </a:lnTo>
                <a:lnTo>
                  <a:pt x="177911" y="136061"/>
                </a:lnTo>
                <a:lnTo>
                  <a:pt x="180599" y="136340"/>
                </a:lnTo>
                <a:lnTo>
                  <a:pt x="185034" y="136772"/>
                </a:lnTo>
                <a:lnTo>
                  <a:pt x="185988" y="141878"/>
                </a:lnTo>
                <a:lnTo>
                  <a:pt x="184836" y="145395"/>
                </a:lnTo>
                <a:lnTo>
                  <a:pt x="184649" y="145954"/>
                </a:lnTo>
                <a:lnTo>
                  <a:pt x="184214" y="146831"/>
                </a:lnTo>
                <a:lnTo>
                  <a:pt x="183955" y="147364"/>
                </a:lnTo>
                <a:lnTo>
                  <a:pt x="182381" y="150628"/>
                </a:lnTo>
                <a:lnTo>
                  <a:pt x="180764" y="154387"/>
                </a:lnTo>
                <a:lnTo>
                  <a:pt x="179746" y="154514"/>
                </a:lnTo>
                <a:lnTo>
                  <a:pt x="178720" y="154641"/>
                </a:lnTo>
                <a:lnTo>
                  <a:pt x="182004" y="146754"/>
                </a:lnTo>
                <a:lnTo>
                  <a:pt x="179646" y="144291"/>
                </a:lnTo>
                <a:lnTo>
                  <a:pt x="179232" y="143859"/>
                </a:lnTo>
                <a:lnTo>
                  <a:pt x="178252" y="143656"/>
                </a:lnTo>
                <a:lnTo>
                  <a:pt x="177662" y="143694"/>
                </a:lnTo>
                <a:lnTo>
                  <a:pt x="175217" y="144913"/>
                </a:lnTo>
                <a:lnTo>
                  <a:pt x="175340" y="145497"/>
                </a:lnTo>
                <a:lnTo>
                  <a:pt x="175509" y="146323"/>
                </a:lnTo>
                <a:lnTo>
                  <a:pt x="175599" y="147186"/>
                </a:lnTo>
                <a:lnTo>
                  <a:pt x="175599" y="148062"/>
                </a:lnTo>
                <a:lnTo>
                  <a:pt x="175599" y="155149"/>
                </a:lnTo>
                <a:lnTo>
                  <a:pt x="169854" y="160889"/>
                </a:lnTo>
                <a:lnTo>
                  <a:pt x="162765" y="160889"/>
                </a:lnTo>
                <a:lnTo>
                  <a:pt x="155681" y="160889"/>
                </a:lnTo>
                <a:lnTo>
                  <a:pt x="149931" y="155149"/>
                </a:lnTo>
                <a:lnTo>
                  <a:pt x="149931" y="148062"/>
                </a:lnTo>
                <a:lnTo>
                  <a:pt x="149931" y="147097"/>
                </a:lnTo>
                <a:lnTo>
                  <a:pt x="150036" y="146157"/>
                </a:lnTo>
                <a:lnTo>
                  <a:pt x="150237" y="145256"/>
                </a:lnTo>
                <a:lnTo>
                  <a:pt x="150367" y="144659"/>
                </a:lnTo>
                <a:lnTo>
                  <a:pt x="147868" y="143656"/>
                </a:lnTo>
                <a:lnTo>
                  <a:pt x="146892" y="143859"/>
                </a:lnTo>
                <a:lnTo>
                  <a:pt x="146478" y="144291"/>
                </a:lnTo>
                <a:lnTo>
                  <a:pt x="144121" y="146754"/>
                </a:lnTo>
                <a:lnTo>
                  <a:pt x="147404" y="154641"/>
                </a:lnTo>
                <a:lnTo>
                  <a:pt x="146382" y="154514"/>
                </a:lnTo>
                <a:lnTo>
                  <a:pt x="145352" y="154387"/>
                </a:lnTo>
                <a:lnTo>
                  <a:pt x="143739" y="150628"/>
                </a:lnTo>
                <a:lnTo>
                  <a:pt x="142163" y="147364"/>
                </a:lnTo>
                <a:lnTo>
                  <a:pt x="141902" y="146818"/>
                </a:lnTo>
                <a:lnTo>
                  <a:pt x="141471" y="145954"/>
                </a:lnTo>
                <a:lnTo>
                  <a:pt x="141280" y="145395"/>
                </a:lnTo>
                <a:lnTo>
                  <a:pt x="140132" y="141878"/>
                </a:lnTo>
                <a:lnTo>
                  <a:pt x="141082" y="136772"/>
                </a:lnTo>
                <a:lnTo>
                  <a:pt x="145517" y="136340"/>
                </a:lnTo>
                <a:close/>
              </a:path>
              <a:path w="325755" h="271779">
                <a:moveTo>
                  <a:pt x="67066" y="30562"/>
                </a:moveTo>
                <a:lnTo>
                  <a:pt x="74414" y="32047"/>
                </a:lnTo>
                <a:lnTo>
                  <a:pt x="80415" y="36094"/>
                </a:lnTo>
                <a:lnTo>
                  <a:pt x="84461" y="42097"/>
                </a:lnTo>
                <a:lnTo>
                  <a:pt x="85945" y="49447"/>
                </a:lnTo>
                <a:lnTo>
                  <a:pt x="84461" y="56796"/>
                </a:lnTo>
                <a:lnTo>
                  <a:pt x="80415" y="62799"/>
                </a:lnTo>
                <a:lnTo>
                  <a:pt x="74414" y="66847"/>
                </a:lnTo>
                <a:lnTo>
                  <a:pt x="67066" y="68332"/>
                </a:lnTo>
                <a:lnTo>
                  <a:pt x="59718" y="66847"/>
                </a:lnTo>
                <a:lnTo>
                  <a:pt x="53718" y="62799"/>
                </a:lnTo>
                <a:lnTo>
                  <a:pt x="49672" y="56796"/>
                </a:lnTo>
                <a:lnTo>
                  <a:pt x="48188" y="49447"/>
                </a:lnTo>
                <a:lnTo>
                  <a:pt x="49672" y="42097"/>
                </a:lnTo>
                <a:lnTo>
                  <a:pt x="53718" y="36094"/>
                </a:lnTo>
                <a:lnTo>
                  <a:pt x="59718" y="32047"/>
                </a:lnTo>
                <a:lnTo>
                  <a:pt x="67066" y="30562"/>
                </a:lnTo>
                <a:close/>
              </a:path>
              <a:path w="325755" h="271779">
                <a:moveTo>
                  <a:pt x="162690" y="271786"/>
                </a:moveTo>
                <a:lnTo>
                  <a:pt x="163445" y="271608"/>
                </a:lnTo>
                <a:lnTo>
                  <a:pt x="164201" y="271430"/>
                </a:lnTo>
                <a:lnTo>
                  <a:pt x="164957" y="271227"/>
                </a:lnTo>
                <a:lnTo>
                  <a:pt x="164957" y="244544"/>
                </a:lnTo>
                <a:lnTo>
                  <a:pt x="164957" y="244189"/>
                </a:lnTo>
                <a:lnTo>
                  <a:pt x="164580" y="243897"/>
                </a:lnTo>
                <a:lnTo>
                  <a:pt x="164295" y="243897"/>
                </a:lnTo>
                <a:lnTo>
                  <a:pt x="164007" y="243897"/>
                </a:lnTo>
                <a:lnTo>
                  <a:pt x="161595" y="243897"/>
                </a:lnTo>
                <a:lnTo>
                  <a:pt x="161234" y="243897"/>
                </a:lnTo>
                <a:lnTo>
                  <a:pt x="160944" y="244189"/>
                </a:lnTo>
                <a:lnTo>
                  <a:pt x="160944" y="244544"/>
                </a:lnTo>
                <a:lnTo>
                  <a:pt x="160940" y="271392"/>
                </a:lnTo>
                <a:lnTo>
                  <a:pt x="161483" y="271519"/>
                </a:lnTo>
                <a:lnTo>
                  <a:pt x="162027" y="271672"/>
                </a:lnTo>
                <a:lnTo>
                  <a:pt x="162570" y="271786"/>
                </a:lnTo>
                <a:close/>
              </a:path>
              <a:path w="325755" h="271779">
                <a:moveTo>
                  <a:pt x="46351" y="105594"/>
                </a:moveTo>
                <a:lnTo>
                  <a:pt x="46503" y="105035"/>
                </a:lnTo>
                <a:lnTo>
                  <a:pt x="46165" y="104540"/>
                </a:lnTo>
                <a:lnTo>
                  <a:pt x="45578" y="104552"/>
                </a:lnTo>
                <a:lnTo>
                  <a:pt x="43594" y="104552"/>
                </a:lnTo>
                <a:lnTo>
                  <a:pt x="42470" y="104552"/>
                </a:lnTo>
                <a:lnTo>
                  <a:pt x="42036" y="105390"/>
                </a:lnTo>
                <a:lnTo>
                  <a:pt x="41948" y="105594"/>
                </a:lnTo>
                <a:lnTo>
                  <a:pt x="33449" y="133303"/>
                </a:lnTo>
                <a:lnTo>
                  <a:pt x="29084" y="147532"/>
                </a:lnTo>
                <a:lnTo>
                  <a:pt x="27475" y="152775"/>
                </a:lnTo>
                <a:lnTo>
                  <a:pt x="27243" y="153523"/>
                </a:lnTo>
                <a:lnTo>
                  <a:pt x="26415" y="156203"/>
                </a:lnTo>
                <a:lnTo>
                  <a:pt x="24547" y="158273"/>
                </a:lnTo>
                <a:lnTo>
                  <a:pt x="22221" y="159429"/>
                </a:lnTo>
                <a:lnTo>
                  <a:pt x="23837" y="162286"/>
                </a:lnTo>
                <a:lnTo>
                  <a:pt x="25532" y="165119"/>
                </a:lnTo>
                <a:lnTo>
                  <a:pt x="27296" y="167938"/>
                </a:lnTo>
                <a:lnTo>
                  <a:pt x="46351" y="105594"/>
                </a:lnTo>
                <a:close/>
              </a:path>
              <a:path w="325755" h="271779">
                <a:moveTo>
                  <a:pt x="68096" y="203447"/>
                </a:moveTo>
                <a:lnTo>
                  <a:pt x="66050" y="203447"/>
                </a:lnTo>
                <a:lnTo>
                  <a:pt x="65450" y="203447"/>
                </a:lnTo>
                <a:lnTo>
                  <a:pt x="64979" y="203917"/>
                </a:lnTo>
                <a:lnTo>
                  <a:pt x="64979" y="204501"/>
                </a:lnTo>
                <a:lnTo>
                  <a:pt x="64979" y="214547"/>
                </a:lnTo>
                <a:lnTo>
                  <a:pt x="66354" y="215906"/>
                </a:lnTo>
                <a:lnTo>
                  <a:pt x="67747" y="217239"/>
                </a:lnTo>
                <a:lnTo>
                  <a:pt x="69154" y="218547"/>
                </a:lnTo>
                <a:lnTo>
                  <a:pt x="69154" y="204501"/>
                </a:lnTo>
                <a:lnTo>
                  <a:pt x="69154" y="203917"/>
                </a:lnTo>
                <a:lnTo>
                  <a:pt x="68683" y="203447"/>
                </a:lnTo>
                <a:lnTo>
                  <a:pt x="68096" y="203447"/>
                </a:lnTo>
                <a:close/>
              </a:path>
            </a:pathLst>
          </a:custGeom>
          <a:ln w="7199">
            <a:solidFill>
              <a:srgbClr val="E95136"/>
            </a:solidFill>
          </a:ln>
        </p:spPr>
        <p:txBody>
          <a:bodyPr wrap="square" lIns="0" tIns="0" rIns="0" bIns="0" rtlCol="0"/>
          <a:lstStyle/>
          <a:p>
            <a:endParaRPr sz="2314" dirty="0">
              <a:solidFill>
                <a:srgbClr val="00B050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5888" y="2650725"/>
            <a:ext cx="3342813" cy="608528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-6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укрепление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семьи,</a:t>
            </a:r>
            <a:r>
              <a:rPr sz="1400" spc="-9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обеспечение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семейного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воспи- 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тания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детей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поддержку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материнства 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детства;</a:t>
            </a:r>
            <a:endParaRPr sz="14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410053" y="3499720"/>
            <a:ext cx="306912" cy="318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" name="object 6"/>
          <p:cNvSpPr txBox="1"/>
          <p:nvPr/>
        </p:nvSpPr>
        <p:spPr>
          <a:xfrm>
            <a:off x="7002967" y="3499720"/>
            <a:ext cx="3958682" cy="326400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обучение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волонтеров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социально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ориен-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тированных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НКО;</a:t>
            </a:r>
            <a:endParaRPr sz="1400" dirty="0"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02966" y="2705254"/>
            <a:ext cx="395868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услуги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в </a:t>
            </a:r>
            <a:r>
              <a:rPr sz="1400" dirty="0">
                <a:solidFill>
                  <a:srgbClr val="2B2A29"/>
                </a:solidFill>
                <a:cs typeface="Arial"/>
              </a:rPr>
              <a:t>сфере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дошкольного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общего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образования,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дополнительного</a:t>
            </a:r>
            <a:r>
              <a:rPr sz="1400" spc="-2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образо-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вания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410052" y="2796532"/>
            <a:ext cx="415562" cy="404132"/>
            <a:chOff x="4307928" y="2923998"/>
            <a:chExt cx="323215" cy="314325"/>
          </a:xfrm>
        </p:grpSpPr>
        <p:sp>
          <p:nvSpPr>
            <p:cNvPr id="9" name="object 9"/>
            <p:cNvSpPr/>
            <p:nvPr/>
          </p:nvSpPr>
          <p:spPr>
            <a:xfrm>
              <a:off x="4359122" y="2923998"/>
              <a:ext cx="167778" cy="1668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314"/>
            </a:p>
          </p:txBody>
        </p:sp>
        <p:sp>
          <p:nvSpPr>
            <p:cNvPr id="10" name="object 10"/>
            <p:cNvSpPr/>
            <p:nvPr/>
          </p:nvSpPr>
          <p:spPr>
            <a:xfrm>
              <a:off x="4307929" y="2948063"/>
              <a:ext cx="323215" cy="290195"/>
            </a:xfrm>
            <a:custGeom>
              <a:avLst/>
              <a:gdLst/>
              <a:ahLst/>
              <a:cxnLst/>
              <a:rect l="l" t="t" r="r" b="b"/>
              <a:pathLst>
                <a:path w="323214" h="290194">
                  <a:moveTo>
                    <a:pt x="102412" y="246037"/>
                  </a:moveTo>
                  <a:lnTo>
                    <a:pt x="96151" y="230111"/>
                  </a:lnTo>
                  <a:lnTo>
                    <a:pt x="93179" y="222542"/>
                  </a:lnTo>
                  <a:lnTo>
                    <a:pt x="83464" y="197891"/>
                  </a:lnTo>
                  <a:lnTo>
                    <a:pt x="83464" y="222542"/>
                  </a:lnTo>
                  <a:lnTo>
                    <a:pt x="62306" y="222542"/>
                  </a:lnTo>
                  <a:lnTo>
                    <a:pt x="73075" y="194729"/>
                  </a:lnTo>
                  <a:lnTo>
                    <a:pt x="83464" y="222542"/>
                  </a:lnTo>
                  <a:lnTo>
                    <a:pt x="83464" y="197891"/>
                  </a:lnTo>
                  <a:lnTo>
                    <a:pt x="82219" y="194729"/>
                  </a:lnTo>
                  <a:lnTo>
                    <a:pt x="80111" y="189407"/>
                  </a:lnTo>
                  <a:lnTo>
                    <a:pt x="77457" y="183426"/>
                  </a:lnTo>
                  <a:lnTo>
                    <a:pt x="76466" y="182956"/>
                  </a:lnTo>
                  <a:lnTo>
                    <a:pt x="69418" y="182956"/>
                  </a:lnTo>
                  <a:lnTo>
                    <a:pt x="68719" y="182676"/>
                  </a:lnTo>
                  <a:lnTo>
                    <a:pt x="45885" y="240093"/>
                  </a:lnTo>
                  <a:lnTo>
                    <a:pt x="43903" y="245541"/>
                  </a:lnTo>
                  <a:lnTo>
                    <a:pt x="43802" y="246583"/>
                  </a:lnTo>
                  <a:lnTo>
                    <a:pt x="43903" y="247015"/>
                  </a:lnTo>
                  <a:lnTo>
                    <a:pt x="44208" y="247446"/>
                  </a:lnTo>
                  <a:lnTo>
                    <a:pt x="44691" y="247700"/>
                  </a:lnTo>
                  <a:lnTo>
                    <a:pt x="53009" y="247700"/>
                  </a:lnTo>
                  <a:lnTo>
                    <a:pt x="53632" y="248005"/>
                  </a:lnTo>
                  <a:lnTo>
                    <a:pt x="60490" y="230111"/>
                  </a:lnTo>
                  <a:lnTo>
                    <a:pt x="85471" y="230111"/>
                  </a:lnTo>
                  <a:lnTo>
                    <a:pt x="92151" y="247307"/>
                  </a:lnTo>
                  <a:lnTo>
                    <a:pt x="92748" y="247700"/>
                  </a:lnTo>
                  <a:lnTo>
                    <a:pt x="101269" y="247700"/>
                  </a:lnTo>
                  <a:lnTo>
                    <a:pt x="101765" y="247446"/>
                  </a:lnTo>
                  <a:lnTo>
                    <a:pt x="102349" y="246583"/>
                  </a:lnTo>
                  <a:lnTo>
                    <a:pt x="102412" y="246037"/>
                  </a:lnTo>
                  <a:close/>
                </a:path>
                <a:path w="323214" h="290194">
                  <a:moveTo>
                    <a:pt x="132372" y="217258"/>
                  </a:moveTo>
                  <a:lnTo>
                    <a:pt x="127698" y="194170"/>
                  </a:lnTo>
                  <a:lnTo>
                    <a:pt x="122910" y="187083"/>
                  </a:lnTo>
                  <a:lnTo>
                    <a:pt x="122910" y="217258"/>
                  </a:lnTo>
                  <a:lnTo>
                    <a:pt x="118973" y="236677"/>
                  </a:lnTo>
                  <a:lnTo>
                    <a:pt x="108267" y="252539"/>
                  </a:lnTo>
                  <a:lnTo>
                    <a:pt x="92392" y="263245"/>
                  </a:lnTo>
                  <a:lnTo>
                    <a:pt x="72986" y="267169"/>
                  </a:lnTo>
                  <a:lnTo>
                    <a:pt x="53568" y="263245"/>
                  </a:lnTo>
                  <a:lnTo>
                    <a:pt x="37693" y="252539"/>
                  </a:lnTo>
                  <a:lnTo>
                    <a:pt x="26987" y="236677"/>
                  </a:lnTo>
                  <a:lnTo>
                    <a:pt x="23063" y="217258"/>
                  </a:lnTo>
                  <a:lnTo>
                    <a:pt x="26987" y="197853"/>
                  </a:lnTo>
                  <a:lnTo>
                    <a:pt x="37693" y="181978"/>
                  </a:lnTo>
                  <a:lnTo>
                    <a:pt x="53568" y="171272"/>
                  </a:lnTo>
                  <a:lnTo>
                    <a:pt x="72986" y="167335"/>
                  </a:lnTo>
                  <a:lnTo>
                    <a:pt x="92392" y="171272"/>
                  </a:lnTo>
                  <a:lnTo>
                    <a:pt x="108267" y="181978"/>
                  </a:lnTo>
                  <a:lnTo>
                    <a:pt x="118973" y="197853"/>
                  </a:lnTo>
                  <a:lnTo>
                    <a:pt x="122910" y="217258"/>
                  </a:lnTo>
                  <a:lnTo>
                    <a:pt x="122910" y="187083"/>
                  </a:lnTo>
                  <a:lnTo>
                    <a:pt x="114960" y="175285"/>
                  </a:lnTo>
                  <a:lnTo>
                    <a:pt x="103187" y="167335"/>
                  </a:lnTo>
                  <a:lnTo>
                    <a:pt x="96075" y="162547"/>
                  </a:lnTo>
                  <a:lnTo>
                    <a:pt x="72986" y="157861"/>
                  </a:lnTo>
                  <a:lnTo>
                    <a:pt x="49885" y="162547"/>
                  </a:lnTo>
                  <a:lnTo>
                    <a:pt x="31000" y="175285"/>
                  </a:lnTo>
                  <a:lnTo>
                    <a:pt x="18262" y="194170"/>
                  </a:lnTo>
                  <a:lnTo>
                    <a:pt x="13589" y="217258"/>
                  </a:lnTo>
                  <a:lnTo>
                    <a:pt x="18262" y="240360"/>
                  </a:lnTo>
                  <a:lnTo>
                    <a:pt x="31000" y="259232"/>
                  </a:lnTo>
                  <a:lnTo>
                    <a:pt x="49885" y="271970"/>
                  </a:lnTo>
                  <a:lnTo>
                    <a:pt x="72986" y="276644"/>
                  </a:lnTo>
                  <a:lnTo>
                    <a:pt x="96075" y="271970"/>
                  </a:lnTo>
                  <a:lnTo>
                    <a:pt x="103187" y="267169"/>
                  </a:lnTo>
                  <a:lnTo>
                    <a:pt x="114960" y="259232"/>
                  </a:lnTo>
                  <a:lnTo>
                    <a:pt x="127698" y="240360"/>
                  </a:lnTo>
                  <a:lnTo>
                    <a:pt x="132372" y="217258"/>
                  </a:lnTo>
                  <a:close/>
                </a:path>
                <a:path w="323214" h="290194">
                  <a:moveTo>
                    <a:pt x="163004" y="45986"/>
                  </a:moveTo>
                  <a:lnTo>
                    <a:pt x="162750" y="45199"/>
                  </a:lnTo>
                  <a:lnTo>
                    <a:pt x="155422" y="34036"/>
                  </a:lnTo>
                  <a:lnTo>
                    <a:pt x="143776" y="27838"/>
                  </a:lnTo>
                  <a:lnTo>
                    <a:pt x="130276" y="27165"/>
                  </a:lnTo>
                  <a:lnTo>
                    <a:pt x="117386" y="32537"/>
                  </a:lnTo>
                  <a:lnTo>
                    <a:pt x="109156" y="41300"/>
                  </a:lnTo>
                  <a:lnTo>
                    <a:pt x="104597" y="52311"/>
                  </a:lnTo>
                  <a:lnTo>
                    <a:pt x="104114" y="64401"/>
                  </a:lnTo>
                  <a:lnTo>
                    <a:pt x="108115" y="76428"/>
                  </a:lnTo>
                  <a:lnTo>
                    <a:pt x="119037" y="88061"/>
                  </a:lnTo>
                  <a:lnTo>
                    <a:pt x="132537" y="92189"/>
                  </a:lnTo>
                  <a:lnTo>
                    <a:pt x="145618" y="90258"/>
                  </a:lnTo>
                  <a:lnTo>
                    <a:pt x="145973" y="79171"/>
                  </a:lnTo>
                  <a:lnTo>
                    <a:pt x="144830" y="79933"/>
                  </a:lnTo>
                  <a:lnTo>
                    <a:pt x="130987" y="82994"/>
                  </a:lnTo>
                  <a:lnTo>
                    <a:pt x="119570" y="76250"/>
                  </a:lnTo>
                  <a:lnTo>
                    <a:pt x="114020" y="63106"/>
                  </a:lnTo>
                  <a:lnTo>
                    <a:pt x="117754" y="46951"/>
                  </a:lnTo>
                  <a:lnTo>
                    <a:pt x="126885" y="38036"/>
                  </a:lnTo>
                  <a:lnTo>
                    <a:pt x="137769" y="36042"/>
                  </a:lnTo>
                  <a:lnTo>
                    <a:pt x="147637" y="39890"/>
                  </a:lnTo>
                  <a:lnTo>
                    <a:pt x="153733" y="48501"/>
                  </a:lnTo>
                  <a:lnTo>
                    <a:pt x="154165" y="49263"/>
                  </a:lnTo>
                  <a:lnTo>
                    <a:pt x="155384" y="49847"/>
                  </a:lnTo>
                  <a:lnTo>
                    <a:pt x="155435" y="49657"/>
                  </a:lnTo>
                  <a:lnTo>
                    <a:pt x="162610" y="46850"/>
                  </a:lnTo>
                  <a:lnTo>
                    <a:pt x="163004" y="45986"/>
                  </a:lnTo>
                  <a:close/>
                </a:path>
                <a:path w="323214" h="290194">
                  <a:moveTo>
                    <a:pt x="194703" y="59397"/>
                  </a:moveTo>
                  <a:lnTo>
                    <a:pt x="190030" y="36309"/>
                  </a:lnTo>
                  <a:lnTo>
                    <a:pt x="185242" y="29222"/>
                  </a:lnTo>
                  <a:lnTo>
                    <a:pt x="185242" y="59397"/>
                  </a:lnTo>
                  <a:lnTo>
                    <a:pt x="181305" y="78816"/>
                  </a:lnTo>
                  <a:lnTo>
                    <a:pt x="170599" y="94691"/>
                  </a:lnTo>
                  <a:lnTo>
                    <a:pt x="154724" y="105397"/>
                  </a:lnTo>
                  <a:lnTo>
                    <a:pt x="135318" y="109321"/>
                  </a:lnTo>
                  <a:lnTo>
                    <a:pt x="115900" y="105397"/>
                  </a:lnTo>
                  <a:lnTo>
                    <a:pt x="100025" y="94691"/>
                  </a:lnTo>
                  <a:lnTo>
                    <a:pt x="89319" y="78816"/>
                  </a:lnTo>
                  <a:lnTo>
                    <a:pt x="85394" y="59397"/>
                  </a:lnTo>
                  <a:lnTo>
                    <a:pt x="89319" y="39992"/>
                  </a:lnTo>
                  <a:lnTo>
                    <a:pt x="100025" y="24117"/>
                  </a:lnTo>
                  <a:lnTo>
                    <a:pt x="115900" y="13411"/>
                  </a:lnTo>
                  <a:lnTo>
                    <a:pt x="135318" y="9474"/>
                  </a:lnTo>
                  <a:lnTo>
                    <a:pt x="154724" y="13411"/>
                  </a:lnTo>
                  <a:lnTo>
                    <a:pt x="170599" y="24117"/>
                  </a:lnTo>
                  <a:lnTo>
                    <a:pt x="181305" y="39992"/>
                  </a:lnTo>
                  <a:lnTo>
                    <a:pt x="185242" y="59397"/>
                  </a:lnTo>
                  <a:lnTo>
                    <a:pt x="185242" y="29222"/>
                  </a:lnTo>
                  <a:lnTo>
                    <a:pt x="177292" y="17424"/>
                  </a:lnTo>
                  <a:lnTo>
                    <a:pt x="165519" y="9474"/>
                  </a:lnTo>
                  <a:lnTo>
                    <a:pt x="158407" y="4686"/>
                  </a:lnTo>
                  <a:lnTo>
                    <a:pt x="135318" y="0"/>
                  </a:lnTo>
                  <a:lnTo>
                    <a:pt x="112217" y="4686"/>
                  </a:lnTo>
                  <a:lnTo>
                    <a:pt x="93332" y="17424"/>
                  </a:lnTo>
                  <a:lnTo>
                    <a:pt x="80594" y="36309"/>
                  </a:lnTo>
                  <a:lnTo>
                    <a:pt x="75933" y="59397"/>
                  </a:lnTo>
                  <a:lnTo>
                    <a:pt x="80594" y="82499"/>
                  </a:lnTo>
                  <a:lnTo>
                    <a:pt x="93332" y="101371"/>
                  </a:lnTo>
                  <a:lnTo>
                    <a:pt x="112217" y="114109"/>
                  </a:lnTo>
                  <a:lnTo>
                    <a:pt x="135318" y="118783"/>
                  </a:lnTo>
                  <a:lnTo>
                    <a:pt x="158407" y="114109"/>
                  </a:lnTo>
                  <a:lnTo>
                    <a:pt x="165506" y="109321"/>
                  </a:lnTo>
                  <a:lnTo>
                    <a:pt x="177292" y="101371"/>
                  </a:lnTo>
                  <a:lnTo>
                    <a:pt x="190030" y="82499"/>
                  </a:lnTo>
                  <a:lnTo>
                    <a:pt x="194703" y="59397"/>
                  </a:lnTo>
                  <a:close/>
                </a:path>
                <a:path w="323214" h="290194">
                  <a:moveTo>
                    <a:pt x="267157" y="208940"/>
                  </a:moveTo>
                  <a:lnTo>
                    <a:pt x="262915" y="201917"/>
                  </a:lnTo>
                  <a:lnTo>
                    <a:pt x="261264" y="199199"/>
                  </a:lnTo>
                  <a:lnTo>
                    <a:pt x="256514" y="197739"/>
                  </a:lnTo>
                  <a:lnTo>
                    <a:pt x="256514" y="210616"/>
                  </a:lnTo>
                  <a:lnTo>
                    <a:pt x="255612" y="216814"/>
                  </a:lnTo>
                  <a:lnTo>
                    <a:pt x="250545" y="221183"/>
                  </a:lnTo>
                  <a:lnTo>
                    <a:pt x="231114" y="228320"/>
                  </a:lnTo>
                  <a:lnTo>
                    <a:pt x="224294" y="209740"/>
                  </a:lnTo>
                  <a:lnTo>
                    <a:pt x="243344" y="202755"/>
                  </a:lnTo>
                  <a:lnTo>
                    <a:pt x="245859" y="202031"/>
                  </a:lnTo>
                  <a:lnTo>
                    <a:pt x="246265" y="201917"/>
                  </a:lnTo>
                  <a:lnTo>
                    <a:pt x="247942" y="201930"/>
                  </a:lnTo>
                  <a:lnTo>
                    <a:pt x="253784" y="204889"/>
                  </a:lnTo>
                  <a:lnTo>
                    <a:pt x="256514" y="210616"/>
                  </a:lnTo>
                  <a:lnTo>
                    <a:pt x="256514" y="197739"/>
                  </a:lnTo>
                  <a:lnTo>
                    <a:pt x="249605" y="195592"/>
                  </a:lnTo>
                  <a:lnTo>
                    <a:pt x="249745" y="195313"/>
                  </a:lnTo>
                  <a:lnTo>
                    <a:pt x="253961" y="187464"/>
                  </a:lnTo>
                  <a:lnTo>
                    <a:pt x="253225" y="178549"/>
                  </a:lnTo>
                  <a:lnTo>
                    <a:pt x="252526" y="177482"/>
                  </a:lnTo>
                  <a:lnTo>
                    <a:pt x="248234" y="171043"/>
                  </a:lnTo>
                  <a:lnTo>
                    <a:pt x="244843" y="169468"/>
                  </a:lnTo>
                  <a:lnTo>
                    <a:pt x="244843" y="187833"/>
                  </a:lnTo>
                  <a:lnTo>
                    <a:pt x="242138" y="193675"/>
                  </a:lnTo>
                  <a:lnTo>
                    <a:pt x="240487" y="195313"/>
                  </a:lnTo>
                  <a:lnTo>
                    <a:pt x="240512" y="195046"/>
                  </a:lnTo>
                  <a:lnTo>
                    <a:pt x="221462" y="202031"/>
                  </a:lnTo>
                  <a:lnTo>
                    <a:pt x="214896" y="184137"/>
                  </a:lnTo>
                  <a:lnTo>
                    <a:pt x="233057" y="177482"/>
                  </a:lnTo>
                  <a:lnTo>
                    <a:pt x="239115" y="177711"/>
                  </a:lnTo>
                  <a:lnTo>
                    <a:pt x="243446" y="181825"/>
                  </a:lnTo>
                  <a:lnTo>
                    <a:pt x="244843" y="187833"/>
                  </a:lnTo>
                  <a:lnTo>
                    <a:pt x="244843" y="169468"/>
                  </a:lnTo>
                  <a:lnTo>
                    <a:pt x="239839" y="167132"/>
                  </a:lnTo>
                  <a:lnTo>
                    <a:pt x="237807" y="166839"/>
                  </a:lnTo>
                  <a:lnTo>
                    <a:pt x="235686" y="167093"/>
                  </a:lnTo>
                  <a:lnTo>
                    <a:pt x="202933" y="179120"/>
                  </a:lnTo>
                  <a:lnTo>
                    <a:pt x="202514" y="180022"/>
                  </a:lnTo>
                  <a:lnTo>
                    <a:pt x="215684" y="216141"/>
                  </a:lnTo>
                  <a:lnTo>
                    <a:pt x="222123" y="233629"/>
                  </a:lnTo>
                  <a:lnTo>
                    <a:pt x="224713" y="239407"/>
                  </a:lnTo>
                  <a:lnTo>
                    <a:pt x="226047" y="239585"/>
                  </a:lnTo>
                  <a:lnTo>
                    <a:pt x="253593" y="229489"/>
                  </a:lnTo>
                  <a:lnTo>
                    <a:pt x="255104" y="228320"/>
                  </a:lnTo>
                  <a:lnTo>
                    <a:pt x="265264" y="220472"/>
                  </a:lnTo>
                  <a:lnTo>
                    <a:pt x="267157" y="208940"/>
                  </a:lnTo>
                  <a:close/>
                </a:path>
                <a:path w="323214" h="290194">
                  <a:moveTo>
                    <a:pt x="293624" y="201625"/>
                  </a:moveTo>
                  <a:lnTo>
                    <a:pt x="288937" y="178536"/>
                  </a:lnTo>
                  <a:lnTo>
                    <a:pt x="284149" y="171450"/>
                  </a:lnTo>
                  <a:lnTo>
                    <a:pt x="284149" y="201625"/>
                  </a:lnTo>
                  <a:lnTo>
                    <a:pt x="280212" y="221043"/>
                  </a:lnTo>
                  <a:lnTo>
                    <a:pt x="269506" y="236918"/>
                  </a:lnTo>
                  <a:lnTo>
                    <a:pt x="253644" y="247624"/>
                  </a:lnTo>
                  <a:lnTo>
                    <a:pt x="234238" y="251548"/>
                  </a:lnTo>
                  <a:lnTo>
                    <a:pt x="214820" y="247624"/>
                  </a:lnTo>
                  <a:lnTo>
                    <a:pt x="198945" y="236918"/>
                  </a:lnTo>
                  <a:lnTo>
                    <a:pt x="188239" y="221043"/>
                  </a:lnTo>
                  <a:lnTo>
                    <a:pt x="184315" y="201625"/>
                  </a:lnTo>
                  <a:lnTo>
                    <a:pt x="188239" y="182219"/>
                  </a:lnTo>
                  <a:lnTo>
                    <a:pt x="198945" y="166344"/>
                  </a:lnTo>
                  <a:lnTo>
                    <a:pt x="214820" y="155638"/>
                  </a:lnTo>
                  <a:lnTo>
                    <a:pt x="234238" y="151701"/>
                  </a:lnTo>
                  <a:lnTo>
                    <a:pt x="253644" y="155638"/>
                  </a:lnTo>
                  <a:lnTo>
                    <a:pt x="269506" y="166344"/>
                  </a:lnTo>
                  <a:lnTo>
                    <a:pt x="280212" y="182219"/>
                  </a:lnTo>
                  <a:lnTo>
                    <a:pt x="284149" y="201625"/>
                  </a:lnTo>
                  <a:lnTo>
                    <a:pt x="284149" y="171450"/>
                  </a:lnTo>
                  <a:lnTo>
                    <a:pt x="276199" y="159651"/>
                  </a:lnTo>
                  <a:lnTo>
                    <a:pt x="264439" y="151701"/>
                  </a:lnTo>
                  <a:lnTo>
                    <a:pt x="257327" y="146913"/>
                  </a:lnTo>
                  <a:lnTo>
                    <a:pt x="234238" y="142227"/>
                  </a:lnTo>
                  <a:lnTo>
                    <a:pt x="211137" y="146913"/>
                  </a:lnTo>
                  <a:lnTo>
                    <a:pt x="192252" y="159651"/>
                  </a:lnTo>
                  <a:lnTo>
                    <a:pt x="179514" y="178536"/>
                  </a:lnTo>
                  <a:lnTo>
                    <a:pt x="174840" y="201625"/>
                  </a:lnTo>
                  <a:lnTo>
                    <a:pt x="179514" y="224726"/>
                  </a:lnTo>
                  <a:lnTo>
                    <a:pt x="192252" y="243611"/>
                  </a:lnTo>
                  <a:lnTo>
                    <a:pt x="211137" y="256349"/>
                  </a:lnTo>
                  <a:lnTo>
                    <a:pt x="234238" y="261010"/>
                  </a:lnTo>
                  <a:lnTo>
                    <a:pt x="257327" y="256349"/>
                  </a:lnTo>
                  <a:lnTo>
                    <a:pt x="264426" y="251548"/>
                  </a:lnTo>
                  <a:lnTo>
                    <a:pt x="276199" y="243611"/>
                  </a:lnTo>
                  <a:lnTo>
                    <a:pt x="288937" y="224726"/>
                  </a:lnTo>
                  <a:lnTo>
                    <a:pt x="293624" y="201625"/>
                  </a:lnTo>
                  <a:close/>
                </a:path>
                <a:path w="323214" h="290194">
                  <a:moveTo>
                    <a:pt x="323189" y="235343"/>
                  </a:moveTo>
                  <a:lnTo>
                    <a:pt x="322135" y="228295"/>
                  </a:lnTo>
                  <a:lnTo>
                    <a:pt x="293116" y="148437"/>
                  </a:lnTo>
                  <a:lnTo>
                    <a:pt x="290410" y="147180"/>
                  </a:lnTo>
                  <a:lnTo>
                    <a:pt x="285496" y="148958"/>
                  </a:lnTo>
                  <a:lnTo>
                    <a:pt x="284226" y="151676"/>
                  </a:lnTo>
                  <a:lnTo>
                    <a:pt x="314833" y="235927"/>
                  </a:lnTo>
                  <a:lnTo>
                    <a:pt x="312547" y="240817"/>
                  </a:lnTo>
                  <a:lnTo>
                    <a:pt x="200101" y="281673"/>
                  </a:lnTo>
                  <a:lnTo>
                    <a:pt x="195224" y="279400"/>
                  </a:lnTo>
                  <a:lnTo>
                    <a:pt x="154368" y="166941"/>
                  </a:lnTo>
                  <a:lnTo>
                    <a:pt x="156641" y="162052"/>
                  </a:lnTo>
                  <a:lnTo>
                    <a:pt x="266827" y="122021"/>
                  </a:lnTo>
                  <a:lnTo>
                    <a:pt x="269125" y="122123"/>
                  </a:lnTo>
                  <a:lnTo>
                    <a:pt x="275196" y="124968"/>
                  </a:lnTo>
                  <a:lnTo>
                    <a:pt x="275374" y="127342"/>
                  </a:lnTo>
                  <a:lnTo>
                    <a:pt x="280758" y="142125"/>
                  </a:lnTo>
                  <a:lnTo>
                    <a:pt x="283464" y="143395"/>
                  </a:lnTo>
                  <a:lnTo>
                    <a:pt x="288378" y="141605"/>
                  </a:lnTo>
                  <a:lnTo>
                    <a:pt x="289648" y="138887"/>
                  </a:lnTo>
                  <a:lnTo>
                    <a:pt x="282841" y="120142"/>
                  </a:lnTo>
                  <a:lnTo>
                    <a:pt x="279539" y="116535"/>
                  </a:lnTo>
                  <a:lnTo>
                    <a:pt x="270840" y="112483"/>
                  </a:lnTo>
                  <a:lnTo>
                    <a:pt x="265963" y="112268"/>
                  </a:lnTo>
                  <a:lnTo>
                    <a:pt x="151447" y="153873"/>
                  </a:lnTo>
                  <a:lnTo>
                    <a:pt x="147180" y="159435"/>
                  </a:lnTo>
                  <a:lnTo>
                    <a:pt x="146202" y="165709"/>
                  </a:lnTo>
                  <a:lnTo>
                    <a:pt x="146202" y="161823"/>
                  </a:lnTo>
                  <a:lnTo>
                    <a:pt x="144780" y="154838"/>
                  </a:lnTo>
                  <a:lnTo>
                    <a:pt x="140931" y="149136"/>
                  </a:lnTo>
                  <a:lnTo>
                    <a:pt x="135216" y="145275"/>
                  </a:lnTo>
                  <a:lnTo>
                    <a:pt x="128231" y="143852"/>
                  </a:lnTo>
                  <a:lnTo>
                    <a:pt x="17970" y="143852"/>
                  </a:lnTo>
                  <a:lnTo>
                    <a:pt x="10972" y="145275"/>
                  </a:lnTo>
                  <a:lnTo>
                    <a:pt x="5257" y="149123"/>
                  </a:lnTo>
                  <a:lnTo>
                    <a:pt x="1409" y="154838"/>
                  </a:lnTo>
                  <a:lnTo>
                    <a:pt x="0" y="161810"/>
                  </a:lnTo>
                  <a:lnTo>
                    <a:pt x="0" y="272084"/>
                  </a:lnTo>
                  <a:lnTo>
                    <a:pt x="1409" y="279082"/>
                  </a:lnTo>
                  <a:lnTo>
                    <a:pt x="5270" y="284797"/>
                  </a:lnTo>
                  <a:lnTo>
                    <a:pt x="10972" y="288645"/>
                  </a:lnTo>
                  <a:lnTo>
                    <a:pt x="17970" y="290055"/>
                  </a:lnTo>
                  <a:lnTo>
                    <a:pt x="128231" y="290055"/>
                  </a:lnTo>
                  <a:lnTo>
                    <a:pt x="135216" y="288645"/>
                  </a:lnTo>
                  <a:lnTo>
                    <a:pt x="140931" y="284784"/>
                  </a:lnTo>
                  <a:lnTo>
                    <a:pt x="144780" y="279082"/>
                  </a:lnTo>
                  <a:lnTo>
                    <a:pt x="146202" y="272084"/>
                  </a:lnTo>
                  <a:lnTo>
                    <a:pt x="146202" y="256273"/>
                  </a:lnTo>
                  <a:lnTo>
                    <a:pt x="144081" y="254165"/>
                  </a:lnTo>
                  <a:lnTo>
                    <a:pt x="138849" y="254165"/>
                  </a:lnTo>
                  <a:lnTo>
                    <a:pt x="136728" y="256273"/>
                  </a:lnTo>
                  <a:lnTo>
                    <a:pt x="136728" y="276771"/>
                  </a:lnTo>
                  <a:lnTo>
                    <a:pt x="132918" y="280581"/>
                  </a:lnTo>
                  <a:lnTo>
                    <a:pt x="13284" y="280581"/>
                  </a:lnTo>
                  <a:lnTo>
                    <a:pt x="9461" y="276771"/>
                  </a:lnTo>
                  <a:lnTo>
                    <a:pt x="9461" y="157137"/>
                  </a:lnTo>
                  <a:lnTo>
                    <a:pt x="13284" y="153327"/>
                  </a:lnTo>
                  <a:lnTo>
                    <a:pt x="132918" y="153327"/>
                  </a:lnTo>
                  <a:lnTo>
                    <a:pt x="136728" y="157137"/>
                  </a:lnTo>
                  <a:lnTo>
                    <a:pt x="136728" y="245516"/>
                  </a:lnTo>
                  <a:lnTo>
                    <a:pt x="138849" y="247637"/>
                  </a:lnTo>
                  <a:lnTo>
                    <a:pt x="144081" y="247637"/>
                  </a:lnTo>
                  <a:lnTo>
                    <a:pt x="146202" y="245516"/>
                  </a:lnTo>
                  <a:lnTo>
                    <a:pt x="146202" y="171208"/>
                  </a:lnTo>
                  <a:lnTo>
                    <a:pt x="146646" y="173202"/>
                  </a:lnTo>
                  <a:lnTo>
                    <a:pt x="187413" y="285648"/>
                  </a:lnTo>
                  <a:lnTo>
                    <a:pt x="194411" y="290055"/>
                  </a:lnTo>
                  <a:lnTo>
                    <a:pt x="201599" y="290055"/>
                  </a:lnTo>
                  <a:lnTo>
                    <a:pt x="311378" y="251307"/>
                  </a:lnTo>
                  <a:lnTo>
                    <a:pt x="321513" y="242036"/>
                  </a:lnTo>
                  <a:lnTo>
                    <a:pt x="323189" y="235343"/>
                  </a:lnTo>
                  <a:close/>
                </a:path>
              </a:pathLst>
            </a:custGeom>
            <a:solidFill>
              <a:srgbClr val="E95136"/>
            </a:solidFill>
          </p:spPr>
          <p:txBody>
            <a:bodyPr wrap="square" lIns="0" tIns="0" rIns="0" bIns="0" rtlCol="0"/>
            <a:lstStyle/>
            <a:p>
              <a:endParaRPr sz="2314"/>
            </a:p>
          </p:txBody>
        </p:sp>
      </p:grpSp>
      <p:sp>
        <p:nvSpPr>
          <p:cNvPr id="11" name="object 11"/>
          <p:cNvSpPr/>
          <p:nvPr/>
        </p:nvSpPr>
        <p:spPr>
          <a:xfrm>
            <a:off x="1528097" y="3772548"/>
            <a:ext cx="438213" cy="3866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2" name="object 12"/>
          <p:cNvSpPr txBox="1"/>
          <p:nvPr/>
        </p:nvSpPr>
        <p:spPr>
          <a:xfrm>
            <a:off x="2165889" y="3605187"/>
            <a:ext cx="3342812" cy="737473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развитие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межнационального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сотрудничества,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сохранение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защиту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самобытности,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культуры,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языков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традиций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народов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России;</a:t>
            </a:r>
            <a:endParaRPr sz="1400" dirty="0"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02966" y="4159206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организация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отдыха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оздоровления 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95543" y="4185288"/>
            <a:ext cx="376374" cy="288198"/>
          </a:xfrm>
          <a:custGeom>
            <a:avLst/>
            <a:gdLst/>
            <a:ahLst/>
            <a:cxnLst/>
            <a:rect l="l" t="t" r="r" b="b"/>
            <a:pathLst>
              <a:path w="292735" h="224154">
                <a:moveTo>
                  <a:pt x="34099" y="214972"/>
                </a:moveTo>
                <a:lnTo>
                  <a:pt x="1917" y="214972"/>
                </a:lnTo>
                <a:lnTo>
                  <a:pt x="0" y="216890"/>
                </a:lnTo>
                <a:lnTo>
                  <a:pt x="0" y="221628"/>
                </a:lnTo>
                <a:lnTo>
                  <a:pt x="1917" y="223547"/>
                </a:lnTo>
                <a:lnTo>
                  <a:pt x="34099" y="223547"/>
                </a:lnTo>
                <a:lnTo>
                  <a:pt x="36017" y="221628"/>
                </a:lnTo>
                <a:lnTo>
                  <a:pt x="36017" y="216890"/>
                </a:lnTo>
                <a:lnTo>
                  <a:pt x="34099" y="214972"/>
                </a:lnTo>
                <a:close/>
              </a:path>
              <a:path w="292735" h="224154">
                <a:moveTo>
                  <a:pt x="189610" y="214972"/>
                </a:moveTo>
                <a:lnTo>
                  <a:pt x="157429" y="214972"/>
                </a:lnTo>
                <a:lnTo>
                  <a:pt x="155511" y="216890"/>
                </a:lnTo>
                <a:lnTo>
                  <a:pt x="155511" y="221628"/>
                </a:lnTo>
                <a:lnTo>
                  <a:pt x="157429" y="223547"/>
                </a:lnTo>
                <a:lnTo>
                  <a:pt x="189610" y="223547"/>
                </a:lnTo>
                <a:lnTo>
                  <a:pt x="191528" y="221628"/>
                </a:lnTo>
                <a:lnTo>
                  <a:pt x="191528" y="216890"/>
                </a:lnTo>
                <a:lnTo>
                  <a:pt x="189610" y="214972"/>
                </a:lnTo>
                <a:close/>
              </a:path>
              <a:path w="292735" h="224154">
                <a:moveTo>
                  <a:pt x="290233" y="214972"/>
                </a:moveTo>
                <a:lnTo>
                  <a:pt x="258063" y="214972"/>
                </a:lnTo>
                <a:lnTo>
                  <a:pt x="256133" y="216890"/>
                </a:lnTo>
                <a:lnTo>
                  <a:pt x="256133" y="221628"/>
                </a:lnTo>
                <a:lnTo>
                  <a:pt x="258063" y="223547"/>
                </a:lnTo>
                <a:lnTo>
                  <a:pt x="290233" y="223547"/>
                </a:lnTo>
                <a:lnTo>
                  <a:pt x="292163" y="221628"/>
                </a:lnTo>
                <a:lnTo>
                  <a:pt x="292163" y="216890"/>
                </a:lnTo>
                <a:lnTo>
                  <a:pt x="290233" y="214972"/>
                </a:lnTo>
                <a:close/>
              </a:path>
              <a:path w="292735" h="224154">
                <a:moveTo>
                  <a:pt x="255854" y="0"/>
                </a:moveTo>
                <a:lnTo>
                  <a:pt x="36296" y="0"/>
                </a:lnTo>
                <a:lnTo>
                  <a:pt x="27517" y="1776"/>
                </a:lnTo>
                <a:lnTo>
                  <a:pt x="20339" y="6619"/>
                </a:lnTo>
                <a:lnTo>
                  <a:pt x="15493" y="13796"/>
                </a:lnTo>
                <a:lnTo>
                  <a:pt x="13715" y="22578"/>
                </a:lnTo>
                <a:lnTo>
                  <a:pt x="13715" y="214972"/>
                </a:lnTo>
                <a:lnTo>
                  <a:pt x="22288" y="214972"/>
                </a:lnTo>
                <a:lnTo>
                  <a:pt x="22288" y="14855"/>
                </a:lnTo>
                <a:lnTo>
                  <a:pt x="28575" y="8569"/>
                </a:lnTo>
                <a:lnTo>
                  <a:pt x="273132" y="8569"/>
                </a:lnTo>
                <a:lnTo>
                  <a:pt x="271816" y="6619"/>
                </a:lnTo>
                <a:lnTo>
                  <a:pt x="264638" y="1776"/>
                </a:lnTo>
                <a:lnTo>
                  <a:pt x="255854" y="0"/>
                </a:lnTo>
                <a:close/>
              </a:path>
              <a:path w="292735" h="224154">
                <a:moveTo>
                  <a:pt x="177812" y="8569"/>
                </a:moveTo>
                <a:lnTo>
                  <a:pt x="169240" y="8569"/>
                </a:lnTo>
                <a:lnTo>
                  <a:pt x="169252" y="214972"/>
                </a:lnTo>
                <a:lnTo>
                  <a:pt x="177800" y="214972"/>
                </a:lnTo>
                <a:lnTo>
                  <a:pt x="177812" y="191528"/>
                </a:lnTo>
                <a:lnTo>
                  <a:pt x="278434" y="191528"/>
                </a:lnTo>
                <a:lnTo>
                  <a:pt x="278434" y="182953"/>
                </a:lnTo>
                <a:lnTo>
                  <a:pt x="177812" y="182953"/>
                </a:lnTo>
                <a:lnTo>
                  <a:pt x="177812" y="168658"/>
                </a:lnTo>
                <a:lnTo>
                  <a:pt x="278434" y="168658"/>
                </a:lnTo>
                <a:lnTo>
                  <a:pt x="278434" y="160083"/>
                </a:lnTo>
                <a:lnTo>
                  <a:pt x="177812" y="160083"/>
                </a:lnTo>
                <a:lnTo>
                  <a:pt x="177812" y="145790"/>
                </a:lnTo>
                <a:lnTo>
                  <a:pt x="278434" y="145790"/>
                </a:lnTo>
                <a:lnTo>
                  <a:pt x="278434" y="137212"/>
                </a:lnTo>
                <a:lnTo>
                  <a:pt x="177812" y="137212"/>
                </a:lnTo>
                <a:lnTo>
                  <a:pt x="177812" y="122920"/>
                </a:lnTo>
                <a:lnTo>
                  <a:pt x="278434" y="122920"/>
                </a:lnTo>
                <a:lnTo>
                  <a:pt x="278434" y="114345"/>
                </a:lnTo>
                <a:lnTo>
                  <a:pt x="177812" y="114345"/>
                </a:lnTo>
                <a:lnTo>
                  <a:pt x="177812" y="100049"/>
                </a:lnTo>
                <a:lnTo>
                  <a:pt x="278434" y="100049"/>
                </a:lnTo>
                <a:lnTo>
                  <a:pt x="278434" y="91474"/>
                </a:lnTo>
                <a:lnTo>
                  <a:pt x="177812" y="91474"/>
                </a:lnTo>
                <a:lnTo>
                  <a:pt x="177812" y="77179"/>
                </a:lnTo>
                <a:lnTo>
                  <a:pt x="278434" y="77179"/>
                </a:lnTo>
                <a:lnTo>
                  <a:pt x="278434" y="68604"/>
                </a:lnTo>
                <a:lnTo>
                  <a:pt x="177812" y="68604"/>
                </a:lnTo>
                <a:lnTo>
                  <a:pt x="177812" y="54311"/>
                </a:lnTo>
                <a:lnTo>
                  <a:pt x="278434" y="54311"/>
                </a:lnTo>
                <a:lnTo>
                  <a:pt x="278434" y="45732"/>
                </a:lnTo>
                <a:lnTo>
                  <a:pt x="177812" y="45732"/>
                </a:lnTo>
                <a:lnTo>
                  <a:pt x="177812" y="31440"/>
                </a:lnTo>
                <a:lnTo>
                  <a:pt x="278434" y="31440"/>
                </a:lnTo>
                <a:lnTo>
                  <a:pt x="278434" y="22865"/>
                </a:lnTo>
                <a:lnTo>
                  <a:pt x="177812" y="22865"/>
                </a:lnTo>
                <a:lnTo>
                  <a:pt x="177812" y="8569"/>
                </a:lnTo>
                <a:close/>
              </a:path>
              <a:path w="292735" h="224154">
                <a:moveTo>
                  <a:pt x="278434" y="191528"/>
                </a:moveTo>
                <a:lnTo>
                  <a:pt x="269862" y="191528"/>
                </a:lnTo>
                <a:lnTo>
                  <a:pt x="269862" y="214972"/>
                </a:lnTo>
                <a:lnTo>
                  <a:pt x="278434" y="214972"/>
                </a:lnTo>
                <a:lnTo>
                  <a:pt x="278434" y="191528"/>
                </a:lnTo>
                <a:close/>
              </a:path>
              <a:path w="292735" h="224154">
                <a:moveTo>
                  <a:pt x="278434" y="168658"/>
                </a:moveTo>
                <a:lnTo>
                  <a:pt x="269862" y="168658"/>
                </a:lnTo>
                <a:lnTo>
                  <a:pt x="269862" y="182953"/>
                </a:lnTo>
                <a:lnTo>
                  <a:pt x="278434" y="182953"/>
                </a:lnTo>
                <a:lnTo>
                  <a:pt x="278434" y="168658"/>
                </a:lnTo>
                <a:close/>
              </a:path>
              <a:path w="292735" h="224154">
                <a:moveTo>
                  <a:pt x="278434" y="145790"/>
                </a:moveTo>
                <a:lnTo>
                  <a:pt x="269862" y="145790"/>
                </a:lnTo>
                <a:lnTo>
                  <a:pt x="269862" y="160083"/>
                </a:lnTo>
                <a:lnTo>
                  <a:pt x="278434" y="160083"/>
                </a:lnTo>
                <a:lnTo>
                  <a:pt x="278434" y="145790"/>
                </a:lnTo>
                <a:close/>
              </a:path>
              <a:path w="292735" h="224154">
                <a:moveTo>
                  <a:pt x="278434" y="122920"/>
                </a:moveTo>
                <a:lnTo>
                  <a:pt x="269862" y="122920"/>
                </a:lnTo>
                <a:lnTo>
                  <a:pt x="269862" y="137212"/>
                </a:lnTo>
                <a:lnTo>
                  <a:pt x="278434" y="137212"/>
                </a:lnTo>
                <a:lnTo>
                  <a:pt x="278434" y="122920"/>
                </a:lnTo>
                <a:close/>
              </a:path>
              <a:path w="292735" h="224154">
                <a:moveTo>
                  <a:pt x="77190" y="8569"/>
                </a:moveTo>
                <a:lnTo>
                  <a:pt x="68605" y="8569"/>
                </a:lnTo>
                <a:lnTo>
                  <a:pt x="68605" y="92180"/>
                </a:lnTo>
                <a:lnTo>
                  <a:pt x="63296" y="93972"/>
                </a:lnTo>
                <a:lnTo>
                  <a:pt x="59461" y="99001"/>
                </a:lnTo>
                <a:lnTo>
                  <a:pt x="59461" y="112318"/>
                </a:lnTo>
                <a:lnTo>
                  <a:pt x="65481" y="118344"/>
                </a:lnTo>
                <a:lnTo>
                  <a:pt x="80302" y="118344"/>
                </a:lnTo>
                <a:lnTo>
                  <a:pt x="86334" y="112318"/>
                </a:lnTo>
                <a:lnTo>
                  <a:pt x="86334" y="109769"/>
                </a:lnTo>
                <a:lnTo>
                  <a:pt x="70218" y="109769"/>
                </a:lnTo>
                <a:lnTo>
                  <a:pt x="68033" y="107588"/>
                </a:lnTo>
                <a:lnTo>
                  <a:pt x="68033" y="102231"/>
                </a:lnTo>
                <a:lnTo>
                  <a:pt x="70218" y="100049"/>
                </a:lnTo>
                <a:lnTo>
                  <a:pt x="86334" y="100049"/>
                </a:lnTo>
                <a:lnTo>
                  <a:pt x="86334" y="99001"/>
                </a:lnTo>
                <a:lnTo>
                  <a:pt x="82499" y="93972"/>
                </a:lnTo>
                <a:lnTo>
                  <a:pt x="77190" y="92180"/>
                </a:lnTo>
                <a:lnTo>
                  <a:pt x="77190" y="8569"/>
                </a:lnTo>
                <a:close/>
              </a:path>
              <a:path w="292735" h="224154">
                <a:moveTo>
                  <a:pt x="113779" y="8569"/>
                </a:moveTo>
                <a:lnTo>
                  <a:pt x="105194" y="8569"/>
                </a:lnTo>
                <a:lnTo>
                  <a:pt x="105194" y="92180"/>
                </a:lnTo>
                <a:lnTo>
                  <a:pt x="99885" y="93972"/>
                </a:lnTo>
                <a:lnTo>
                  <a:pt x="96050" y="99001"/>
                </a:lnTo>
                <a:lnTo>
                  <a:pt x="96050" y="112318"/>
                </a:lnTo>
                <a:lnTo>
                  <a:pt x="102082" y="118344"/>
                </a:lnTo>
                <a:lnTo>
                  <a:pt x="116890" y="118344"/>
                </a:lnTo>
                <a:lnTo>
                  <a:pt x="122923" y="112318"/>
                </a:lnTo>
                <a:lnTo>
                  <a:pt x="122923" y="109769"/>
                </a:lnTo>
                <a:lnTo>
                  <a:pt x="106806" y="109769"/>
                </a:lnTo>
                <a:lnTo>
                  <a:pt x="104622" y="107588"/>
                </a:lnTo>
                <a:lnTo>
                  <a:pt x="104622" y="102231"/>
                </a:lnTo>
                <a:lnTo>
                  <a:pt x="106806" y="100049"/>
                </a:lnTo>
                <a:lnTo>
                  <a:pt x="122923" y="100049"/>
                </a:lnTo>
                <a:lnTo>
                  <a:pt x="122923" y="99001"/>
                </a:lnTo>
                <a:lnTo>
                  <a:pt x="119087" y="93972"/>
                </a:lnTo>
                <a:lnTo>
                  <a:pt x="113779" y="92180"/>
                </a:lnTo>
                <a:lnTo>
                  <a:pt x="113779" y="8569"/>
                </a:lnTo>
                <a:close/>
              </a:path>
              <a:path w="292735" h="224154">
                <a:moveTo>
                  <a:pt x="278434" y="100049"/>
                </a:moveTo>
                <a:lnTo>
                  <a:pt x="269862" y="100049"/>
                </a:lnTo>
                <a:lnTo>
                  <a:pt x="269862" y="114345"/>
                </a:lnTo>
                <a:lnTo>
                  <a:pt x="278434" y="114345"/>
                </a:lnTo>
                <a:lnTo>
                  <a:pt x="278434" y="100049"/>
                </a:lnTo>
                <a:close/>
              </a:path>
              <a:path w="292735" h="224154">
                <a:moveTo>
                  <a:pt x="86334" y="100049"/>
                </a:moveTo>
                <a:lnTo>
                  <a:pt x="75577" y="100049"/>
                </a:lnTo>
                <a:lnTo>
                  <a:pt x="77762" y="102231"/>
                </a:lnTo>
                <a:lnTo>
                  <a:pt x="77762" y="107588"/>
                </a:lnTo>
                <a:lnTo>
                  <a:pt x="75577" y="109769"/>
                </a:lnTo>
                <a:lnTo>
                  <a:pt x="86334" y="109769"/>
                </a:lnTo>
                <a:lnTo>
                  <a:pt x="86334" y="100049"/>
                </a:lnTo>
                <a:close/>
              </a:path>
              <a:path w="292735" h="224154">
                <a:moveTo>
                  <a:pt x="122923" y="100049"/>
                </a:moveTo>
                <a:lnTo>
                  <a:pt x="112166" y="100049"/>
                </a:lnTo>
                <a:lnTo>
                  <a:pt x="114350" y="102231"/>
                </a:lnTo>
                <a:lnTo>
                  <a:pt x="114350" y="107588"/>
                </a:lnTo>
                <a:lnTo>
                  <a:pt x="112166" y="109769"/>
                </a:lnTo>
                <a:lnTo>
                  <a:pt x="122923" y="109769"/>
                </a:lnTo>
                <a:lnTo>
                  <a:pt x="122923" y="100049"/>
                </a:lnTo>
                <a:close/>
              </a:path>
              <a:path w="292735" h="224154">
                <a:moveTo>
                  <a:pt x="278434" y="77179"/>
                </a:moveTo>
                <a:lnTo>
                  <a:pt x="269862" y="77179"/>
                </a:lnTo>
                <a:lnTo>
                  <a:pt x="269862" y="91474"/>
                </a:lnTo>
                <a:lnTo>
                  <a:pt x="278434" y="91474"/>
                </a:lnTo>
                <a:lnTo>
                  <a:pt x="278434" y="77179"/>
                </a:lnTo>
                <a:close/>
              </a:path>
              <a:path w="292735" h="224154">
                <a:moveTo>
                  <a:pt x="278434" y="54311"/>
                </a:moveTo>
                <a:lnTo>
                  <a:pt x="269862" y="54311"/>
                </a:lnTo>
                <a:lnTo>
                  <a:pt x="269862" y="68604"/>
                </a:lnTo>
                <a:lnTo>
                  <a:pt x="278434" y="68604"/>
                </a:lnTo>
                <a:lnTo>
                  <a:pt x="278434" y="54311"/>
                </a:lnTo>
                <a:close/>
              </a:path>
              <a:path w="292735" h="224154">
                <a:moveTo>
                  <a:pt x="278434" y="31440"/>
                </a:moveTo>
                <a:lnTo>
                  <a:pt x="269862" y="31440"/>
                </a:lnTo>
                <a:lnTo>
                  <a:pt x="269862" y="45732"/>
                </a:lnTo>
                <a:lnTo>
                  <a:pt x="278434" y="45732"/>
                </a:lnTo>
                <a:lnTo>
                  <a:pt x="278434" y="31440"/>
                </a:lnTo>
                <a:close/>
              </a:path>
              <a:path w="292735" h="224154">
                <a:moveTo>
                  <a:pt x="273132" y="8569"/>
                </a:moveTo>
                <a:lnTo>
                  <a:pt x="263575" y="8569"/>
                </a:lnTo>
                <a:lnTo>
                  <a:pt x="269862" y="14855"/>
                </a:lnTo>
                <a:lnTo>
                  <a:pt x="269862" y="22865"/>
                </a:lnTo>
                <a:lnTo>
                  <a:pt x="278434" y="22865"/>
                </a:lnTo>
                <a:lnTo>
                  <a:pt x="278434" y="22578"/>
                </a:lnTo>
                <a:lnTo>
                  <a:pt x="276658" y="13796"/>
                </a:lnTo>
                <a:lnTo>
                  <a:pt x="273132" y="8569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5" name="object 15"/>
          <p:cNvSpPr/>
          <p:nvPr/>
        </p:nvSpPr>
        <p:spPr>
          <a:xfrm>
            <a:off x="1528097" y="4757247"/>
            <a:ext cx="395151" cy="309426"/>
          </a:xfrm>
          <a:custGeom>
            <a:avLst/>
            <a:gdLst/>
            <a:ahLst/>
            <a:cxnLst/>
            <a:rect l="l" t="t" r="r" b="b"/>
            <a:pathLst>
              <a:path w="307340" h="240664">
                <a:moveTo>
                  <a:pt x="69771" y="0"/>
                </a:moveTo>
                <a:lnTo>
                  <a:pt x="0" y="0"/>
                </a:lnTo>
                <a:lnTo>
                  <a:pt x="0" y="240645"/>
                </a:lnTo>
                <a:lnTo>
                  <a:pt x="214336" y="240645"/>
                </a:lnTo>
                <a:lnTo>
                  <a:pt x="214336" y="230734"/>
                </a:lnTo>
                <a:lnTo>
                  <a:pt x="9909" y="230734"/>
                </a:lnTo>
                <a:lnTo>
                  <a:pt x="9909" y="221361"/>
                </a:lnTo>
                <a:lnTo>
                  <a:pt x="69771" y="221361"/>
                </a:lnTo>
                <a:lnTo>
                  <a:pt x="69771" y="211446"/>
                </a:lnTo>
                <a:lnTo>
                  <a:pt x="9909" y="211446"/>
                </a:lnTo>
                <a:lnTo>
                  <a:pt x="9909" y="29070"/>
                </a:lnTo>
                <a:lnTo>
                  <a:pt x="69771" y="29070"/>
                </a:lnTo>
                <a:lnTo>
                  <a:pt x="69771" y="19159"/>
                </a:lnTo>
                <a:lnTo>
                  <a:pt x="9909" y="19159"/>
                </a:lnTo>
                <a:lnTo>
                  <a:pt x="9909" y="9914"/>
                </a:lnTo>
                <a:lnTo>
                  <a:pt x="69771" y="9914"/>
                </a:lnTo>
                <a:lnTo>
                  <a:pt x="69771" y="0"/>
                </a:lnTo>
                <a:close/>
              </a:path>
              <a:path w="307340" h="240664">
                <a:moveTo>
                  <a:pt x="224620" y="86241"/>
                </a:moveTo>
                <a:lnTo>
                  <a:pt x="214336" y="86241"/>
                </a:lnTo>
                <a:lnTo>
                  <a:pt x="257180" y="240559"/>
                </a:lnTo>
                <a:lnTo>
                  <a:pt x="301136" y="228354"/>
                </a:lnTo>
                <a:lnTo>
                  <a:pt x="264081" y="228354"/>
                </a:lnTo>
                <a:lnTo>
                  <a:pt x="229229" y="102830"/>
                </a:lnTo>
                <a:lnTo>
                  <a:pt x="259944" y="94298"/>
                </a:lnTo>
                <a:lnTo>
                  <a:pt x="270228" y="94298"/>
                </a:lnTo>
                <a:lnTo>
                  <a:pt x="269946" y="93280"/>
                </a:lnTo>
                <a:lnTo>
                  <a:pt x="226575" y="93280"/>
                </a:lnTo>
                <a:lnTo>
                  <a:pt x="224620" y="86241"/>
                </a:lnTo>
                <a:close/>
              </a:path>
              <a:path w="307340" h="240664">
                <a:moveTo>
                  <a:pt x="69771" y="221361"/>
                </a:moveTo>
                <a:lnTo>
                  <a:pt x="59860" y="221361"/>
                </a:lnTo>
                <a:lnTo>
                  <a:pt x="59860" y="230734"/>
                </a:lnTo>
                <a:lnTo>
                  <a:pt x="69771" y="230734"/>
                </a:lnTo>
                <a:lnTo>
                  <a:pt x="69771" y="221361"/>
                </a:lnTo>
                <a:close/>
              </a:path>
              <a:path w="307340" h="240664">
                <a:moveTo>
                  <a:pt x="107682" y="54954"/>
                </a:moveTo>
                <a:lnTo>
                  <a:pt x="97772" y="54954"/>
                </a:lnTo>
                <a:lnTo>
                  <a:pt x="97772" y="230734"/>
                </a:lnTo>
                <a:lnTo>
                  <a:pt x="107682" y="230734"/>
                </a:lnTo>
                <a:lnTo>
                  <a:pt x="107682" y="222811"/>
                </a:lnTo>
                <a:lnTo>
                  <a:pt x="149475" y="222811"/>
                </a:lnTo>
                <a:lnTo>
                  <a:pt x="149475" y="212896"/>
                </a:lnTo>
                <a:lnTo>
                  <a:pt x="107682" y="212896"/>
                </a:lnTo>
                <a:lnTo>
                  <a:pt x="107682" y="100181"/>
                </a:lnTo>
                <a:lnTo>
                  <a:pt x="149475" y="100181"/>
                </a:lnTo>
                <a:lnTo>
                  <a:pt x="149475" y="90270"/>
                </a:lnTo>
                <a:lnTo>
                  <a:pt x="107682" y="90270"/>
                </a:lnTo>
                <a:lnTo>
                  <a:pt x="107682" y="84582"/>
                </a:lnTo>
                <a:lnTo>
                  <a:pt x="149475" y="84582"/>
                </a:lnTo>
                <a:lnTo>
                  <a:pt x="149475" y="74667"/>
                </a:lnTo>
                <a:lnTo>
                  <a:pt x="107682" y="74667"/>
                </a:lnTo>
                <a:lnTo>
                  <a:pt x="107682" y="68980"/>
                </a:lnTo>
                <a:lnTo>
                  <a:pt x="149475" y="68980"/>
                </a:lnTo>
                <a:lnTo>
                  <a:pt x="149475" y="62128"/>
                </a:lnTo>
                <a:lnTo>
                  <a:pt x="217927" y="62128"/>
                </a:lnTo>
                <a:lnTo>
                  <a:pt x="217077" y="59068"/>
                </a:lnTo>
                <a:lnTo>
                  <a:pt x="107682" y="59068"/>
                </a:lnTo>
                <a:lnTo>
                  <a:pt x="107682" y="54954"/>
                </a:lnTo>
                <a:close/>
              </a:path>
              <a:path w="307340" h="240664">
                <a:moveTo>
                  <a:pt x="149475" y="222811"/>
                </a:moveTo>
                <a:lnTo>
                  <a:pt x="139564" y="222811"/>
                </a:lnTo>
                <a:lnTo>
                  <a:pt x="139564" y="230734"/>
                </a:lnTo>
                <a:lnTo>
                  <a:pt x="149475" y="230734"/>
                </a:lnTo>
                <a:lnTo>
                  <a:pt x="149475" y="222811"/>
                </a:lnTo>
                <a:close/>
              </a:path>
              <a:path w="307340" h="240664">
                <a:moveTo>
                  <a:pt x="217927" y="62128"/>
                </a:moveTo>
                <a:lnTo>
                  <a:pt x="204421" y="62128"/>
                </a:lnTo>
                <a:lnTo>
                  <a:pt x="204421" y="230734"/>
                </a:lnTo>
                <a:lnTo>
                  <a:pt x="214336" y="230734"/>
                </a:lnTo>
                <a:lnTo>
                  <a:pt x="214336" y="86241"/>
                </a:lnTo>
                <a:lnTo>
                  <a:pt x="224620" y="86241"/>
                </a:lnTo>
                <a:lnTo>
                  <a:pt x="223843" y="83444"/>
                </a:lnTo>
                <a:lnTo>
                  <a:pt x="254562" y="74912"/>
                </a:lnTo>
                <a:lnTo>
                  <a:pt x="264846" y="74912"/>
                </a:lnTo>
                <a:lnTo>
                  <a:pt x="264563" y="73893"/>
                </a:lnTo>
                <a:lnTo>
                  <a:pt x="221194" y="73893"/>
                </a:lnTo>
                <a:lnTo>
                  <a:pt x="217927" y="62128"/>
                </a:lnTo>
                <a:close/>
              </a:path>
              <a:path w="307340" h="240664">
                <a:moveTo>
                  <a:pt x="270228" y="94298"/>
                </a:moveTo>
                <a:lnTo>
                  <a:pt x="259944" y="94298"/>
                </a:lnTo>
                <a:lnTo>
                  <a:pt x="294791" y="219826"/>
                </a:lnTo>
                <a:lnTo>
                  <a:pt x="264081" y="228354"/>
                </a:lnTo>
                <a:lnTo>
                  <a:pt x="301136" y="228354"/>
                </a:lnTo>
                <a:lnTo>
                  <a:pt x="306995" y="226728"/>
                </a:lnTo>
                <a:lnTo>
                  <a:pt x="270228" y="94298"/>
                </a:lnTo>
                <a:close/>
              </a:path>
              <a:path w="307340" h="240664">
                <a:moveTo>
                  <a:pt x="149475" y="100181"/>
                </a:moveTo>
                <a:lnTo>
                  <a:pt x="139564" y="100181"/>
                </a:lnTo>
                <a:lnTo>
                  <a:pt x="139564" y="212896"/>
                </a:lnTo>
                <a:lnTo>
                  <a:pt x="149475" y="212896"/>
                </a:lnTo>
                <a:lnTo>
                  <a:pt x="149475" y="100181"/>
                </a:lnTo>
                <a:close/>
              </a:path>
              <a:path w="307340" h="240664">
                <a:moveTo>
                  <a:pt x="69771" y="29070"/>
                </a:moveTo>
                <a:lnTo>
                  <a:pt x="59860" y="29070"/>
                </a:lnTo>
                <a:lnTo>
                  <a:pt x="59860" y="211446"/>
                </a:lnTo>
                <a:lnTo>
                  <a:pt x="69771" y="211446"/>
                </a:lnTo>
                <a:lnTo>
                  <a:pt x="69771" y="54954"/>
                </a:lnTo>
                <a:lnTo>
                  <a:pt x="107682" y="54954"/>
                </a:lnTo>
                <a:lnTo>
                  <a:pt x="107682" y="45039"/>
                </a:lnTo>
                <a:lnTo>
                  <a:pt x="69771" y="45039"/>
                </a:lnTo>
                <a:lnTo>
                  <a:pt x="69771" y="29070"/>
                </a:lnTo>
                <a:close/>
              </a:path>
              <a:path w="307340" h="240664">
                <a:moveTo>
                  <a:pt x="264846" y="74912"/>
                </a:moveTo>
                <a:lnTo>
                  <a:pt x="254562" y="74912"/>
                </a:lnTo>
                <a:lnTo>
                  <a:pt x="257295" y="84747"/>
                </a:lnTo>
                <a:lnTo>
                  <a:pt x="226575" y="93280"/>
                </a:lnTo>
                <a:lnTo>
                  <a:pt x="269946" y="93280"/>
                </a:lnTo>
                <a:lnTo>
                  <a:pt x="264846" y="74912"/>
                </a:lnTo>
                <a:close/>
              </a:path>
              <a:path w="307340" h="240664">
                <a:moveTo>
                  <a:pt x="149475" y="84582"/>
                </a:moveTo>
                <a:lnTo>
                  <a:pt x="139564" y="84582"/>
                </a:lnTo>
                <a:lnTo>
                  <a:pt x="139564" y="90270"/>
                </a:lnTo>
                <a:lnTo>
                  <a:pt x="149475" y="90270"/>
                </a:lnTo>
                <a:lnTo>
                  <a:pt x="149475" y="84582"/>
                </a:lnTo>
                <a:close/>
              </a:path>
              <a:path w="307340" h="240664">
                <a:moveTo>
                  <a:pt x="149475" y="68980"/>
                </a:moveTo>
                <a:lnTo>
                  <a:pt x="139564" y="68980"/>
                </a:lnTo>
                <a:lnTo>
                  <a:pt x="139564" y="74667"/>
                </a:lnTo>
                <a:lnTo>
                  <a:pt x="149475" y="74667"/>
                </a:lnTo>
                <a:lnTo>
                  <a:pt x="149475" y="68980"/>
                </a:lnTo>
                <a:close/>
              </a:path>
              <a:path w="307340" h="240664">
                <a:moveTo>
                  <a:pt x="252590" y="30765"/>
                </a:moveTo>
                <a:lnTo>
                  <a:pt x="242304" y="30765"/>
                </a:lnTo>
                <a:lnTo>
                  <a:pt x="251909" y="65361"/>
                </a:lnTo>
                <a:lnTo>
                  <a:pt x="221194" y="73893"/>
                </a:lnTo>
                <a:lnTo>
                  <a:pt x="264563" y="73893"/>
                </a:lnTo>
                <a:lnTo>
                  <a:pt x="252590" y="30765"/>
                </a:lnTo>
                <a:close/>
              </a:path>
              <a:path w="307340" h="240664">
                <a:moveTo>
                  <a:pt x="149475" y="34519"/>
                </a:moveTo>
                <a:lnTo>
                  <a:pt x="139564" y="34519"/>
                </a:lnTo>
                <a:lnTo>
                  <a:pt x="139564" y="59068"/>
                </a:lnTo>
                <a:lnTo>
                  <a:pt x="217077" y="59068"/>
                </a:lnTo>
                <a:lnTo>
                  <a:pt x="215175" y="52218"/>
                </a:lnTo>
                <a:lnTo>
                  <a:pt x="149475" y="52218"/>
                </a:lnTo>
                <a:lnTo>
                  <a:pt x="149475" y="34519"/>
                </a:lnTo>
                <a:close/>
              </a:path>
              <a:path w="307340" h="240664">
                <a:moveTo>
                  <a:pt x="249201" y="18562"/>
                </a:moveTo>
                <a:lnTo>
                  <a:pt x="199384" y="32396"/>
                </a:lnTo>
                <a:lnTo>
                  <a:pt x="204890" y="52218"/>
                </a:lnTo>
                <a:lnTo>
                  <a:pt x="215175" y="52218"/>
                </a:lnTo>
                <a:lnTo>
                  <a:pt x="211585" y="39293"/>
                </a:lnTo>
                <a:lnTo>
                  <a:pt x="242304" y="30765"/>
                </a:lnTo>
                <a:lnTo>
                  <a:pt x="252590" y="30765"/>
                </a:lnTo>
                <a:lnTo>
                  <a:pt x="249201" y="18562"/>
                </a:lnTo>
                <a:close/>
              </a:path>
              <a:path w="307340" h="240664">
                <a:moveTo>
                  <a:pt x="149475" y="24610"/>
                </a:moveTo>
                <a:lnTo>
                  <a:pt x="97772" y="24610"/>
                </a:lnTo>
                <a:lnTo>
                  <a:pt x="97772" y="45039"/>
                </a:lnTo>
                <a:lnTo>
                  <a:pt x="107682" y="45039"/>
                </a:lnTo>
                <a:lnTo>
                  <a:pt x="107682" y="34519"/>
                </a:lnTo>
                <a:lnTo>
                  <a:pt x="149475" y="34519"/>
                </a:lnTo>
                <a:lnTo>
                  <a:pt x="149475" y="24610"/>
                </a:lnTo>
                <a:close/>
              </a:path>
              <a:path w="307340" h="240664">
                <a:moveTo>
                  <a:pt x="69771" y="9914"/>
                </a:moveTo>
                <a:lnTo>
                  <a:pt x="59860" y="9914"/>
                </a:lnTo>
                <a:lnTo>
                  <a:pt x="59860" y="19159"/>
                </a:lnTo>
                <a:lnTo>
                  <a:pt x="69771" y="19159"/>
                </a:lnTo>
                <a:lnTo>
                  <a:pt x="69771" y="9914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6" name="object 16"/>
          <p:cNvSpPr txBox="1"/>
          <p:nvPr/>
        </p:nvSpPr>
        <p:spPr>
          <a:xfrm>
            <a:off x="2165888" y="4729329"/>
            <a:ext cx="334281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19" dirty="0">
                <a:solidFill>
                  <a:srgbClr val="2B2A29"/>
                </a:solidFill>
                <a:cs typeface="Arial"/>
              </a:rPr>
              <a:t>выпуск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периодических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печатных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изда-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ний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книжной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продукции, связанной  с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образованием,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наукой</a:t>
            </a:r>
            <a:r>
              <a:rPr sz="1400" spc="-5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культурой;</a:t>
            </a:r>
            <a:endParaRPr sz="1400" dirty="0"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22267" y="4791266"/>
            <a:ext cx="282484" cy="331470"/>
          </a:xfrm>
          <a:custGeom>
            <a:avLst/>
            <a:gdLst/>
            <a:ahLst/>
            <a:cxnLst/>
            <a:rect l="l" t="t" r="r" b="b"/>
            <a:pathLst>
              <a:path w="219710" h="257810">
                <a:moveTo>
                  <a:pt x="113474" y="0"/>
                </a:moveTo>
                <a:lnTo>
                  <a:pt x="106857" y="0"/>
                </a:lnTo>
                <a:lnTo>
                  <a:pt x="104165" y="2680"/>
                </a:lnTo>
                <a:lnTo>
                  <a:pt x="104165" y="14979"/>
                </a:lnTo>
                <a:lnTo>
                  <a:pt x="106857" y="17660"/>
                </a:lnTo>
                <a:lnTo>
                  <a:pt x="113474" y="17660"/>
                </a:lnTo>
                <a:lnTo>
                  <a:pt x="116166" y="14979"/>
                </a:lnTo>
                <a:lnTo>
                  <a:pt x="116166" y="2680"/>
                </a:lnTo>
                <a:lnTo>
                  <a:pt x="113474" y="0"/>
                </a:lnTo>
                <a:close/>
              </a:path>
              <a:path w="219710" h="257810">
                <a:moveTo>
                  <a:pt x="110807" y="53604"/>
                </a:moveTo>
                <a:lnTo>
                  <a:pt x="109537" y="53604"/>
                </a:lnTo>
                <a:lnTo>
                  <a:pt x="108343" y="53981"/>
                </a:lnTo>
                <a:lnTo>
                  <a:pt x="97525" y="59434"/>
                </a:lnTo>
                <a:lnTo>
                  <a:pt x="89165" y="67757"/>
                </a:lnTo>
                <a:lnTo>
                  <a:pt x="83774" y="78253"/>
                </a:lnTo>
                <a:lnTo>
                  <a:pt x="81864" y="90223"/>
                </a:lnTo>
                <a:lnTo>
                  <a:pt x="83774" y="102190"/>
                </a:lnTo>
                <a:lnTo>
                  <a:pt x="109550" y="126740"/>
                </a:lnTo>
                <a:lnTo>
                  <a:pt x="110782" y="126740"/>
                </a:lnTo>
                <a:lnTo>
                  <a:pt x="111391" y="126648"/>
                </a:lnTo>
                <a:lnTo>
                  <a:pt x="111988" y="126456"/>
                </a:lnTo>
                <a:lnTo>
                  <a:pt x="122807" y="121005"/>
                </a:lnTo>
                <a:lnTo>
                  <a:pt x="129464" y="114378"/>
                </a:lnTo>
                <a:lnTo>
                  <a:pt x="110159" y="114378"/>
                </a:lnTo>
                <a:lnTo>
                  <a:pt x="103471" y="110450"/>
                </a:lnTo>
                <a:lnTo>
                  <a:pt x="98330" y="104847"/>
                </a:lnTo>
                <a:lnTo>
                  <a:pt x="95030" y="97970"/>
                </a:lnTo>
                <a:lnTo>
                  <a:pt x="93865" y="90223"/>
                </a:lnTo>
                <a:lnTo>
                  <a:pt x="95031" y="82470"/>
                </a:lnTo>
                <a:lnTo>
                  <a:pt x="98331" y="75592"/>
                </a:lnTo>
                <a:lnTo>
                  <a:pt x="103472" y="69990"/>
                </a:lnTo>
                <a:lnTo>
                  <a:pt x="110159" y="66062"/>
                </a:lnTo>
                <a:lnTo>
                  <a:pt x="129465" y="66062"/>
                </a:lnTo>
                <a:lnTo>
                  <a:pt x="122807" y="59434"/>
                </a:lnTo>
                <a:lnTo>
                  <a:pt x="111988" y="53981"/>
                </a:lnTo>
                <a:lnTo>
                  <a:pt x="110807" y="53604"/>
                </a:lnTo>
                <a:close/>
              </a:path>
              <a:path w="219710" h="257810">
                <a:moveTo>
                  <a:pt x="129465" y="66062"/>
                </a:moveTo>
                <a:lnTo>
                  <a:pt x="110159" y="66062"/>
                </a:lnTo>
                <a:lnTo>
                  <a:pt x="116854" y="69990"/>
                </a:lnTo>
                <a:lnTo>
                  <a:pt x="121999" y="75592"/>
                </a:lnTo>
                <a:lnTo>
                  <a:pt x="125300" y="82470"/>
                </a:lnTo>
                <a:lnTo>
                  <a:pt x="126466" y="90223"/>
                </a:lnTo>
                <a:lnTo>
                  <a:pt x="125300" y="97971"/>
                </a:lnTo>
                <a:lnTo>
                  <a:pt x="121998" y="104848"/>
                </a:lnTo>
                <a:lnTo>
                  <a:pt x="116854" y="110450"/>
                </a:lnTo>
                <a:lnTo>
                  <a:pt x="110159" y="114378"/>
                </a:lnTo>
                <a:lnTo>
                  <a:pt x="129464" y="114378"/>
                </a:lnTo>
                <a:lnTo>
                  <a:pt x="131167" y="112684"/>
                </a:lnTo>
                <a:lnTo>
                  <a:pt x="136557" y="102190"/>
                </a:lnTo>
                <a:lnTo>
                  <a:pt x="138468" y="90223"/>
                </a:lnTo>
                <a:lnTo>
                  <a:pt x="136557" y="78253"/>
                </a:lnTo>
                <a:lnTo>
                  <a:pt x="131167" y="67757"/>
                </a:lnTo>
                <a:lnTo>
                  <a:pt x="129465" y="66062"/>
                </a:lnTo>
                <a:close/>
              </a:path>
              <a:path w="219710" h="257810">
                <a:moveTo>
                  <a:pt x="182156" y="28446"/>
                </a:moveTo>
                <a:lnTo>
                  <a:pt x="178358" y="28446"/>
                </a:lnTo>
                <a:lnTo>
                  <a:pt x="169672" y="37137"/>
                </a:lnTo>
                <a:lnTo>
                  <a:pt x="169672" y="40934"/>
                </a:lnTo>
                <a:lnTo>
                  <a:pt x="173177" y="44448"/>
                </a:lnTo>
                <a:lnTo>
                  <a:pt x="174713" y="45035"/>
                </a:lnTo>
                <a:lnTo>
                  <a:pt x="177787" y="45035"/>
                </a:lnTo>
                <a:lnTo>
                  <a:pt x="179324" y="44448"/>
                </a:lnTo>
                <a:lnTo>
                  <a:pt x="186842" y="36925"/>
                </a:lnTo>
                <a:lnTo>
                  <a:pt x="186842" y="33130"/>
                </a:lnTo>
                <a:lnTo>
                  <a:pt x="182156" y="28446"/>
                </a:lnTo>
                <a:close/>
              </a:path>
              <a:path w="219710" h="257810">
                <a:moveTo>
                  <a:pt x="212598" y="99122"/>
                </a:moveTo>
                <a:lnTo>
                  <a:pt x="200304" y="99122"/>
                </a:lnTo>
                <a:lnTo>
                  <a:pt x="197624" y="101807"/>
                </a:lnTo>
                <a:lnTo>
                  <a:pt x="197624" y="108431"/>
                </a:lnTo>
                <a:lnTo>
                  <a:pt x="200304" y="111117"/>
                </a:lnTo>
                <a:lnTo>
                  <a:pt x="212598" y="111117"/>
                </a:lnTo>
                <a:lnTo>
                  <a:pt x="215290" y="108431"/>
                </a:lnTo>
                <a:lnTo>
                  <a:pt x="215290" y="101807"/>
                </a:lnTo>
                <a:lnTo>
                  <a:pt x="212598" y="99122"/>
                </a:lnTo>
                <a:close/>
              </a:path>
              <a:path w="219710" h="257810">
                <a:moveTo>
                  <a:pt x="41973" y="28446"/>
                </a:moveTo>
                <a:lnTo>
                  <a:pt x="38176" y="28446"/>
                </a:lnTo>
                <a:lnTo>
                  <a:pt x="33489" y="33130"/>
                </a:lnTo>
                <a:lnTo>
                  <a:pt x="33489" y="36925"/>
                </a:lnTo>
                <a:lnTo>
                  <a:pt x="41008" y="44448"/>
                </a:lnTo>
                <a:lnTo>
                  <a:pt x="42544" y="45035"/>
                </a:lnTo>
                <a:lnTo>
                  <a:pt x="45618" y="45035"/>
                </a:lnTo>
                <a:lnTo>
                  <a:pt x="47155" y="44448"/>
                </a:lnTo>
                <a:lnTo>
                  <a:pt x="50660" y="40938"/>
                </a:lnTo>
                <a:lnTo>
                  <a:pt x="50660" y="37141"/>
                </a:lnTo>
                <a:lnTo>
                  <a:pt x="41973" y="28446"/>
                </a:lnTo>
                <a:close/>
              </a:path>
              <a:path w="219710" h="257810">
                <a:moveTo>
                  <a:pt x="65277" y="178645"/>
                </a:moveTo>
                <a:lnTo>
                  <a:pt x="62801" y="179110"/>
                </a:lnTo>
                <a:lnTo>
                  <a:pt x="59410" y="182303"/>
                </a:lnTo>
                <a:lnTo>
                  <a:pt x="58788" y="184740"/>
                </a:lnTo>
                <a:lnTo>
                  <a:pt x="78841" y="245508"/>
                </a:lnTo>
                <a:lnTo>
                  <a:pt x="80175" y="246891"/>
                </a:lnTo>
                <a:lnTo>
                  <a:pt x="108433" y="257205"/>
                </a:lnTo>
                <a:lnTo>
                  <a:pt x="109042" y="257313"/>
                </a:lnTo>
                <a:lnTo>
                  <a:pt x="110612" y="257313"/>
                </a:lnTo>
                <a:lnTo>
                  <a:pt x="111270" y="257194"/>
                </a:lnTo>
                <a:lnTo>
                  <a:pt x="139484" y="246891"/>
                </a:lnTo>
                <a:lnTo>
                  <a:pt x="140817" y="245508"/>
                </a:lnTo>
                <a:lnTo>
                  <a:pt x="141718" y="242779"/>
                </a:lnTo>
                <a:lnTo>
                  <a:pt x="115785" y="242779"/>
                </a:lnTo>
                <a:lnTo>
                  <a:pt x="103784" y="242751"/>
                </a:lnTo>
                <a:lnTo>
                  <a:pt x="88747" y="237253"/>
                </a:lnTo>
                <a:lnTo>
                  <a:pt x="74942" y="195432"/>
                </a:lnTo>
                <a:lnTo>
                  <a:pt x="107203" y="195432"/>
                </a:lnTo>
                <a:lnTo>
                  <a:pt x="65277" y="178645"/>
                </a:lnTo>
                <a:close/>
              </a:path>
              <a:path w="219710" h="257810">
                <a:moveTo>
                  <a:pt x="157341" y="195436"/>
                </a:moveTo>
                <a:lnTo>
                  <a:pt x="144716" y="195436"/>
                </a:lnTo>
                <a:lnTo>
                  <a:pt x="130911" y="237253"/>
                </a:lnTo>
                <a:lnTo>
                  <a:pt x="115785" y="242779"/>
                </a:lnTo>
                <a:lnTo>
                  <a:pt x="141718" y="242779"/>
                </a:lnTo>
                <a:lnTo>
                  <a:pt x="157341" y="195436"/>
                </a:lnTo>
                <a:close/>
              </a:path>
              <a:path w="219710" h="257810">
                <a:moveTo>
                  <a:pt x="107203" y="195432"/>
                </a:moveTo>
                <a:lnTo>
                  <a:pt x="74942" y="195432"/>
                </a:lnTo>
                <a:lnTo>
                  <a:pt x="103784" y="206984"/>
                </a:lnTo>
                <a:lnTo>
                  <a:pt x="103784" y="242751"/>
                </a:lnTo>
                <a:lnTo>
                  <a:pt x="115785" y="242751"/>
                </a:lnTo>
                <a:lnTo>
                  <a:pt x="115868" y="206984"/>
                </a:lnTo>
                <a:lnTo>
                  <a:pt x="142099" y="196484"/>
                </a:lnTo>
                <a:lnTo>
                  <a:pt x="109829" y="196484"/>
                </a:lnTo>
                <a:lnTo>
                  <a:pt x="107203" y="195432"/>
                </a:lnTo>
                <a:close/>
              </a:path>
              <a:path w="219710" h="257810">
                <a:moveTo>
                  <a:pt x="109829" y="145460"/>
                </a:moveTo>
                <a:lnTo>
                  <a:pt x="68343" y="150933"/>
                </a:lnTo>
                <a:lnTo>
                  <a:pt x="33096" y="166654"/>
                </a:lnTo>
                <a:lnTo>
                  <a:pt x="2170" y="205347"/>
                </a:lnTo>
                <a:lnTo>
                  <a:pt x="0" y="223706"/>
                </a:lnTo>
                <a:lnTo>
                  <a:pt x="2692" y="226392"/>
                </a:lnTo>
                <a:lnTo>
                  <a:pt x="51422" y="226392"/>
                </a:lnTo>
                <a:lnTo>
                  <a:pt x="53276" y="225403"/>
                </a:lnTo>
                <a:lnTo>
                  <a:pt x="55511" y="222101"/>
                </a:lnTo>
                <a:lnTo>
                  <a:pt x="55727" y="220003"/>
                </a:lnTo>
                <a:lnTo>
                  <a:pt x="53471" y="214397"/>
                </a:lnTo>
                <a:lnTo>
                  <a:pt x="12445" y="214397"/>
                </a:lnTo>
                <a:lnTo>
                  <a:pt x="15394" y="204007"/>
                </a:lnTo>
                <a:lnTo>
                  <a:pt x="54813" y="168427"/>
                </a:lnTo>
                <a:lnTo>
                  <a:pt x="109829" y="157455"/>
                </a:lnTo>
                <a:lnTo>
                  <a:pt x="169608" y="157455"/>
                </a:lnTo>
                <a:lnTo>
                  <a:pt x="151310" y="150933"/>
                </a:lnTo>
                <a:lnTo>
                  <a:pt x="131113" y="146850"/>
                </a:lnTo>
                <a:lnTo>
                  <a:pt x="109829" y="145460"/>
                </a:lnTo>
                <a:close/>
              </a:path>
              <a:path w="219710" h="257810">
                <a:moveTo>
                  <a:pt x="176364" y="196303"/>
                </a:moveTo>
                <a:lnTo>
                  <a:pt x="172872" y="197791"/>
                </a:lnTo>
                <a:lnTo>
                  <a:pt x="163918" y="220003"/>
                </a:lnTo>
                <a:lnTo>
                  <a:pt x="164147" y="222101"/>
                </a:lnTo>
                <a:lnTo>
                  <a:pt x="166382" y="225403"/>
                </a:lnTo>
                <a:lnTo>
                  <a:pt x="168236" y="226392"/>
                </a:lnTo>
                <a:lnTo>
                  <a:pt x="216966" y="226392"/>
                </a:lnTo>
                <a:lnTo>
                  <a:pt x="219646" y="223706"/>
                </a:lnTo>
                <a:lnTo>
                  <a:pt x="219589" y="220003"/>
                </a:lnTo>
                <a:lnTo>
                  <a:pt x="218781" y="214397"/>
                </a:lnTo>
                <a:lnTo>
                  <a:pt x="179108" y="214397"/>
                </a:lnTo>
                <a:lnTo>
                  <a:pt x="183997" y="202272"/>
                </a:lnTo>
                <a:lnTo>
                  <a:pt x="182499" y="198776"/>
                </a:lnTo>
                <a:lnTo>
                  <a:pt x="176364" y="196303"/>
                </a:lnTo>
                <a:close/>
              </a:path>
              <a:path w="219710" h="257810">
                <a:moveTo>
                  <a:pt x="43294" y="196300"/>
                </a:moveTo>
                <a:lnTo>
                  <a:pt x="37147" y="198776"/>
                </a:lnTo>
                <a:lnTo>
                  <a:pt x="35661" y="202272"/>
                </a:lnTo>
                <a:lnTo>
                  <a:pt x="40551" y="214397"/>
                </a:lnTo>
                <a:lnTo>
                  <a:pt x="53471" y="214397"/>
                </a:lnTo>
                <a:lnTo>
                  <a:pt x="46786" y="197791"/>
                </a:lnTo>
                <a:lnTo>
                  <a:pt x="43294" y="196300"/>
                </a:lnTo>
                <a:close/>
              </a:path>
              <a:path w="219710" h="257810">
                <a:moveTo>
                  <a:pt x="169608" y="157455"/>
                </a:moveTo>
                <a:lnTo>
                  <a:pt x="109829" y="157455"/>
                </a:lnTo>
                <a:lnTo>
                  <a:pt x="129369" y="158714"/>
                </a:lnTo>
                <a:lnTo>
                  <a:pt x="147851" y="162410"/>
                </a:lnTo>
                <a:lnTo>
                  <a:pt x="190505" y="184952"/>
                </a:lnTo>
                <a:lnTo>
                  <a:pt x="207213" y="214397"/>
                </a:lnTo>
                <a:lnTo>
                  <a:pt x="218781" y="214397"/>
                </a:lnTo>
                <a:lnTo>
                  <a:pt x="200733" y="178146"/>
                </a:lnTo>
                <a:lnTo>
                  <a:pt x="169951" y="157577"/>
                </a:lnTo>
                <a:lnTo>
                  <a:pt x="169608" y="157455"/>
                </a:lnTo>
                <a:close/>
              </a:path>
              <a:path w="219710" h="257810">
                <a:moveTo>
                  <a:pt x="154381" y="178645"/>
                </a:moveTo>
                <a:lnTo>
                  <a:pt x="109829" y="196484"/>
                </a:lnTo>
                <a:lnTo>
                  <a:pt x="142099" y="196484"/>
                </a:lnTo>
                <a:lnTo>
                  <a:pt x="144716" y="195436"/>
                </a:lnTo>
                <a:lnTo>
                  <a:pt x="157342" y="195432"/>
                </a:lnTo>
                <a:lnTo>
                  <a:pt x="160870" y="184740"/>
                </a:lnTo>
                <a:lnTo>
                  <a:pt x="160248" y="182303"/>
                </a:lnTo>
                <a:lnTo>
                  <a:pt x="156844" y="179110"/>
                </a:lnTo>
                <a:lnTo>
                  <a:pt x="154381" y="178645"/>
                </a:lnTo>
                <a:close/>
              </a:path>
              <a:path w="219710" h="257810">
                <a:moveTo>
                  <a:pt x="20027" y="99122"/>
                </a:moveTo>
                <a:lnTo>
                  <a:pt x="7734" y="99122"/>
                </a:lnTo>
                <a:lnTo>
                  <a:pt x="5041" y="101807"/>
                </a:lnTo>
                <a:lnTo>
                  <a:pt x="5041" y="108431"/>
                </a:lnTo>
                <a:lnTo>
                  <a:pt x="7734" y="111117"/>
                </a:lnTo>
                <a:lnTo>
                  <a:pt x="20027" y="111117"/>
                </a:lnTo>
                <a:lnTo>
                  <a:pt x="22707" y="108431"/>
                </a:lnTo>
                <a:lnTo>
                  <a:pt x="22707" y="101807"/>
                </a:lnTo>
                <a:lnTo>
                  <a:pt x="20027" y="99122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8" name="object 18"/>
          <p:cNvSpPr txBox="1"/>
          <p:nvPr/>
        </p:nvSpPr>
        <p:spPr>
          <a:xfrm>
            <a:off x="7002966" y="4832846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культурно-просветительская 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деятельность</a:t>
            </a:r>
            <a:r>
              <a:rPr sz="1029" spc="-13" dirty="0">
                <a:solidFill>
                  <a:srgbClr val="2B2A29"/>
                </a:solidFill>
                <a:latin typeface="Arial"/>
                <a:cs typeface="Arial"/>
              </a:rPr>
              <a:t>.</a:t>
            </a:r>
            <a:endParaRPr sz="1029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3880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5547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</a:t>
            </a:r>
            <a:r>
              <a:rPr sz="4400" spc="-85" dirty="0"/>
              <a:t>О</a:t>
            </a:r>
            <a:r>
              <a:rPr sz="4400" spc="-5" dirty="0"/>
              <a:t>ЛУЧЕНИ</a:t>
            </a:r>
            <a:r>
              <a:rPr sz="4400" dirty="0"/>
              <a:t>Е</a:t>
            </a:r>
            <a:r>
              <a:rPr sz="4400" spc="-204" dirty="0"/>
              <a:t> </a:t>
            </a:r>
            <a:r>
              <a:rPr sz="4400" spc="-5" dirty="0"/>
              <a:t>С</a:t>
            </a:r>
            <a:r>
              <a:rPr sz="4400" spc="-240" dirty="0"/>
              <a:t>Т</a:t>
            </a:r>
            <a:r>
              <a:rPr sz="4400" spc="-245" dirty="0"/>
              <a:t>А</a:t>
            </a:r>
            <a:r>
              <a:rPr sz="4400" spc="-5" dirty="0"/>
              <a:t>Т</a:t>
            </a:r>
            <a:r>
              <a:rPr sz="4400" spc="-90" dirty="0"/>
              <a:t>У</a:t>
            </a:r>
            <a:r>
              <a:rPr sz="4400" spc="-5" dirty="0"/>
              <a:t>СА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308098"/>
            <a:ext cx="10538460" cy="3528695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Общие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требования: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5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ваше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ИП/ООО/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зарегистрировано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40" dirty="0">
                <a:solidFill>
                  <a:srgbClr val="404040"/>
                </a:solidFill>
                <a:latin typeface="Corbel"/>
                <a:cs typeface="Corbel"/>
              </a:rPr>
              <a:t>2022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году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ранее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4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ваша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организация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есть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реестре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субъектов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малого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среднего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предпринимательства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(введите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ИНН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endParaRPr sz="1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19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сайте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rmsp.nalog.ru)</a:t>
            </a:r>
            <a:endParaRPr sz="1800" dirty="0">
              <a:latin typeface="Corbel"/>
              <a:cs typeface="Corbel"/>
            </a:endParaRPr>
          </a:p>
          <a:p>
            <a:pPr marL="318770" marR="516255" indent="-306705">
              <a:lnSpc>
                <a:spcPct val="110000"/>
              </a:lnSpc>
              <a:spcBef>
                <a:spcPts val="103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вы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не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занимаетесь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производством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(или)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реализацией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подакцизной</a:t>
            </a:r>
            <a:r>
              <a:rPr sz="1800" spc="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продукции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(табак,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алкоголь, </a:t>
            </a:r>
            <a:r>
              <a:rPr sz="1800" spc="-3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топливо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т.д.),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добычей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(или)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реализацией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полезных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ископаемых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(за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исключением</a:t>
            </a:r>
            <a:endParaRPr sz="1800" dirty="0">
              <a:latin typeface="Corbel"/>
              <a:cs typeface="Corbel"/>
            </a:endParaRPr>
          </a:p>
          <a:p>
            <a:pPr marL="318770">
              <a:lnSpc>
                <a:spcPct val="100000"/>
              </a:lnSpc>
              <a:spcBef>
                <a:spcPts val="219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общераспростаненных)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4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наличие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выручки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в </a:t>
            </a:r>
            <a:r>
              <a:rPr sz="1800" spc="-40" dirty="0">
                <a:solidFill>
                  <a:srgbClr val="404040"/>
                </a:solidFill>
                <a:latin typeface="Corbel"/>
                <a:cs typeface="Corbel"/>
              </a:rPr>
              <a:t>2022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35" dirty="0">
                <a:solidFill>
                  <a:srgbClr val="404040"/>
                </a:solidFill>
                <a:latin typeface="Corbel"/>
                <a:cs typeface="Corbel"/>
              </a:rPr>
              <a:t>году,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если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вы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подаетесь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2,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3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или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4</a:t>
            </a:r>
            <a:endParaRPr sz="1800" dirty="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25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получение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=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подтверждение</a:t>
            </a:r>
            <a:endParaRPr sz="18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5547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П</a:t>
            </a:r>
            <a:r>
              <a:rPr sz="4400" spc="-85" dirty="0"/>
              <a:t>О</a:t>
            </a:r>
            <a:r>
              <a:rPr sz="4400" spc="-5" dirty="0"/>
              <a:t>ЛУЧЕНИ</a:t>
            </a:r>
            <a:r>
              <a:rPr sz="4400" dirty="0"/>
              <a:t>Е</a:t>
            </a:r>
            <a:r>
              <a:rPr sz="4400" spc="-204" dirty="0"/>
              <a:t> </a:t>
            </a:r>
            <a:r>
              <a:rPr sz="4400" spc="-5" dirty="0"/>
              <a:t>С</a:t>
            </a:r>
            <a:r>
              <a:rPr sz="4400" spc="-240" dirty="0"/>
              <a:t>Т</a:t>
            </a:r>
            <a:r>
              <a:rPr sz="4400" spc="-245" dirty="0"/>
              <a:t>А</a:t>
            </a:r>
            <a:r>
              <a:rPr sz="4400" spc="-5" dirty="0"/>
              <a:t>Т</a:t>
            </a:r>
            <a:r>
              <a:rPr sz="4400" spc="-90" dirty="0"/>
              <a:t>У</a:t>
            </a:r>
            <a:r>
              <a:rPr sz="4400" spc="-5" dirty="0"/>
              <a:t>СА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090164"/>
            <a:ext cx="8263255" cy="1680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Основания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отказа: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некомплектность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или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недостоверность предоставленных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несоответствие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заявляемому критерию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нарушение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срока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подачи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3601085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Общие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всех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заявление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отчет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социальном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воздействии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860040"/>
            <a:ext cx="9331960" cy="260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«Трудоустройство»: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копия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штатного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расписания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7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трудовых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договоров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с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работниками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5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документов,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подтверждающих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отнесение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к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незащищенным</a:t>
            </a:r>
            <a:r>
              <a:rPr sz="1800" spc="6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категориям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численности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зарплате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7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копии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согласий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на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обработку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персональных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данных</a:t>
            </a:r>
            <a:r>
              <a:rPr sz="1800" spc="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работников</a:t>
            </a:r>
            <a:r>
              <a:rPr sz="1800" spc="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7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10387965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«Доступ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к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рынкам»: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реализации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товаров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(работ,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услуг),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производимых</a:t>
            </a:r>
            <a:r>
              <a:rPr sz="1800" spc="3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гражданами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7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385515"/>
            <a:ext cx="1078166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для 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«Целевая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аудитория»:</a:t>
            </a:r>
            <a:endParaRPr sz="1800">
              <a:latin typeface="Corbel"/>
              <a:cs typeface="Corbel"/>
            </a:endParaRPr>
          </a:p>
          <a:p>
            <a:pPr marL="318770" marR="5080" indent="-306705">
              <a:lnSpc>
                <a:spcPct val="120000"/>
              </a:lnSpc>
              <a:spcBef>
                <a:spcPts val="103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осуществлении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по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производству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товаров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(работ,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услуг),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предназначенных</a:t>
            </a:r>
            <a:r>
              <a:rPr sz="1800" spc="5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</a:t>
            </a:r>
            <a:r>
              <a:rPr sz="1800" spc="-3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граждан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незащищенных</a:t>
            </a:r>
            <a:r>
              <a:rPr sz="1800" spc="6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категорий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64350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ПЕРЕЧЕНЬ</a:t>
            </a:r>
            <a:r>
              <a:rPr sz="4400" spc="-170" dirty="0"/>
              <a:t> </a:t>
            </a:r>
            <a:r>
              <a:rPr sz="4400" spc="-30" dirty="0"/>
              <a:t>ДОКУМЕНТОВ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3550666"/>
            <a:ext cx="6436360" cy="1220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+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для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категории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«Вид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деятельности»: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сведения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об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осуществлении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социальных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справка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о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доле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доходов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социальных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видов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деятельности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D8D3702-3D17-C677-CF7F-D8BD5D699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736" y="1714351"/>
            <a:ext cx="6096528" cy="342929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11ADFB-F528-C7E4-7BB6-42E2880B0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1602"/>
            <a:ext cx="12375472" cy="696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02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9993" y="1125727"/>
            <a:ext cx="162433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75" dirty="0"/>
              <a:t>ГРАНТ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659993" y="2700654"/>
            <a:ext cx="10601960" cy="2470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Основные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условия: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софинансирование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с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 вашей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стороны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–</a:t>
            </a:r>
            <a:r>
              <a:rPr sz="1800" spc="35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25%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от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стоимости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проекта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0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сумма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гранта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100-500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тыс.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рублей</a:t>
            </a:r>
            <a:endParaRPr sz="1800">
              <a:latin typeface="Corbel"/>
              <a:cs typeface="Corbel"/>
            </a:endParaRPr>
          </a:p>
          <a:p>
            <a:pPr marL="318770" marR="5080" indent="-306705">
              <a:lnSpc>
                <a:spcPct val="120000"/>
              </a:lnSpc>
              <a:spcBef>
                <a:spcPts val="103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ограниченный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перечень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затрат</a:t>
            </a:r>
            <a:r>
              <a:rPr sz="1800" spc="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(аренда,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ком.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услуги,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покупка</a:t>
            </a:r>
            <a:r>
              <a:rPr sz="1800" spc="-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ОС, реклама</a:t>
            </a:r>
            <a:r>
              <a:rPr sz="1800" spc="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1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продвижение,</a:t>
            </a:r>
            <a:r>
              <a:rPr sz="1800" spc="2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паушальный </a:t>
            </a:r>
            <a:r>
              <a:rPr sz="1800" spc="-34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взнос,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услуги связи,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 ПО,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профилактика</a:t>
            </a:r>
            <a:r>
              <a:rPr sz="1800" spc="4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ковид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5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некоторые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orbel"/>
                <a:cs typeface="Corbel"/>
              </a:rPr>
              <a:t>другие)</a:t>
            </a:r>
            <a:endParaRPr sz="1800">
              <a:latin typeface="Corbel"/>
              <a:cs typeface="Corbel"/>
            </a:endParaRPr>
          </a:p>
          <a:p>
            <a:pPr marL="318770" indent="-306705">
              <a:lnSpc>
                <a:spcPct val="100000"/>
              </a:lnSpc>
              <a:spcBef>
                <a:spcPts val="1465"/>
              </a:spcBef>
              <a:buClr>
                <a:srgbClr val="54ACB7"/>
              </a:buClr>
              <a:buSzPct val="91666"/>
              <a:buFont typeface="Cambria"/>
              <a:buChar char="◾"/>
              <a:tabLst>
                <a:tab pos="318770" algn="l"/>
                <a:tab pos="319405" algn="l"/>
              </a:tabLst>
            </a:pP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утром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деньги,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вечером</a:t>
            </a:r>
            <a:r>
              <a:rPr sz="1800" spc="-3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20" dirty="0">
                <a:solidFill>
                  <a:srgbClr val="404040"/>
                </a:solidFill>
                <a:latin typeface="Corbel"/>
                <a:cs typeface="Corbel"/>
              </a:rPr>
              <a:t>стулья</a:t>
            </a:r>
            <a:r>
              <a:rPr sz="1800" spc="-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dirty="0">
                <a:solidFill>
                  <a:srgbClr val="404040"/>
                </a:solidFill>
                <a:latin typeface="Corbel"/>
                <a:cs typeface="Corbel"/>
              </a:rPr>
              <a:t>и</a:t>
            </a:r>
            <a:r>
              <a:rPr sz="1800" spc="10" dirty="0">
                <a:solidFill>
                  <a:srgbClr val="404040"/>
                </a:solidFill>
                <a:latin typeface="Corbel"/>
                <a:cs typeface="Corbel"/>
              </a:rPr>
              <a:t> </a:t>
            </a:r>
            <a:r>
              <a:rPr sz="1800" spc="-15" dirty="0">
                <a:solidFill>
                  <a:srgbClr val="404040"/>
                </a:solidFill>
                <a:latin typeface="Corbel"/>
                <a:cs typeface="Corbel"/>
              </a:rPr>
              <a:t>отчет</a:t>
            </a:r>
            <a:endParaRPr sz="180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1CE3BBE-F256-4131-991E-A1BD8E251A02}"/>
              </a:ext>
            </a:extLst>
          </p:cNvPr>
          <p:cNvSpPr/>
          <p:nvPr/>
        </p:nvSpPr>
        <p:spPr>
          <a:xfrm>
            <a:off x="0" y="0"/>
            <a:ext cx="12192000" cy="148336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027EE3-9902-23E3-4FCF-09387C33F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8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+mn-lt"/>
              </a:rPr>
              <a:t>Как и куда потратить грант?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E762E0-4969-0B24-7FA5-B86F03594D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18260" y="1700530"/>
            <a:ext cx="10518140" cy="457835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400" b="0" i="0" dirty="0">
                <a:solidFill>
                  <a:srgbClr val="000000"/>
                </a:solidFill>
                <a:effectLst/>
              </a:rPr>
              <a:t>Для допуска социального предприятия к защите проекта в сфере социального предпринимательства к конкурсному отбору предприниматель, впервые признанный социальным предприятием, должен пройти 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обучение в центре «Мой бизнес»</a:t>
            </a:r>
            <a:r>
              <a:rPr lang="ru-RU" sz="1400" b="1" i="0" dirty="0">
                <a:solidFill>
                  <a:srgbClr val="000000"/>
                </a:solidFill>
                <a:effectLst/>
              </a:rPr>
              <a:t>,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1400" b="0" i="0" dirty="0">
                <a:solidFill>
                  <a:srgbClr val="000000"/>
                </a:solidFill>
                <a:effectLst/>
              </a:rPr>
              <a:t>в рамках обучающих или акселерационных программ в течение 1 года до получения гранта. </a:t>
            </a:r>
          </a:p>
          <a:p>
            <a:pPr marL="0" indent="0">
              <a:buNone/>
            </a:pPr>
            <a:r>
              <a:rPr lang="ru-RU" sz="1400" dirty="0"/>
              <a:t>Предприниматель должен обеспечить </a:t>
            </a:r>
            <a:r>
              <a:rPr lang="ru-RU" sz="2000" b="1" dirty="0" err="1"/>
              <a:t>софинансирование</a:t>
            </a:r>
            <a:r>
              <a:rPr lang="ru-RU" sz="1400" dirty="0"/>
              <a:t> реализации проекта - </a:t>
            </a:r>
            <a:r>
              <a:rPr lang="ru-RU" sz="2000" b="1" dirty="0"/>
              <a:t>не менее 25% </a:t>
            </a:r>
            <a:r>
              <a:rPr lang="ru-RU" sz="1400" dirty="0"/>
              <a:t>от общего объема запланированных затрат</a:t>
            </a:r>
          </a:p>
          <a:p>
            <a:pPr marL="0" indent="0">
              <a:buNone/>
            </a:pPr>
            <a:r>
              <a:rPr lang="ru-RU" sz="2000" b="1" dirty="0"/>
              <a:t>На что можно направить полученный грант?</a:t>
            </a:r>
          </a:p>
          <a:p>
            <a:pPr marL="0" indent="0">
              <a:buNone/>
            </a:pPr>
            <a:r>
              <a:rPr lang="ru-RU" sz="1400" dirty="0"/>
              <a:t>На аренду и ремонт нежилого помещения, предназначенного для реализации проекта</a:t>
            </a:r>
          </a:p>
          <a:p>
            <a:pPr marL="0" indent="0">
              <a:buNone/>
            </a:pPr>
            <a:r>
              <a:rPr lang="ru-RU" sz="1400" dirty="0"/>
              <a:t>На приобретение или аренду оборудования</a:t>
            </a:r>
          </a:p>
          <a:p>
            <a:pPr marL="0" indent="0">
              <a:buNone/>
            </a:pPr>
            <a:r>
              <a:rPr lang="ru-RU" sz="1400" dirty="0"/>
              <a:t>На выплаты по передаче прав на франшизу</a:t>
            </a:r>
          </a:p>
          <a:p>
            <a:pPr marL="0" indent="0">
              <a:buNone/>
            </a:pPr>
            <a:r>
              <a:rPr lang="ru-RU" sz="1400" dirty="0"/>
              <a:t>На оформление результатов интеллектуальной деятельности</a:t>
            </a:r>
          </a:p>
          <a:p>
            <a:pPr marL="0" indent="0">
              <a:buNone/>
            </a:pPr>
            <a:r>
              <a:rPr lang="ru-RU" sz="1400" dirty="0"/>
              <a:t>На приобретение сырья, расходных материалов, комплектующих, необходимых для производства продукции и другие цели</a:t>
            </a:r>
          </a:p>
          <a:p>
            <a:pPr marL="0" indent="0">
              <a:buNone/>
            </a:pPr>
            <a:r>
              <a:rPr lang="ru-RU" sz="2000" b="1" dirty="0"/>
              <a:t>Не допускается использование гранта: </a:t>
            </a:r>
          </a:p>
          <a:p>
            <a:pPr marL="0" indent="0">
              <a:buNone/>
            </a:pPr>
            <a:r>
              <a:rPr lang="ru-RU" sz="1400" dirty="0"/>
              <a:t>На оплату налоговых и других платежей</a:t>
            </a:r>
          </a:p>
          <a:p>
            <a:pPr marL="0" indent="0">
              <a:buNone/>
            </a:pPr>
            <a:r>
              <a:rPr lang="ru-RU" sz="1400" dirty="0"/>
              <a:t>На оплату займов и кредитов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7A0C138-C253-4A65-B185-AE9D73574D87}"/>
              </a:ext>
            </a:extLst>
          </p:cNvPr>
          <p:cNvSpPr/>
          <p:nvPr/>
        </p:nvSpPr>
        <p:spPr>
          <a:xfrm rot="5400000">
            <a:off x="570385" y="1266241"/>
            <a:ext cx="45719" cy="1186497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E9D857A4-757D-4C40-B10C-EB97E7FE386A}"/>
              </a:ext>
            </a:extLst>
          </p:cNvPr>
          <p:cNvSpPr/>
          <p:nvPr/>
        </p:nvSpPr>
        <p:spPr>
          <a:xfrm rot="5400000" flipH="1">
            <a:off x="568511" y="2138220"/>
            <a:ext cx="49466" cy="1186495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id="{044FF457-30E0-472E-9FE0-ECDA1CA65519}"/>
              </a:ext>
            </a:extLst>
          </p:cNvPr>
          <p:cNvSpPr/>
          <p:nvPr/>
        </p:nvSpPr>
        <p:spPr>
          <a:xfrm rot="5400000">
            <a:off x="570384" y="2643890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5">
            <a:extLst>
              <a:ext uri="{FF2B5EF4-FFF2-40B4-BE49-F238E27FC236}">
                <a16:creationId xmlns:a16="http://schemas.microsoft.com/office/drawing/2014/main" id="{C1212CBC-1550-4F27-93AB-BE44EAEE2A98}"/>
              </a:ext>
            </a:extLst>
          </p:cNvPr>
          <p:cNvSpPr/>
          <p:nvPr/>
        </p:nvSpPr>
        <p:spPr>
          <a:xfrm rot="5400000" flipH="1">
            <a:off x="570383" y="4707345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587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id="{DCDEC2BC-358F-4DF5-8FD1-FEAA284982E5}"/>
              </a:ext>
            </a:extLst>
          </p:cNvPr>
          <p:cNvSpPr/>
          <p:nvPr/>
        </p:nvSpPr>
        <p:spPr>
          <a:xfrm>
            <a:off x="4476000" y="401535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id="{B029E86A-194E-4E64-9BCE-1139E8AFD8C7}"/>
              </a:ext>
            </a:extLst>
          </p:cNvPr>
          <p:cNvSpPr/>
          <p:nvPr/>
        </p:nvSpPr>
        <p:spPr>
          <a:xfrm>
            <a:off x="798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id="{3F020214-AC45-483F-9CB2-B2D59D6D935B}"/>
              </a:ext>
            </a:extLst>
          </p:cNvPr>
          <p:cNvSpPr/>
          <p:nvPr/>
        </p:nvSpPr>
        <p:spPr>
          <a:xfrm>
            <a:off x="926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противолежащие углы 11">
            <a:extLst>
              <a:ext uri="{FF2B5EF4-FFF2-40B4-BE49-F238E27FC236}">
                <a16:creationId xmlns:a16="http://schemas.microsoft.com/office/drawing/2014/main" id="{6F7FD81E-2139-4AB1-9183-035D6925000D}"/>
              </a:ext>
            </a:extLst>
          </p:cNvPr>
          <p:cNvSpPr/>
          <p:nvPr/>
        </p:nvSpPr>
        <p:spPr>
          <a:xfrm>
            <a:off x="5821156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23E6B3-0883-4C44-B96F-9E8C86EB7F07}"/>
              </a:ext>
            </a:extLst>
          </p:cNvPr>
          <p:cNvSpPr txBox="1"/>
          <p:nvPr/>
        </p:nvSpPr>
        <p:spPr>
          <a:xfrm>
            <a:off x="9330924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9436DD-B1F6-4CDA-AA68-9B3BB5FBF312}"/>
              </a:ext>
            </a:extLst>
          </p:cNvPr>
          <p:cNvSpPr txBox="1"/>
          <p:nvPr/>
        </p:nvSpPr>
        <p:spPr>
          <a:xfrm>
            <a:off x="5877469" y="41014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7170B3D-3C0A-4666-BC5C-B7F2E420283A}"/>
              </a:ext>
            </a:extLst>
          </p:cNvPr>
          <p:cNvSpPr txBox="1"/>
          <p:nvPr/>
        </p:nvSpPr>
        <p:spPr>
          <a:xfrm>
            <a:off x="9330923" y="407321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Консультационная поддержка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C4918B-D1AF-461E-8054-92A1DE882C5A}"/>
              </a:ext>
            </a:extLst>
          </p:cNvPr>
          <p:cNvSpPr txBox="1"/>
          <p:nvPr/>
        </p:nvSpPr>
        <p:spPr>
          <a:xfrm>
            <a:off x="1166228" y="4678496"/>
            <a:ext cx="28395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заявки на регистрацию товарного знака и оплата Госпошлины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B2B15A-7D64-44A5-89CF-2F01009FB53A}"/>
              </a:ext>
            </a:extLst>
          </p:cNvPr>
          <p:cNvSpPr txBox="1"/>
          <p:nvPr/>
        </p:nvSpPr>
        <p:spPr>
          <a:xfrm>
            <a:off x="4603810" y="2463984"/>
            <a:ext cx="29843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Размещение на ЭТП (</a:t>
            </a:r>
            <a:r>
              <a:rPr lang="en-US" sz="2000" b="1" dirty="0"/>
              <a:t>Ozon, </a:t>
            </a:r>
            <a:r>
              <a:rPr lang="en-US" sz="2000" b="1" dirty="0" err="1"/>
              <a:t>Wildberries</a:t>
            </a:r>
            <a:r>
              <a:rPr lang="en-US" sz="2000" b="1" dirty="0"/>
              <a:t>, AliExpress, </a:t>
            </a:r>
            <a:r>
              <a:rPr lang="ru-RU" sz="2000" b="1" dirty="0" err="1"/>
              <a:t>ЯндексМаркет</a:t>
            </a:r>
            <a:r>
              <a:rPr lang="ru-RU" sz="2000" b="1" dirty="0"/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175AF0E-DE91-4EB7-B0F9-8C3501126558}"/>
              </a:ext>
            </a:extLst>
          </p:cNvPr>
          <p:cNvSpPr txBox="1"/>
          <p:nvPr/>
        </p:nvSpPr>
        <p:spPr>
          <a:xfrm>
            <a:off x="8314020" y="2804201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Обеспечение участия в закупках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7FCAD95-FE7E-4139-942E-AFE23B61E7A2}"/>
              </a:ext>
            </a:extLst>
          </p:cNvPr>
          <p:cNvSpPr txBox="1"/>
          <p:nvPr/>
        </p:nvSpPr>
        <p:spPr>
          <a:xfrm>
            <a:off x="4804020" y="4847169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и внедрение интернет-сайта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661D45-0462-45B7-9296-32C05A495F58}"/>
              </a:ext>
            </a:extLst>
          </p:cNvPr>
          <p:cNvSpPr txBox="1"/>
          <p:nvPr/>
        </p:nvSpPr>
        <p:spPr>
          <a:xfrm>
            <a:off x="8314019" y="4986272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Производство видеоконтента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</p:spTree>
    <p:extLst>
      <p:ext uri="{BB962C8B-B14F-4D97-AF65-F5344CB8AC3E}">
        <p14:creationId xmlns:p14="http://schemas.microsoft.com/office/powerpoint/2010/main" val="1773907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23E6B3-0883-4C44-B96F-9E8C86EB7F07}"/>
              </a:ext>
            </a:extLst>
          </p:cNvPr>
          <p:cNvSpPr txBox="1"/>
          <p:nvPr/>
        </p:nvSpPr>
        <p:spPr>
          <a:xfrm>
            <a:off x="9330925" y="1915780"/>
            <a:ext cx="550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бизнес- плана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C4918B-D1AF-461E-8054-92A1DE882C5A}"/>
              </a:ext>
            </a:extLst>
          </p:cNvPr>
          <p:cNvSpPr txBox="1"/>
          <p:nvPr/>
        </p:nvSpPr>
        <p:spPr>
          <a:xfrm>
            <a:off x="1166228" y="4801376"/>
            <a:ext cx="2839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фирменного стиля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B2B15A-7D64-44A5-89CF-2F01009FB53A}"/>
              </a:ext>
            </a:extLst>
          </p:cNvPr>
          <p:cNvSpPr txBox="1"/>
          <p:nvPr/>
        </p:nvSpPr>
        <p:spPr>
          <a:xfrm>
            <a:off x="4603810" y="2870708"/>
            <a:ext cx="298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SEO-</a:t>
            </a:r>
            <a:r>
              <a:rPr lang="ru-RU" sz="2000" b="1" dirty="0"/>
              <a:t>оптимизация сайта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175AF0E-DE91-4EB7-B0F9-8C3501126558}"/>
              </a:ext>
            </a:extLst>
          </p:cNvPr>
          <p:cNvSpPr txBox="1"/>
          <p:nvPr/>
        </p:nvSpPr>
        <p:spPr>
          <a:xfrm>
            <a:off x="8314019" y="2650312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Продвижение услуг, товаров в социальных сетях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</p:spTree>
    <p:extLst>
      <p:ext uri="{BB962C8B-B14F-4D97-AF65-F5344CB8AC3E}">
        <p14:creationId xmlns:p14="http://schemas.microsoft.com/office/powerpoint/2010/main" val="1543699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559983" y="863061"/>
            <a:ext cx="5680884" cy="156873"/>
          </a:xfrm>
          <a:custGeom>
            <a:avLst/>
            <a:gdLst/>
            <a:ahLst/>
            <a:cxnLst/>
            <a:rect l="l" t="t" r="r" b="b"/>
            <a:pathLst>
              <a:path w="8383270">
                <a:moveTo>
                  <a:pt x="0" y="0"/>
                </a:moveTo>
                <a:lnTo>
                  <a:pt x="8383143" y="0"/>
                </a:lnTo>
              </a:path>
            </a:pathLst>
          </a:custGeom>
          <a:ln w="914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 sz="24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A02943-4848-48D0-BEDC-0CC95BA0937A}"/>
              </a:ext>
            </a:extLst>
          </p:cNvPr>
          <p:cNvSpPr txBox="1"/>
          <p:nvPr/>
        </p:nvSpPr>
        <p:spPr>
          <a:xfrm>
            <a:off x="492887" y="346775"/>
            <a:ext cx="56031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Продвижение лучших практик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1383C6-A56D-7E2E-292E-1EA9107B30D3}"/>
              </a:ext>
            </a:extLst>
          </p:cNvPr>
          <p:cNvSpPr txBox="1"/>
          <p:nvPr/>
        </p:nvSpPr>
        <p:spPr>
          <a:xfrm>
            <a:off x="492887" y="1278414"/>
            <a:ext cx="4995302" cy="5552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Участие субъектов малого и среднего предпринимательства Мордовии в </a:t>
            </a: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Ежегодном Всероссийском конкурсе проектов в области социального предпринимательства 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«Лучший социальный проект года»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конкурса – выявление и популяризация лучших проектов и практик, направленных на достижение общественно полезных целей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Победители получают сертификаты для участия в социальном бизнес-туре с целью обмена опытом, дипломы и памятные награды с символикой конкурса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конкурсе 8 основных номинаций, победители которых отправятся в г. Москва на финальную часть конкурса, где будут представлять Республику Мордовия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49119D-71E1-0C7F-CB23-5183A9791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501" y="1554639"/>
            <a:ext cx="4995302" cy="352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66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74B67C2-2BB1-B2AA-AF73-4C80A542B307}"/>
              </a:ext>
            </a:extLst>
          </p:cNvPr>
          <p:cNvSpPr txBox="1"/>
          <p:nvPr/>
        </p:nvSpPr>
        <p:spPr>
          <a:xfrm>
            <a:off x="5112666" y="981587"/>
            <a:ext cx="6553153" cy="4820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клуба социальных предпринимателей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базе одного из мессенджеров (на данный момент 56 участников) создать площадку для общения единомышленников и экспертов, обмена опытом и вдохновения, взаимопомощи и плодотворного сотрудничества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Каталога социальных проектов Республики Мордовия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Каталог покажет картину социального предпринимательства в нашем регионе и расскажет о тех, кто работает с целью улучшения качества и уровня жизни людей, позитивного изменения среды вокруг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Социального бизнес – навигатора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проводника в мир социального предпринимательства,  который будет содержать информацию о социальных предпринимателях Мордовии, их деятельности, партнёрских проектах</a:t>
            </a:r>
            <a:r>
              <a:rPr lang="ru-RU" sz="1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инвестиционных потребностях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40D42B5-1234-268F-06BF-11EF7B9CE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89" y="1096144"/>
            <a:ext cx="4153470" cy="41117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BA7860-F1BA-1507-040A-064B54D4DDA4}"/>
              </a:ext>
            </a:extLst>
          </p:cNvPr>
          <p:cNvSpPr txBox="1"/>
          <p:nvPr/>
        </p:nvSpPr>
        <p:spPr>
          <a:xfrm>
            <a:off x="363984" y="237879"/>
            <a:ext cx="113018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Планируемые направления деятельности ЦИСС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CA8AD0-CA1F-89D2-86B3-3C6E391FF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89" y="687111"/>
            <a:ext cx="11187130" cy="1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36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2F6FD9F-E1C6-4585-8388-FA2193445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71891" cy="6858000"/>
          </a:xfrm>
          <a:prstGeom prst="rect">
            <a:avLst/>
          </a:prstGeom>
        </p:spPr>
      </p:pic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0C370953-F495-4EB6-B835-70A5E7B3F6EE}"/>
              </a:ext>
            </a:extLst>
          </p:cNvPr>
          <p:cNvSpPr/>
          <p:nvPr/>
        </p:nvSpPr>
        <p:spPr>
          <a:xfrm rot="10800000">
            <a:off x="0" y="-59092"/>
            <a:ext cx="7512001" cy="6976184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solidFill>
            <a:srgbClr val="92D05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2FFD0F1-A8A3-42C9-B720-DC92A4B978A6}"/>
              </a:ext>
            </a:extLst>
          </p:cNvPr>
          <p:cNvSpPr/>
          <p:nvPr/>
        </p:nvSpPr>
        <p:spPr>
          <a:xfrm>
            <a:off x="-1" y="1429991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D43E661-D69B-4EC6-8FFE-EB226B9C184A}"/>
              </a:ext>
            </a:extLst>
          </p:cNvPr>
          <p:cNvSpPr/>
          <p:nvPr/>
        </p:nvSpPr>
        <p:spPr>
          <a:xfrm rot="1363364">
            <a:off x="5428684" y="2827955"/>
            <a:ext cx="559378" cy="4356910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2 w 540000"/>
              <a:gd name="connsiteY0" fmla="*/ 222006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32 w 540000"/>
              <a:gd name="connsiteY4" fmla="*/ 222006 h 5400000"/>
              <a:gd name="connsiteX0" fmla="*/ 32 w 559378"/>
              <a:gd name="connsiteY0" fmla="*/ 222006 h 5400000"/>
              <a:gd name="connsiteX1" fmla="*/ 540000 w 559378"/>
              <a:gd name="connsiteY1" fmla="*/ 0 h 5400000"/>
              <a:gd name="connsiteX2" fmla="*/ 559378 w 559378"/>
              <a:gd name="connsiteY2" fmla="*/ 5121168 h 5400000"/>
              <a:gd name="connsiteX3" fmla="*/ 0 w 559378"/>
              <a:gd name="connsiteY3" fmla="*/ 5400000 h 5400000"/>
              <a:gd name="connsiteX4" fmla="*/ 32 w 559378"/>
              <a:gd name="connsiteY4" fmla="*/ 222006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378" h="5400000">
                <a:moveTo>
                  <a:pt x="32" y="222006"/>
                </a:moveTo>
                <a:lnTo>
                  <a:pt x="540000" y="0"/>
                </a:lnTo>
                <a:cubicBezTo>
                  <a:pt x="546459" y="1707056"/>
                  <a:pt x="552919" y="3414112"/>
                  <a:pt x="559378" y="5121168"/>
                </a:cubicBez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E6B8E0E-916E-446C-8132-93622B2B0F73}"/>
              </a:ext>
            </a:extLst>
          </p:cNvPr>
          <p:cNvSpPr/>
          <p:nvPr/>
        </p:nvSpPr>
        <p:spPr>
          <a:xfrm rot="1363364">
            <a:off x="7186273" y="-358921"/>
            <a:ext cx="540000" cy="5111456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3336 w 540000"/>
              <a:gd name="connsiteY0" fmla="*/ 21435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3336 w 540000"/>
              <a:gd name="connsiteY4" fmla="*/ 21435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000" h="5400000">
                <a:moveTo>
                  <a:pt x="33336" y="214350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lnTo>
                  <a:pt x="33336" y="214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id="{5DF29FB0-2825-4E75-80D6-FDFD8999BD20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B0A06D-BE18-42F6-B6FD-5711770E378C}"/>
              </a:ext>
            </a:extLst>
          </p:cNvPr>
          <p:cNvSpPr txBox="1"/>
          <p:nvPr/>
        </p:nvSpPr>
        <p:spPr>
          <a:xfrm>
            <a:off x="245918" y="1280261"/>
            <a:ext cx="37112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</a:rPr>
              <a:t>Спасибо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3BF5DC-7F94-42C7-9A29-5064442C47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2" y="4707789"/>
            <a:ext cx="2026443" cy="202964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981E949-838B-4016-B36C-C6EFE36026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070" y="2473189"/>
            <a:ext cx="2026443" cy="20264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4D7F24F-1428-4D88-8482-1EF52E73B8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2" y="2501684"/>
            <a:ext cx="2026443" cy="2026443"/>
          </a:xfrm>
          <a:prstGeom prst="rect">
            <a:avLst/>
          </a:prstGeom>
        </p:spPr>
      </p:pic>
      <p:sp>
        <p:nvSpPr>
          <p:cNvPr id="13" name="Прямоугольник 1">
            <a:extLst>
              <a:ext uri="{FF2B5EF4-FFF2-40B4-BE49-F238E27FC236}">
                <a16:creationId xmlns:a16="http://schemas.microsoft.com/office/drawing/2014/main" id="{9C5CC37B-4554-74DC-F2B8-34F6101ED668}"/>
              </a:ext>
            </a:extLst>
          </p:cNvPr>
          <p:cNvSpPr/>
          <p:nvPr/>
        </p:nvSpPr>
        <p:spPr>
          <a:xfrm>
            <a:off x="7030746" y="5662465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3F522B-3A20-EA18-BD8E-ABCBC9D402AE}"/>
              </a:ext>
            </a:extLst>
          </p:cNvPr>
          <p:cNvSpPr txBox="1"/>
          <p:nvPr/>
        </p:nvSpPr>
        <p:spPr>
          <a:xfrm>
            <a:off x="7042290" y="5741488"/>
            <a:ext cx="5149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Телефон: 8 (8342) 24-77-77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Адрес: г. Саранск, ул. Московская, 14</a:t>
            </a:r>
          </a:p>
        </p:txBody>
      </p:sp>
    </p:spTree>
    <p:extLst>
      <p:ext uri="{BB962C8B-B14F-4D97-AF65-F5344CB8AC3E}">
        <p14:creationId xmlns:p14="http://schemas.microsoft.com/office/powerpoint/2010/main" val="1628569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1413</Words>
  <Application>Microsoft Office PowerPoint</Application>
  <PresentationFormat>Широкоэкранный</PresentationFormat>
  <Paragraphs>214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Cambria</vt:lpstr>
      <vt:lpstr>Corbel</vt:lpstr>
      <vt:lpstr>Trebuchet MS</vt:lpstr>
      <vt:lpstr>Тема Office</vt:lpstr>
      <vt:lpstr>ЦЕНТР МОЙ БИЗНЕС  Социальное предпринимательство </vt:lpstr>
      <vt:lpstr>СОЦИАЛЬНОЕ ПРЕДПРИНИМАТЕЛЬСТВО</vt:lpstr>
      <vt:lpstr>ЗАКОН О СОЦПРЕДПРИНИМАТЕЛЬСТВЕ</vt:lpstr>
      <vt:lpstr>КРИТЕРИИ СОЦИАЛЬНОГО БИЗНЕСА</vt:lpstr>
      <vt:lpstr>1 КРИТЕРИЙ «ТРУДОУСТРОЙСТВО»</vt:lpstr>
      <vt:lpstr>2 КРИТЕРИЙ «ДОСТУП К РЫНКАМ»</vt:lpstr>
      <vt:lpstr>3 КРИТЕРИЙ «ЦЕЛЕВАЯ АУДИТОРИЯ»</vt:lpstr>
      <vt:lpstr>Презентация PowerPoint</vt:lpstr>
      <vt:lpstr>4 КРИТЕРИЙ «ВИД ДЕЯТЕЛЬНОСТИ»</vt:lpstr>
      <vt:lpstr>Презентация PowerPoint</vt:lpstr>
      <vt:lpstr>ПОЛУЧЕНИЕ СТАТУСА</vt:lpstr>
      <vt:lpstr>ПОЛУЧЕНИЕ СТАТУСА</vt:lpstr>
      <vt:lpstr>ПЕРЕЧЕНЬ ДОКУМЕНТОВ</vt:lpstr>
      <vt:lpstr>ПЕРЕЧЕНЬ ДОКУМЕНТОВ</vt:lpstr>
      <vt:lpstr>ПЕРЕЧЕНЬ ДОКУМЕНТОВ</vt:lpstr>
      <vt:lpstr>ПЕРЕЧЕНЬ ДОКУМЕНТОВ</vt:lpstr>
      <vt:lpstr>ПЕРЕЧЕНЬ ДОКУМЕНТОВ</vt:lpstr>
      <vt:lpstr>Презентация PowerPoint</vt:lpstr>
      <vt:lpstr>ГРАНТ</vt:lpstr>
      <vt:lpstr>Как и куда потратить грант?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Руководитель ЦИСС</dc:creator>
  <cp:lastModifiedBy>Руководитель ЦИСС</cp:lastModifiedBy>
  <cp:revision>85</cp:revision>
  <dcterms:created xsi:type="dcterms:W3CDTF">2022-05-04T08:57:59Z</dcterms:created>
  <dcterms:modified xsi:type="dcterms:W3CDTF">2023-02-14T16:44:16Z</dcterms:modified>
</cp:coreProperties>
</file>