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7" r:id="rId2"/>
    <p:sldId id="281" r:id="rId3"/>
    <p:sldId id="284" r:id="rId4"/>
    <p:sldId id="286" r:id="rId5"/>
    <p:sldId id="273" r:id="rId6"/>
    <p:sldId id="276" r:id="rId7"/>
    <p:sldId id="277" r:id="rId8"/>
    <p:sldId id="264" r:id="rId9"/>
    <p:sldId id="269" r:id="rId10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" initials="O" lastIdx="1" clrIdx="0">
    <p:extLst>
      <p:ext uri="{19B8F6BF-5375-455C-9EA6-DF929625EA0E}">
        <p15:presenceInfo xmlns:p15="http://schemas.microsoft.com/office/powerpoint/2012/main" userId="Olg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7923F"/>
    <a:srgbClr val="F3440D"/>
    <a:srgbClr val="A20000"/>
    <a:srgbClr val="E9C323"/>
    <a:srgbClr val="6600FF"/>
    <a:srgbClr val="FF66CC"/>
    <a:srgbClr val="FFFF00"/>
    <a:srgbClr val="FF99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02" autoAdjust="0"/>
    <p:restoredTop sz="94693" autoAdjust="0"/>
  </p:normalViewPr>
  <p:slideViewPr>
    <p:cSldViewPr>
      <p:cViewPr varScale="1">
        <p:scale>
          <a:sx n="108" d="100"/>
          <a:sy n="108" d="100"/>
        </p:scale>
        <p:origin x="145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CC40A-D7F2-4DF8-B0D6-CD299409E77E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2"/>
            <a:ext cx="54381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AF58D-E3D8-4F12-B224-DD99E114B6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01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9AF58D-E3D8-4F12-B224-DD99E114B62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740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3F6A-F40D-424D-B2AD-48633D35EE63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B266-1E62-4984-A2CB-BAC68C50D713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0EBA-5ADB-4E86-8A8B-70C0D3963760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F568D-711A-4008-A104-580272FD34E7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ACF4B-C03E-46A0-BF3A-8D0729A63C4B}" type="datetime1">
              <a:rPr lang="ru-RU" smtClean="0"/>
              <a:t>16.01.2023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4069E-65AE-455E-A16F-128BC4570E5E}" type="datetime1">
              <a:rPr lang="ru-RU" smtClean="0"/>
              <a:t>16.01.2023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A49F2-47B6-4B15-BE19-1E61D29EA1D6}" type="datetime1">
              <a:rPr lang="ru-RU" smtClean="0"/>
              <a:t>16.01.2023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B94A-2419-49DC-8731-EB3928811D94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8C777-F850-482E-874D-16367F9C0D83}" type="datetime1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4435B-420C-45E0-A6E9-9194913663AD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F47EF-329A-45B3-9B80-EBFE844D727A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ACFB7-DE4B-4DF5-962C-1FEBD8A68CD7}" type="datetime1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23231-2223-494E-8B89-97C51E6D84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gfkorm@yandex.ru" TargetMode="External"/><Relationship Id="rId7" Type="http://schemas.openxmlformats.org/officeDocument/2006/relationships/image" Target="../media/image17.jpeg"/><Relationship Id="rId2" Type="http://schemas.openxmlformats.org/officeDocument/2006/relationships/hyperlink" Target="http://www.gfkorm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7861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«Гарантийный фонд кредитного обеспечения Республики Мордовия»</a:t>
            </a: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AutoShape 2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://gfkorm.ru/img/logo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 </a:t>
            </a:r>
          </a:p>
          <a:p>
            <a:r>
              <a:rPr lang="ru-RU" dirty="0"/>
              <a:t>  </a:t>
            </a:r>
          </a:p>
          <a:p>
            <a:r>
              <a:rPr lang="ru-RU" dirty="0"/>
              <a:t>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7" y="410266"/>
            <a:ext cx="2533650" cy="1371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03643"/>
            <a:ext cx="1621159" cy="1427223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42CBF6-08CC-4E68-9ADC-35303758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CDF956C-6EA7-49C2-9C8E-2D0E1841F6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9912" y="528388"/>
            <a:ext cx="1693898" cy="1254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CA12FB-10AD-43AA-B19C-3CF32DEC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89" y="869949"/>
            <a:ext cx="8229600" cy="71599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учреждение "Гарантийный фонд кредитного обеспечения Республики Мордовия</a:t>
            </a:r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017081-27AB-4F5E-996D-AB5795F4F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89" y="1693947"/>
            <a:ext cx="8229600" cy="484496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предоставляет </a:t>
            </a:r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поручительства</a:t>
            </a:r>
            <a:r>
              <a:rPr lang="ru-RU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субъектам малого и среднего предпринимательства</a:t>
            </a:r>
          </a:p>
          <a:p>
            <a:pPr algn="just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физическим лицам, применяющим специальный налоговый режим «Налог на профессиональный доход»:</a:t>
            </a:r>
          </a:p>
          <a:p>
            <a:pPr marL="0" indent="0" algn="ctr">
              <a:buNone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кредитным договорам,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банковской гарантии, </a:t>
            </a:r>
          </a:p>
          <a:p>
            <a:pPr lvl="2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договорам микрозайма/займа </a:t>
            </a:r>
          </a:p>
          <a:p>
            <a:pPr marL="914400" lvl="2" indent="0">
              <a:buNone/>
            </a:pPr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8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или недостатке залогового обеспечения у заемщика, </a:t>
            </a:r>
          </a:p>
          <a:p>
            <a:pPr marL="0" indent="0" algn="ctr">
              <a:buNone/>
            </a:pPr>
            <a:r>
              <a:rPr lang="ru-RU" sz="18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любые цели, связанные с предпринимательской деятельностью</a:t>
            </a:r>
          </a:p>
          <a:p>
            <a:pPr marL="0" indent="0" algn="ctr">
              <a:buNone/>
            </a:pP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74965A3-FFD3-4AB5-83C1-98C9A63B1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3DE1ED-3486-4645-B94C-7F270400BB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EA2B25-3610-44DB-9084-18CC1F203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287C860-812C-42CB-BCFC-E7CA4E0BC5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76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373378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поручительства:  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лет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Максимальная сумма поручительства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(субсидиарная ответственность)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70 %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суммы основного долга по кредитному договору/банковской гарантии/ микрозайма/займа</a:t>
            </a:r>
          </a:p>
          <a:p>
            <a:pPr marL="342900" indent="-342900">
              <a:buFontTx/>
              <a:buChar char="-"/>
            </a:pP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000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Ставка вознаграждения за поручительство</a:t>
            </a:r>
            <a:r>
              <a:rPr lang="ru-RU" sz="20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0,5%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годовых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0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429" y="756593"/>
            <a:ext cx="8229600" cy="568854"/>
          </a:xfrm>
        </p:spPr>
        <p:txBody>
          <a:bodyPr>
            <a:normAutofit/>
          </a:bodyPr>
          <a:lstStyle/>
          <a:p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параметры предоставляемого поручительства:</a:t>
            </a:r>
            <a:endParaRPr lang="ru-RU" sz="2400" b="1" u="sng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C9738A5-81F3-462E-A5A9-84F48B6F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A23231-2223-494E-8B89-97C51E6D841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F86407-A5BD-446D-A731-CA5887FAFE71}"/>
              </a:ext>
            </a:extLst>
          </p:cNvPr>
          <p:cNvSpPr txBox="1"/>
          <p:nvPr/>
        </p:nvSpPr>
        <p:spPr>
          <a:xfrm>
            <a:off x="375086" y="1550749"/>
            <a:ext cx="8279161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sng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Размер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единовременно предоставляемого поручительства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одному заемщику: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инвестиционные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 млн. руб.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(резиденты Технопарка и ТОСЭР Рузаевка –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25 млн. руб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операционные цели - до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 млн. руб.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 по договору займа «Проектный» – до </a:t>
            </a:r>
            <a:r>
              <a:rPr lang="ru-RU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млн. руб. </a:t>
            </a:r>
            <a:r>
              <a:rPr lang="ru-RU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(партнер - МКК Фонд поддержки предпринимательства РМ).</a:t>
            </a:r>
            <a:endParaRPr kumimoji="0" lang="ru-RU" sz="1800" i="0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Общий гарантийный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лимит: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субъекта МСП/группу связанных заемщиков до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41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млн. руб.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278889-90F6-4DDF-856C-C6091EDEDD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98732"/>
            <a:ext cx="813282" cy="7159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5FBB8C-DBA9-4010-9DD4-9F698C7FF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6" y="193089"/>
            <a:ext cx="1050797" cy="5688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89C2D1A-FD9E-4477-9EAC-92E1DB70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198160"/>
            <a:ext cx="754375" cy="55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09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91621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если </a:t>
            </a:r>
            <a:r>
              <a:rPr lang="ru-RU" sz="24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 МСП </a:t>
            </a:r>
            <a:r>
              <a:rPr lang="ru-RU" sz="24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4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8766" y="1212275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является субъектом малого и среднего предпринимательства, сведения о котором внесены в </a:t>
            </a:r>
            <a:r>
              <a:rPr lang="ru-RU" sz="15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реестр субъектов малого и среднего предпринимательства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ФЗ РФ от 24.07.07г. </a:t>
            </a:r>
            <a:r>
              <a:rPr lang="ru-RU" sz="15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№209-ФЗ </a:t>
            </a:r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развитии малого и среднего предпринимательства в Российской Федерации»;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и ведет хозяйственную деятельность на территории Республики Мордовия;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полностью сформирован уставный капитал;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5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50 тыс. рублей;</a:t>
            </a:r>
          </a:p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д) на дату подачи заявки на предоставление поручительства отсутствует задолженность перед работниками (персоналом) по заработной плате более трех месяцев;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не применяются процедуры несостоятельности (банкротства);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з) наличие полного пакета документов.</a:t>
            </a:r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753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6524"/>
            <a:ext cx="8229600" cy="1276252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Поручительство Фонда предоставляется, </a:t>
            </a:r>
            <a:r>
              <a:rPr lang="ru-RU" sz="20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физическое лицо, применяющее специальный налоговый режим «Налог на профессиональный доход» 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следующим критериям: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173" y="1484784"/>
            <a:ext cx="8424936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5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 является индивидуальным предпринимателем и применяет специальный налоговый режим «Налог на профессиональный доход» (НПД), сведения о котором включены в Реестр налогоплательщика НПД;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зарегистрирован в налоговом органе на территории Республики Мордовия как налогоплательщик НПД и ведет хозяйственную деятельность территории Республики Мордовия;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не применяются процедуры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 состоянию на любую дату в течение периода, равного 30 календарным дням, предшествующего дате заключения договора о предоставлении поручительства,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10 тыс. рублей;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не имеет просроченной задолженности по займам и кредитам перед кредитными и государственными учреждениями;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е) наличие полного пакета документов.</a:t>
            </a:r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0C6D0AD-FD91-4FDA-8139-FAC09458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657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994122"/>
          </a:xfrm>
        </p:spPr>
        <p:txBody>
          <a:bodyPr>
            <a:normAutofit fontScale="90000"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Поручительство Фонда не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предоставляется Субъекту МСП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/ физическому лицу, применяющему специальный налоговый режим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«Налог на профессиональный доход»</a:t>
            </a:r>
            <a:r>
              <a:rPr lang="ru-RU" sz="20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1340768"/>
            <a:ext cx="8229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несоответствующему установленным выше требованиям;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при непредоставлении полного пакета документов или предоставлении недостоверных сведений и документов;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при нахождении в стадии ликвидации, реорганизации, а также в случае применения процедур несостоятельности (банкротства);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при осуществлении предпринимательской деятельности в сфере игорного бизнеса, производства и (или) реализации подакцизных товаров, добычи и (или) реализации полезных ископаемых, за исключением общераспространенных полезных ископаемых;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являющемуся участником соглашения о разделе продукции, кредитной организацией, страховой организацией (за исключением потребительских кооперативов) инвестиционным фондом, негосударственным пенсионным фондом, профессиональным участником рынка ценных бумаг, ломбардом;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е) являющихся в порядке, установленном законодательством РФ о валютном регулировании и валютном контроле, нерезидентами РФ, за исключением случаев, предусмотренных международными договорами Российской Федерации.</a:t>
            </a: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E7AD6F85-AA10-4D13-ACDB-BEB7177F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6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Партнеры Фонда:</a:t>
            </a:r>
          </a:p>
        </p:txBody>
      </p:sp>
      <p:pic>
        <p:nvPicPr>
          <p:cNvPr id="24580" name="Picture 4" descr="http://www.gfkorm.ru/img/banki/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398" y="271462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0" name="Picture 14" descr="http://www.gfkorm.ru/img/banki/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2145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2" name="Picture 16" descr="http://www.gfkorm.ru/img/banki/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07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6" name="Picture 20" descr="http://www.gfkorm.ru/img/banki/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4997548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98" name="Picture 22" descr="http://www.gfkorm.ru/assets/images/1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2667053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ndv.ms11.ru/sites/default/files/otkr_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1" y="2956011"/>
            <a:ext cx="3273871" cy="50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gazprombank-lk.ru/wp-content/uploads/2018/07/word-image-16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76" y="3628547"/>
            <a:ext cx="2808312" cy="136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89" y="1274061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DB9747C-A2E1-4D28-B798-98EDD612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Picture 4" descr="Альфа-Банк">
            <a:extLst>
              <a:ext uri="{FF2B5EF4-FFF2-40B4-BE49-F238E27FC236}">
                <a16:creationId xmlns:a16="http://schemas.microsoft.com/office/drawing/2014/main" id="{31F3FE4B-B91D-4C4C-A436-EF38E1330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1" y="3848136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МСП Банк">
            <a:extLst>
              <a:ext uri="{FF2B5EF4-FFF2-40B4-BE49-F238E27FC236}">
                <a16:creationId xmlns:a16="http://schemas.microsoft.com/office/drawing/2014/main" id="{39BFBD53-20C0-4050-A902-3B7C1775D5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6547C73-1D0A-4DD8-A176-F8297274114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5495394"/>
            <a:ext cx="2120900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ФОНД РАЗВИТИЯ ПРОМЫШЛЕННОСТИ РЕСПУБЛИКИ МОРДОВИЯ">
            <a:extLst>
              <a:ext uri="{FF2B5EF4-FFF2-40B4-BE49-F238E27FC236}">
                <a16:creationId xmlns:a16="http://schemas.microsoft.com/office/drawing/2014/main" id="{F497BB17-9D4F-463D-B852-EAFF825E4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62" y="5107689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779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389" y="1205658"/>
            <a:ext cx="8229600" cy="4397566"/>
          </a:xfrm>
        </p:spPr>
        <p:txBody>
          <a:bodyPr>
            <a:normAutofit fontScale="90000"/>
          </a:bodyPr>
          <a:lstStyle/>
          <a:p>
            <a:pPr marL="0" indent="0"/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адрес: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430005, Республика Мордовия,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Саранск, ул. Московская, д. 14, оф. 407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www.gfkorm.ru</a:t>
            </a:r>
            <a:r>
              <a:rPr lang="ru-RU" sz="3100" b="1" u="sng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E-mail: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gfkorm@yandex.ru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Телефон: 8 (8342) 47-69-19; 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24-27-05.</a:t>
            </a: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C790E1E-452B-4001-A39C-751C70A7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23231-2223-494E-8B89-97C51E6D8410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A5DEA4-15CB-415B-9355-5F0DACF395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63" y="443961"/>
            <a:ext cx="1322593" cy="7159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E3B779-1FBD-4B2A-AEB9-35D12D43F5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3728" y="438278"/>
            <a:ext cx="1008112" cy="7466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88E1C1-79E2-4E8B-ADD5-5125B1FAA1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552" y="318143"/>
            <a:ext cx="1008112" cy="8875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2282E16-7A93-5C11-9598-7B3A802E0F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757011"/>
            <a:ext cx="1872208" cy="182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772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3376</TotalTime>
  <Words>796</Words>
  <Application>Microsoft Office PowerPoint</Application>
  <PresentationFormat>Экран (4:3)</PresentationFormat>
  <Paragraphs>110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Автономное учреждение «Гарантийный фонд кредитного обеспечения Республики Мордовия»  </vt:lpstr>
      <vt:lpstr>Автономное учреждение "Гарантийный фонд кредитного обеспечения Республики Мордовия" </vt:lpstr>
      <vt:lpstr>Основные параметры предоставляемого поручительства:</vt:lpstr>
      <vt:lpstr>Основные параметры предоставляемого поручительства:</vt:lpstr>
      <vt:lpstr>Поручительство Фонда предоставляется, если Субъект МСП отвечает следующим критериям:</vt:lpstr>
      <vt:lpstr>Поручительство Фонда предоставляется, если физическое лицо, применяющее специальный налоговый режим «Налог на профессиональный доход» отвечает следующим критериям:</vt:lpstr>
      <vt:lpstr>Поручительство Фонда не предоставляется Субъекту МСП / физическому лицу, применяющему специальный налоговый режим «Налог на профессиональный доход»:</vt:lpstr>
      <vt:lpstr>Партнеры Фонда:</vt:lpstr>
      <vt:lpstr>   Наш адрес: 430005, Республика Мордовия,  г. Саранск, ул. Московская, д. 14, оф. 407                    Сайт: www.gfkorm.ru                           E-mail: gfkorm@yandex.ru                            Телефон: 8 (8342) 47-69-19;                                                            24-27-05.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ALLA</dc:creator>
  <cp:lastModifiedBy>Olga</cp:lastModifiedBy>
  <cp:revision>306</cp:revision>
  <cp:lastPrinted>2021-11-25T08:39:17Z</cp:lastPrinted>
  <dcterms:created xsi:type="dcterms:W3CDTF">2018-02-13T12:54:27Z</dcterms:created>
  <dcterms:modified xsi:type="dcterms:W3CDTF">2023-01-16T12:19:58Z</dcterms:modified>
</cp:coreProperties>
</file>