
<file path=[Content_Types].xml><?xml version="1.0" encoding="utf-8"?>
<Types xmlns="http://schemas.openxmlformats.org/package/2006/content-types">
  <Default Extension="tmp" ContentType="image/png"/>
  <Default Extension="png" ContentType="image/png"/>
  <Default Extension="rels" ContentType="application/vnd.openxmlformats-package.relationships+xml"/>
  <Default Extension="xml" ContentType="application/xml"/>
  <Default Extension="asf" ContentType="video/x-ms-as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957" r:id="rId1"/>
  </p:sldMasterIdLst>
  <p:notesMasterIdLst>
    <p:notesMasterId r:id="rId5"/>
  </p:notesMasterIdLst>
  <p:handoutMasterIdLst>
    <p:handoutMasterId r:id="rId6"/>
  </p:handoutMasterIdLst>
  <p:sldIdLst>
    <p:sldId id="8432" r:id="rId2"/>
    <p:sldId id="8429" r:id="rId3"/>
    <p:sldId id="8430" r:id="rId4"/>
  </p:sldIdLst>
  <p:sldSz cx="6858000" cy="5143500"/>
  <p:notesSz cx="9931400" cy="6870700"/>
  <p:defaultTextStyle>
    <a:defPPr>
      <a:defRPr lang="ru-RU"/>
    </a:defPPr>
    <a:lvl1pPr marL="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DE587F38-6BCC-4E5F-A969-F447CE76924F}">
          <p14:sldIdLst>
            <p14:sldId id="8432"/>
            <p14:sldId id="8429"/>
            <p14:sldId id="8430"/>
          </p14:sldIdLst>
        </p14:section>
      </p14:sectionLst>
    </p:ext>
    <p:ext uri="{EFAFB233-063F-42B5-8137-9DF3F51BA10A}">
      <p15:sldGuideLst xmlns:p15="http://schemas.microsoft.com/office/powerpoint/2012/main">
        <p15:guide id="2" pos="2880" userDrawn="1">
          <p15:clr>
            <a:srgbClr val="A4A3A4"/>
          </p15:clr>
        </p15:guide>
        <p15:guide id="3" orient="horz" pos="4320" userDrawn="1">
          <p15:clr>
            <a:srgbClr val="A4A3A4"/>
          </p15:clr>
        </p15:guide>
        <p15:guide id="4" orient="horz" pos="3240" userDrawn="1">
          <p15:clr>
            <a:srgbClr val="A4A3A4"/>
          </p15:clr>
        </p15:guide>
        <p15:guide id="5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RM32" initials="A" lastIdx="1" clrIdx="0">
    <p:extLst/>
  </p:cmAuthor>
  <p:cmAuthor id="2" name="User" initials="U" lastIdx="1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181DF8"/>
    <a:srgbClr val="FFFF00"/>
    <a:srgbClr val="FF9999"/>
    <a:srgbClr val="4ADFE6"/>
    <a:srgbClr val="3DF353"/>
    <a:srgbClr val="FFC000"/>
    <a:srgbClr val="FFFFFF"/>
    <a:srgbClr val="563BF5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F5AB1C69-6EDB-4FF4-983F-18BD219EF322}" styleName="Средний стиль 2 —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1912" autoAdjust="0"/>
    <p:restoredTop sz="96433" autoAdjust="0"/>
  </p:normalViewPr>
  <p:slideViewPr>
    <p:cSldViewPr snapToGrid="0">
      <p:cViewPr varScale="1">
        <p:scale>
          <a:sx n="149" d="100"/>
          <a:sy n="149" d="100"/>
        </p:scale>
        <p:origin x="1710" y="108"/>
      </p:cViewPr>
      <p:guideLst>
        <p:guide pos="2880"/>
        <p:guide orient="horz" pos="4320"/>
        <p:guide orient="horz" pos="3240"/>
        <p:guide pos="2160"/>
      </p:guideLst>
    </p:cSldViewPr>
  </p:slideViewPr>
  <p:outlineViewPr>
    <p:cViewPr>
      <p:scale>
        <a:sx n="66" d="100"/>
        <a:sy n="66" d="100"/>
      </p:scale>
      <p:origin x="0" y="-8688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notesViewPr>
    <p:cSldViewPr snapToGrid="0">
      <p:cViewPr varScale="1">
        <p:scale>
          <a:sx n="120" d="100"/>
          <a:sy n="120" d="100"/>
        </p:scale>
        <p:origin x="1878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commentAuthors" Target="commentAuthor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11" Type="http://schemas.openxmlformats.org/officeDocument/2006/relationships/tableStyles" Target="tableStyles.xml"/><Relationship Id="rId5" Type="http://schemas.openxmlformats.org/officeDocument/2006/relationships/notesMaster" Target="notesMasters/notesMaster1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51" y="155"/>
            <a:ext cx="4303903" cy="344175"/>
          </a:xfrm>
          <a:prstGeom prst="rect">
            <a:avLst/>
          </a:prstGeom>
        </p:spPr>
        <p:txBody>
          <a:bodyPr vert="horz" lIns="88101" tIns="44046" rIns="88101" bIns="44046" rtlCol="0"/>
          <a:lstStyle>
            <a:lvl1pPr algn="l">
              <a:defRPr sz="11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5625421" y="155"/>
            <a:ext cx="4303903" cy="344175"/>
          </a:xfrm>
          <a:prstGeom prst="rect">
            <a:avLst/>
          </a:prstGeom>
        </p:spPr>
        <p:txBody>
          <a:bodyPr vert="horz" lIns="88101" tIns="44046" rIns="88101" bIns="44046" rtlCol="0"/>
          <a:lstStyle>
            <a:lvl1pPr algn="r">
              <a:defRPr sz="1100"/>
            </a:lvl1pPr>
          </a:lstStyle>
          <a:p>
            <a:fld id="{2CAE2469-05AA-4EAD-ADCF-345832F5635C}" type="datetimeFigureOut">
              <a:rPr lang="ru-RU" smtClean="0"/>
              <a:t>15.05.2021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151" y="6526553"/>
            <a:ext cx="4303903" cy="344173"/>
          </a:xfrm>
          <a:prstGeom prst="rect">
            <a:avLst/>
          </a:prstGeom>
        </p:spPr>
        <p:txBody>
          <a:bodyPr vert="horz" lIns="88101" tIns="44046" rIns="88101" bIns="44046" rtlCol="0" anchor="b"/>
          <a:lstStyle>
            <a:lvl1pPr algn="l">
              <a:defRPr sz="1100"/>
            </a:lvl1pPr>
          </a:lstStyle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5625421" y="6526553"/>
            <a:ext cx="4303903" cy="344173"/>
          </a:xfrm>
          <a:prstGeom prst="rect">
            <a:avLst/>
          </a:prstGeom>
        </p:spPr>
        <p:txBody>
          <a:bodyPr vert="horz" lIns="88101" tIns="44046" rIns="88101" bIns="44046" rtlCol="0" anchor="b"/>
          <a:lstStyle>
            <a:lvl1pPr algn="r">
              <a:defRPr sz="1100"/>
            </a:lvl1pPr>
          </a:lstStyle>
          <a:p>
            <a:fld id="{0FAB2133-15B0-4EFE-BC30-805BCBD475C7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57822190"/>
      </p:ext>
    </p:extLst>
  </p:cSld>
  <p:clrMap bg1="lt1" tx1="dk1" bg2="lt2" tx2="dk2" accent1="accent1" accent2="accent2" accent3="accent3" accent4="accent4" accent5="accent5" accent6="accent6" hlink="hlink" folHlink="folHlink"/>
  <p:hf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51" y="50"/>
            <a:ext cx="4303606" cy="344729"/>
          </a:xfrm>
          <a:prstGeom prst="rect">
            <a:avLst/>
          </a:prstGeom>
        </p:spPr>
        <p:txBody>
          <a:bodyPr vert="horz" lIns="95395" tIns="47697" rIns="95395" bIns="47697" rtlCol="0"/>
          <a:lstStyle>
            <a:lvl1pPr algn="l">
              <a:defRPr sz="13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5625646" y="50"/>
            <a:ext cx="4303606" cy="344729"/>
          </a:xfrm>
          <a:prstGeom prst="rect">
            <a:avLst/>
          </a:prstGeom>
        </p:spPr>
        <p:txBody>
          <a:bodyPr vert="horz" lIns="95395" tIns="47697" rIns="95395" bIns="47697" rtlCol="0"/>
          <a:lstStyle>
            <a:lvl1pPr algn="r">
              <a:defRPr sz="1300"/>
            </a:lvl1pPr>
          </a:lstStyle>
          <a:p>
            <a:fld id="{0060E01D-5EF3-45B4-8D72-A960D6489AA6}" type="datetimeFigureOut">
              <a:rPr lang="ru-RU" smtClean="0"/>
              <a:pPr/>
              <a:t>15.05.2021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421063" y="858838"/>
            <a:ext cx="3089275" cy="2317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5395" tIns="47697" rIns="95395" bIns="47697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993294" y="3306544"/>
            <a:ext cx="7945119" cy="2705338"/>
          </a:xfrm>
          <a:prstGeom prst="rect">
            <a:avLst/>
          </a:prstGeom>
        </p:spPr>
        <p:txBody>
          <a:bodyPr vert="horz" lIns="95395" tIns="47697" rIns="95395" bIns="47697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51" y="6526111"/>
            <a:ext cx="4303606" cy="344727"/>
          </a:xfrm>
          <a:prstGeom prst="rect">
            <a:avLst/>
          </a:prstGeom>
        </p:spPr>
        <p:txBody>
          <a:bodyPr vert="horz" lIns="95395" tIns="47697" rIns="95395" bIns="47697" rtlCol="0" anchor="b"/>
          <a:lstStyle>
            <a:lvl1pPr algn="l">
              <a:defRPr sz="13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5625646" y="6526111"/>
            <a:ext cx="4303606" cy="344727"/>
          </a:xfrm>
          <a:prstGeom prst="rect">
            <a:avLst/>
          </a:prstGeom>
        </p:spPr>
        <p:txBody>
          <a:bodyPr vert="horz" lIns="95395" tIns="47697" rIns="95395" bIns="47697" rtlCol="0" anchor="b"/>
          <a:lstStyle>
            <a:lvl1pPr algn="r">
              <a:defRPr sz="1300"/>
            </a:lvl1pPr>
          </a:lstStyle>
          <a:p>
            <a:fld id="{B02A437B-EFF4-43AF-8D02-B1E280ECFFA6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54388042"/>
      </p:ext>
    </p:extLst>
  </p:cSld>
  <p:clrMap bg1="lt1" tx1="dk1" bg2="lt2" tx2="dk2" accent1="accent1" accent2="accent2" accent3="accent3" accent4="accent4" accent5="accent5" accent6="accent6" hlink="hlink" folHlink="folHlink"/>
  <p:hf ftr="0" dt="0"/>
  <p:notesStyle>
    <a:lvl1pPr marL="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3441700" y="850900"/>
            <a:ext cx="3060700" cy="22955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7DECE-F0E7-455F-9709-0D583FD0D70C}" type="slidenum">
              <a:rPr lang="ru-RU" smtClean="0"/>
              <a:t>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133935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14438" y="1597868"/>
            <a:ext cx="5829299" cy="1102517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28764" y="2915180"/>
            <a:ext cx="4800602" cy="131444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238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475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6713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8951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1189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3427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5665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7902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1048D57A-BDFE-45C0-92F1-CB5D613F7B89}" type="datetimeFigureOut">
              <a:rPr lang="ru-RU"/>
              <a:pPr>
                <a:defRPr/>
              </a:pPr>
              <a:t>15.05.2021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12668FDD-8DBB-4525-B2DF-5DF63B7C7B23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377828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150DA378-2B85-4ACE-B090-66D87E194322}" type="datetimeFigureOut">
              <a:rPr lang="ru-RU"/>
              <a:pPr>
                <a:defRPr/>
              </a:pPr>
              <a:t>15.05.2021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691EDAFD-416E-4437-A5AE-E516D567A418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301824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1824" y="3305606"/>
            <a:ext cx="5829299" cy="1021555"/>
          </a:xfrm>
        </p:spPr>
        <p:txBody>
          <a:bodyPr anchor="t"/>
          <a:lstStyle>
            <a:lvl1pPr algn="l">
              <a:defRPr sz="2025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41824" y="2180091"/>
            <a:ext cx="5829299" cy="1125140"/>
          </a:xfrm>
        </p:spPr>
        <p:txBody>
          <a:bodyPr anchor="b"/>
          <a:lstStyle>
            <a:lvl1pPr marL="0" indent="0">
              <a:buNone/>
              <a:defRPr sz="1275">
                <a:solidFill>
                  <a:schemeClr val="tx1">
                    <a:tint val="75000"/>
                  </a:schemeClr>
                </a:solidFill>
              </a:defRPr>
            </a:lvl1pPr>
            <a:lvl2pPr marL="22382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2pPr>
            <a:lvl3pPr marL="447569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3pPr>
            <a:lvl4pPr marL="671388" indent="0">
              <a:buNone/>
              <a:defRPr sz="600">
                <a:solidFill>
                  <a:schemeClr val="tx1">
                    <a:tint val="75000"/>
                  </a:schemeClr>
                </a:solidFill>
              </a:defRPr>
            </a:lvl4pPr>
            <a:lvl5pPr marL="895148" indent="0">
              <a:buNone/>
              <a:defRPr sz="600">
                <a:solidFill>
                  <a:schemeClr val="tx1">
                    <a:tint val="75000"/>
                  </a:schemeClr>
                </a:solidFill>
              </a:defRPr>
            </a:lvl5pPr>
            <a:lvl6pPr marL="1118949" indent="0">
              <a:buNone/>
              <a:defRPr sz="600">
                <a:solidFill>
                  <a:schemeClr val="tx1">
                    <a:tint val="75000"/>
                  </a:schemeClr>
                </a:solidFill>
              </a:defRPr>
            </a:lvl6pPr>
            <a:lvl7pPr marL="1342718" indent="0">
              <a:buNone/>
              <a:defRPr sz="600">
                <a:solidFill>
                  <a:schemeClr val="tx1">
                    <a:tint val="75000"/>
                  </a:schemeClr>
                </a:solidFill>
              </a:defRPr>
            </a:lvl7pPr>
            <a:lvl8pPr marL="1566542" indent="0">
              <a:buNone/>
              <a:defRPr sz="600">
                <a:solidFill>
                  <a:schemeClr val="tx1">
                    <a:tint val="75000"/>
                  </a:schemeClr>
                </a:solidFill>
              </a:defRPr>
            </a:lvl8pPr>
            <a:lvl9pPr marL="1790291" indent="0">
              <a:buNone/>
              <a:defRPr sz="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52E3ED13-8E4D-4758-B134-7C9CD5229D5C}" type="datetimeFigureOut">
              <a:rPr lang="ru-RU"/>
              <a:pPr>
                <a:defRPr/>
              </a:pPr>
              <a:t>15.05.2021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4DB917C2-CBC9-48A3-84E3-A0F989EB5C98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80183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343103" y="1200341"/>
            <a:ext cx="3028949" cy="3394473"/>
          </a:xfrm>
        </p:spPr>
        <p:txBody>
          <a:bodyPr/>
          <a:lstStyle>
            <a:lvl1pPr>
              <a:defRPr sz="1575"/>
            </a:lvl1pPr>
            <a:lvl2pPr>
              <a:defRPr sz="1275"/>
            </a:lvl2pPr>
            <a:lvl3pPr>
              <a:defRPr sz="1275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486489" y="1200341"/>
            <a:ext cx="3028949" cy="3394473"/>
          </a:xfrm>
        </p:spPr>
        <p:txBody>
          <a:bodyPr/>
          <a:lstStyle>
            <a:lvl1pPr>
              <a:defRPr sz="1575"/>
            </a:lvl1pPr>
            <a:lvl2pPr>
              <a:defRPr sz="1275"/>
            </a:lvl2pPr>
            <a:lvl3pPr>
              <a:defRPr sz="1275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560F2784-4EB8-4032-A101-BE99763FAE56}" type="datetimeFigureOut">
              <a:rPr lang="ru-RU"/>
              <a:pPr>
                <a:defRPr/>
              </a:pPr>
              <a:t>15.05.2021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A7DEEF82-FBDF-4C13-9681-5734CFA1D75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230183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42990" y="1151464"/>
            <a:ext cx="3030141" cy="479820"/>
          </a:xfrm>
        </p:spPr>
        <p:txBody>
          <a:bodyPr anchor="b"/>
          <a:lstStyle>
            <a:lvl1pPr marL="0" indent="0">
              <a:buNone/>
              <a:defRPr sz="1275" b="1"/>
            </a:lvl1pPr>
            <a:lvl2pPr marL="223820" indent="0">
              <a:buNone/>
              <a:defRPr sz="1275" b="1"/>
            </a:lvl2pPr>
            <a:lvl3pPr marL="447569" indent="0">
              <a:buNone/>
              <a:defRPr sz="1050" b="1"/>
            </a:lvl3pPr>
            <a:lvl4pPr marL="671388" indent="0">
              <a:buNone/>
              <a:defRPr sz="1050" b="1"/>
            </a:lvl4pPr>
            <a:lvl5pPr marL="895148" indent="0">
              <a:buNone/>
              <a:defRPr sz="1050" b="1"/>
            </a:lvl5pPr>
            <a:lvl6pPr marL="1118949" indent="0">
              <a:buNone/>
              <a:defRPr sz="1050" b="1"/>
            </a:lvl6pPr>
            <a:lvl7pPr marL="1342718" indent="0">
              <a:buNone/>
              <a:defRPr sz="1050" b="1"/>
            </a:lvl7pPr>
            <a:lvl8pPr marL="1566542" indent="0">
              <a:buNone/>
              <a:defRPr sz="1050" b="1"/>
            </a:lvl8pPr>
            <a:lvl9pPr marL="1790291" indent="0">
              <a:buNone/>
              <a:defRPr sz="105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42990" y="1631283"/>
            <a:ext cx="3030141" cy="2963466"/>
          </a:xfrm>
        </p:spPr>
        <p:txBody>
          <a:bodyPr/>
          <a:lstStyle>
            <a:lvl1pPr>
              <a:defRPr sz="1275"/>
            </a:lvl1pPr>
            <a:lvl2pPr>
              <a:defRPr sz="1275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3484047" y="1151464"/>
            <a:ext cx="3031333" cy="479820"/>
          </a:xfrm>
        </p:spPr>
        <p:txBody>
          <a:bodyPr anchor="b"/>
          <a:lstStyle>
            <a:lvl1pPr marL="0" indent="0">
              <a:buNone/>
              <a:defRPr sz="1275" b="1"/>
            </a:lvl1pPr>
            <a:lvl2pPr marL="223820" indent="0">
              <a:buNone/>
              <a:defRPr sz="1275" b="1"/>
            </a:lvl2pPr>
            <a:lvl3pPr marL="447569" indent="0">
              <a:buNone/>
              <a:defRPr sz="1050" b="1"/>
            </a:lvl3pPr>
            <a:lvl4pPr marL="671388" indent="0">
              <a:buNone/>
              <a:defRPr sz="1050" b="1"/>
            </a:lvl4pPr>
            <a:lvl5pPr marL="895148" indent="0">
              <a:buNone/>
              <a:defRPr sz="1050" b="1"/>
            </a:lvl5pPr>
            <a:lvl6pPr marL="1118949" indent="0">
              <a:buNone/>
              <a:defRPr sz="1050" b="1"/>
            </a:lvl6pPr>
            <a:lvl7pPr marL="1342718" indent="0">
              <a:buNone/>
              <a:defRPr sz="1050" b="1"/>
            </a:lvl7pPr>
            <a:lvl8pPr marL="1566542" indent="0">
              <a:buNone/>
              <a:defRPr sz="1050" b="1"/>
            </a:lvl8pPr>
            <a:lvl9pPr marL="1790291" indent="0">
              <a:buNone/>
              <a:defRPr sz="105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3484047" y="1631283"/>
            <a:ext cx="3031333" cy="2963466"/>
          </a:xfrm>
        </p:spPr>
        <p:txBody>
          <a:bodyPr/>
          <a:lstStyle>
            <a:lvl1pPr>
              <a:defRPr sz="1275"/>
            </a:lvl1pPr>
            <a:lvl2pPr>
              <a:defRPr sz="1275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D150DBB3-9183-4BDB-A538-014628B71707}" type="datetimeFigureOut">
              <a:rPr lang="ru-RU"/>
              <a:pPr>
                <a:defRPr/>
              </a:pPr>
              <a:t>15.05.2021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CD6896FF-465B-4547-A168-DFB9E27B0745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170252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936A9E88-4255-4365-8C92-577237C9B684}" type="datetimeFigureOut">
              <a:rPr lang="ru-RU"/>
              <a:pPr>
                <a:defRPr/>
              </a:pPr>
              <a:t>15.05.2021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137DBF9C-3D4C-4408-BE41-B35505E9BBAF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955944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B64A53A2-D152-4302-9337-A135E134729A}" type="datetimeFigureOut">
              <a:rPr lang="ru-RU"/>
              <a:pPr>
                <a:defRPr/>
              </a:pPr>
              <a:t>15.05.2021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0ADD8E21-F93D-4DF7-9BC5-317CF516C2EA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599413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3148" y="204969"/>
            <a:ext cx="2256235" cy="871536"/>
          </a:xfrm>
        </p:spPr>
        <p:txBody>
          <a:bodyPr anchor="b"/>
          <a:lstStyle>
            <a:lvl1pPr algn="l">
              <a:defRPr sz="1275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681528" y="204868"/>
            <a:ext cx="3833813" cy="4389834"/>
          </a:xfrm>
        </p:spPr>
        <p:txBody>
          <a:bodyPr/>
          <a:lstStyle>
            <a:lvl1pPr>
              <a:defRPr sz="1575"/>
            </a:lvl1pPr>
            <a:lvl2pPr>
              <a:defRPr sz="1575"/>
            </a:lvl2pPr>
            <a:lvl3pPr>
              <a:defRPr sz="1275"/>
            </a:lvl3pPr>
            <a:lvl4pPr>
              <a:defRPr sz="1275"/>
            </a:lvl4pPr>
            <a:lvl5pPr>
              <a:defRPr sz="1275"/>
            </a:lvl5pPr>
            <a:lvl6pPr>
              <a:defRPr sz="1275"/>
            </a:lvl6pPr>
            <a:lvl7pPr>
              <a:defRPr sz="1275"/>
            </a:lvl7pPr>
            <a:lvl8pPr>
              <a:defRPr sz="1275"/>
            </a:lvl8pPr>
            <a:lvl9pPr>
              <a:defRPr sz="1275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43148" y="1076817"/>
            <a:ext cx="2256235" cy="3518297"/>
          </a:xfrm>
        </p:spPr>
        <p:txBody>
          <a:bodyPr/>
          <a:lstStyle>
            <a:lvl1pPr marL="0" indent="0">
              <a:buNone/>
              <a:defRPr sz="600"/>
            </a:lvl1pPr>
            <a:lvl2pPr marL="223820" indent="0">
              <a:buNone/>
              <a:defRPr sz="600"/>
            </a:lvl2pPr>
            <a:lvl3pPr marL="447569" indent="0">
              <a:buNone/>
              <a:defRPr sz="600"/>
            </a:lvl3pPr>
            <a:lvl4pPr marL="671388" indent="0">
              <a:buNone/>
              <a:defRPr sz="450"/>
            </a:lvl4pPr>
            <a:lvl5pPr marL="895148" indent="0">
              <a:buNone/>
              <a:defRPr sz="450"/>
            </a:lvl5pPr>
            <a:lvl6pPr marL="1118949" indent="0">
              <a:buNone/>
              <a:defRPr sz="450"/>
            </a:lvl6pPr>
            <a:lvl7pPr marL="1342718" indent="0">
              <a:buNone/>
              <a:defRPr sz="450"/>
            </a:lvl7pPr>
            <a:lvl8pPr marL="1566542" indent="0">
              <a:buNone/>
              <a:defRPr sz="450"/>
            </a:lvl8pPr>
            <a:lvl9pPr marL="1790291" indent="0">
              <a:buNone/>
              <a:defRPr sz="4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6FB49B7A-DF94-40B0-8E54-8300AFDC1D57}" type="datetimeFigureOut">
              <a:rPr lang="ru-RU"/>
              <a:pPr>
                <a:defRPr/>
              </a:pPr>
              <a:t>15.05.2021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40E7C97B-D995-4290-BA20-CE6A97B0BB5D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2848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44266" y="3601087"/>
            <a:ext cx="4114800" cy="425053"/>
          </a:xfrm>
        </p:spPr>
        <p:txBody>
          <a:bodyPr anchor="b"/>
          <a:lstStyle>
            <a:lvl1pPr algn="l">
              <a:defRPr sz="1275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344266" y="459676"/>
            <a:ext cx="41148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1575"/>
            </a:lvl1pPr>
            <a:lvl2pPr marL="223820" indent="0">
              <a:buNone/>
              <a:defRPr sz="1575"/>
            </a:lvl2pPr>
            <a:lvl3pPr marL="447569" indent="0">
              <a:buNone/>
              <a:defRPr sz="1275"/>
            </a:lvl3pPr>
            <a:lvl4pPr marL="671388" indent="0">
              <a:buNone/>
              <a:defRPr sz="1275"/>
            </a:lvl4pPr>
            <a:lvl5pPr marL="895148" indent="0">
              <a:buNone/>
              <a:defRPr sz="1275"/>
            </a:lvl5pPr>
            <a:lvl6pPr marL="1118949" indent="0">
              <a:buNone/>
              <a:defRPr sz="1275"/>
            </a:lvl6pPr>
            <a:lvl7pPr marL="1342718" indent="0">
              <a:buNone/>
              <a:defRPr sz="1275"/>
            </a:lvl7pPr>
            <a:lvl8pPr marL="1566542" indent="0">
              <a:buNone/>
              <a:defRPr sz="1275"/>
            </a:lvl8pPr>
            <a:lvl9pPr marL="1790291" indent="0">
              <a:buNone/>
              <a:defRPr sz="1275"/>
            </a:lvl9pPr>
          </a:lstStyle>
          <a:p>
            <a:pPr lvl="0"/>
            <a:endParaRPr lang="ru-RU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344266" y="4025701"/>
            <a:ext cx="4114800" cy="603646"/>
          </a:xfrm>
        </p:spPr>
        <p:txBody>
          <a:bodyPr/>
          <a:lstStyle>
            <a:lvl1pPr marL="0" indent="0">
              <a:buNone/>
              <a:defRPr sz="600"/>
            </a:lvl1pPr>
            <a:lvl2pPr marL="223820" indent="0">
              <a:buNone/>
              <a:defRPr sz="600"/>
            </a:lvl2pPr>
            <a:lvl3pPr marL="447569" indent="0">
              <a:buNone/>
              <a:defRPr sz="600"/>
            </a:lvl3pPr>
            <a:lvl4pPr marL="671388" indent="0">
              <a:buNone/>
              <a:defRPr sz="450"/>
            </a:lvl4pPr>
            <a:lvl5pPr marL="895148" indent="0">
              <a:buNone/>
              <a:defRPr sz="450"/>
            </a:lvl5pPr>
            <a:lvl6pPr marL="1118949" indent="0">
              <a:buNone/>
              <a:defRPr sz="450"/>
            </a:lvl6pPr>
            <a:lvl7pPr marL="1342718" indent="0">
              <a:buNone/>
              <a:defRPr sz="450"/>
            </a:lvl7pPr>
            <a:lvl8pPr marL="1566542" indent="0">
              <a:buNone/>
              <a:defRPr sz="450"/>
            </a:lvl8pPr>
            <a:lvl9pPr marL="1790291" indent="0">
              <a:buNone/>
              <a:defRPr sz="4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3A67910C-E0A9-4176-8E5F-21A9BA8F08BA}" type="datetimeFigureOut">
              <a:rPr lang="ru-RU"/>
              <a:pPr>
                <a:defRPr/>
              </a:pPr>
              <a:t>15.05.2021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9265B440-20B6-4E81-BA78-877421D0C79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951790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092AD7A3-504B-437B-BF3F-67E57D38EA6A}" type="datetimeFigureOut">
              <a:rPr lang="ru-RU"/>
              <a:pPr>
                <a:defRPr/>
              </a:pPr>
              <a:t>15.05.2021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884A6180-99B6-4BEE-98D1-6AC0F056BCB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097884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4972312" y="206241"/>
            <a:ext cx="1543051" cy="4388642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43243" y="206241"/>
            <a:ext cx="4514849" cy="4388642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3C09FB08-6E3E-41A0-A1CB-D3C0FA68188D}" type="datetimeFigureOut">
              <a:rPr lang="ru-RU"/>
              <a:pPr>
                <a:defRPr/>
              </a:pPr>
              <a:t>15.05.2021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8E631022-6EE5-4F8C-903A-1363EBCCAD0D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911587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Заголовок 1"/>
          <p:cNvSpPr>
            <a:spLocks noGrp="1"/>
          </p:cNvSpPr>
          <p:nvPr>
            <p:ph type="title"/>
          </p:nvPr>
        </p:nvSpPr>
        <p:spPr bwMode="auto">
          <a:xfrm>
            <a:off x="343313" y="206076"/>
            <a:ext cx="6171598" cy="8574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59654" tIns="29882" rIns="59654" bIns="29882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заголовка</a:t>
            </a:r>
          </a:p>
        </p:txBody>
      </p:sp>
      <p:sp>
        <p:nvSpPr>
          <p:cNvPr id="132099" name="Текст 2"/>
          <p:cNvSpPr>
            <a:spLocks noGrp="1"/>
          </p:cNvSpPr>
          <p:nvPr>
            <p:ph type="body" idx="1"/>
          </p:nvPr>
        </p:nvSpPr>
        <p:spPr bwMode="auto">
          <a:xfrm>
            <a:off x="343313" y="1200639"/>
            <a:ext cx="6171598" cy="33938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59654" tIns="29882" rIns="59654" bIns="2988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343383" y="4767557"/>
            <a:ext cx="1599598" cy="273538"/>
          </a:xfrm>
          <a:prstGeom prst="rect">
            <a:avLst/>
          </a:prstGeom>
        </p:spPr>
        <p:txBody>
          <a:bodyPr vert="horz" wrap="square" lIns="59654" tIns="29882" rIns="59654" bIns="29882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600" b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 defTabSz="388588" fontAlgn="base">
              <a:spcBef>
                <a:spcPct val="0"/>
              </a:spcBef>
              <a:spcAft>
                <a:spcPct val="0"/>
              </a:spcAft>
              <a:defRPr/>
            </a:pPr>
            <a:fld id="{ECEEAE8E-CE4D-41B5-934E-685B6FE82841}" type="datetimeFigureOut">
              <a:rPr lang="ru-RU" smtClean="0">
                <a:cs typeface="Arial" charset="0"/>
              </a:rPr>
              <a:pPr defTabSz="388588" fontAlgn="base">
                <a:spcBef>
                  <a:spcPct val="0"/>
                </a:spcBef>
                <a:spcAft>
                  <a:spcPct val="0"/>
                </a:spcAft>
                <a:defRPr/>
              </a:pPr>
              <a:t>15.05.2021</a:t>
            </a:fld>
            <a:endParaRPr lang="ru-RU" dirty="0"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2343567" y="4767557"/>
            <a:ext cx="2171097" cy="273538"/>
          </a:xfrm>
          <a:prstGeom prst="rect">
            <a:avLst/>
          </a:prstGeom>
        </p:spPr>
        <p:txBody>
          <a:bodyPr vert="horz" wrap="square" lIns="59654" tIns="29882" rIns="59654" bIns="29882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sz="600" b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 defTabSz="388588" fontAlgn="base">
              <a:spcBef>
                <a:spcPct val="0"/>
              </a:spcBef>
              <a:spcAft>
                <a:spcPct val="0"/>
              </a:spcAft>
              <a:defRPr/>
            </a:pPr>
            <a:endParaRPr lang="ru-RU" dirty="0"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4915383" y="4767557"/>
            <a:ext cx="1599598" cy="273538"/>
          </a:xfrm>
          <a:prstGeom prst="rect">
            <a:avLst/>
          </a:prstGeom>
        </p:spPr>
        <p:txBody>
          <a:bodyPr vert="horz" wrap="square" lIns="59654" tIns="29882" rIns="59654" bIns="29882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600" b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 defTabSz="388588" fontAlgn="base">
              <a:spcBef>
                <a:spcPct val="0"/>
              </a:spcBef>
              <a:spcAft>
                <a:spcPct val="0"/>
              </a:spcAft>
              <a:defRPr/>
            </a:pPr>
            <a:fld id="{D287A2EB-76B1-4AEF-A97A-7EA8791343C2}" type="slidenum">
              <a:rPr lang="ru-RU" smtClean="0">
                <a:cs typeface="Arial" charset="0"/>
              </a:rPr>
              <a:pPr defTabSz="388588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dirty="0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69890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58" r:id="rId1"/>
    <p:sldLayoutId id="2147483959" r:id="rId2"/>
    <p:sldLayoutId id="2147483960" r:id="rId3"/>
    <p:sldLayoutId id="2147483961" r:id="rId4"/>
    <p:sldLayoutId id="2147483962" r:id="rId5"/>
    <p:sldLayoutId id="2147483963" r:id="rId6"/>
    <p:sldLayoutId id="2147483964" r:id="rId7"/>
    <p:sldLayoutId id="2147483965" r:id="rId8"/>
    <p:sldLayoutId id="2147483966" r:id="rId9"/>
    <p:sldLayoutId id="2147483967" r:id="rId10"/>
    <p:sldLayoutId id="2147483968" r:id="rId11"/>
  </p:sldLayoutIdLst>
  <p:txStyles>
    <p:titleStyle>
      <a:lvl1pPr algn="ctr" defTabSz="447417" rtl="0" eaLnBrk="0" fontAlgn="base" hangingPunct="0">
        <a:spcBef>
          <a:spcPct val="0"/>
        </a:spcBef>
        <a:spcAft>
          <a:spcPct val="0"/>
        </a:spcAft>
        <a:defRPr sz="2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447417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2pPr>
      <a:lvl3pPr algn="ctr" defTabSz="447417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3pPr>
      <a:lvl4pPr algn="ctr" defTabSz="447417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4pPr>
      <a:lvl5pPr algn="ctr" defTabSz="447417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5pPr>
      <a:lvl6pPr marL="193486" algn="ctr" defTabSz="447417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6pPr>
      <a:lvl7pPr marL="386972" algn="ctr" defTabSz="447417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7pPr>
      <a:lvl8pPr marL="580459" algn="ctr" defTabSz="447417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8pPr>
      <a:lvl9pPr marL="773947" algn="ctr" defTabSz="447417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9pPr>
    </p:titleStyle>
    <p:bodyStyle>
      <a:lvl1pPr marL="167329" indent="-167329" algn="l" defTabSz="447417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1575" kern="1200">
          <a:solidFill>
            <a:schemeClr val="tx1"/>
          </a:solidFill>
          <a:latin typeface="+mn-lt"/>
          <a:ea typeface="+mn-ea"/>
          <a:cs typeface="+mn-cs"/>
        </a:defRPr>
      </a:lvl1pPr>
      <a:lvl2pPr marL="363463" indent="-139753" algn="l" defTabSz="447417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1575" kern="1200">
          <a:solidFill>
            <a:schemeClr val="tx1"/>
          </a:solidFill>
          <a:latin typeface="+mn-lt"/>
          <a:ea typeface="+mn-ea"/>
          <a:cs typeface="+mn-cs"/>
        </a:defRPr>
      </a:lvl2pPr>
      <a:lvl3pPr marL="559034" indent="-111542" algn="l" defTabSz="447417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1275" kern="1200">
          <a:solidFill>
            <a:schemeClr val="tx1"/>
          </a:solidFill>
          <a:latin typeface="+mn-lt"/>
          <a:ea typeface="+mn-ea"/>
          <a:cs typeface="+mn-cs"/>
        </a:defRPr>
      </a:lvl3pPr>
      <a:lvl4pPr marL="782696" indent="-111542" algn="l" defTabSz="447417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1275" kern="1200">
          <a:solidFill>
            <a:schemeClr val="tx1"/>
          </a:solidFill>
          <a:latin typeface="+mn-lt"/>
          <a:ea typeface="+mn-ea"/>
          <a:cs typeface="+mn-cs"/>
        </a:defRPr>
      </a:lvl4pPr>
      <a:lvl5pPr marL="1006433" indent="-111542" algn="l" defTabSz="447417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1275" kern="1200">
          <a:solidFill>
            <a:schemeClr val="tx1"/>
          </a:solidFill>
          <a:latin typeface="+mn-lt"/>
          <a:ea typeface="+mn-ea"/>
          <a:cs typeface="+mn-cs"/>
        </a:defRPr>
      </a:lvl5pPr>
      <a:lvl6pPr marL="1230825" indent="-111915" algn="l" defTabSz="447569" rtl="0" eaLnBrk="1" latinLnBrk="0" hangingPunct="1">
        <a:spcBef>
          <a:spcPct val="20000"/>
        </a:spcBef>
        <a:buFont typeface="Arial" pitchFamily="34" charset="0"/>
        <a:buChar char="•"/>
        <a:defRPr sz="1275" kern="1200">
          <a:solidFill>
            <a:schemeClr val="tx1"/>
          </a:solidFill>
          <a:latin typeface="+mn-lt"/>
          <a:ea typeface="+mn-ea"/>
          <a:cs typeface="+mn-cs"/>
        </a:defRPr>
      </a:lvl6pPr>
      <a:lvl7pPr marL="1454646" indent="-111915" algn="l" defTabSz="447569" rtl="0" eaLnBrk="1" latinLnBrk="0" hangingPunct="1">
        <a:spcBef>
          <a:spcPct val="20000"/>
        </a:spcBef>
        <a:buFont typeface="Arial" pitchFamily="34" charset="0"/>
        <a:buChar char="•"/>
        <a:defRPr sz="1275" kern="1200">
          <a:solidFill>
            <a:schemeClr val="tx1"/>
          </a:solidFill>
          <a:latin typeface="+mn-lt"/>
          <a:ea typeface="+mn-ea"/>
          <a:cs typeface="+mn-cs"/>
        </a:defRPr>
      </a:lvl7pPr>
      <a:lvl8pPr marL="1678408" indent="-111915" algn="l" defTabSz="447569" rtl="0" eaLnBrk="1" latinLnBrk="0" hangingPunct="1">
        <a:spcBef>
          <a:spcPct val="20000"/>
        </a:spcBef>
        <a:buFont typeface="Arial" pitchFamily="34" charset="0"/>
        <a:buChar char="•"/>
        <a:defRPr sz="1275" kern="1200">
          <a:solidFill>
            <a:schemeClr val="tx1"/>
          </a:solidFill>
          <a:latin typeface="+mn-lt"/>
          <a:ea typeface="+mn-ea"/>
          <a:cs typeface="+mn-cs"/>
        </a:defRPr>
      </a:lvl8pPr>
      <a:lvl9pPr marL="1902199" indent="-111915" algn="l" defTabSz="447569" rtl="0" eaLnBrk="1" latinLnBrk="0" hangingPunct="1">
        <a:spcBef>
          <a:spcPct val="20000"/>
        </a:spcBef>
        <a:buFont typeface="Arial" pitchFamily="34" charset="0"/>
        <a:buChar char="•"/>
        <a:defRPr sz="127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1pPr>
      <a:lvl2pPr marL="223820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2pPr>
      <a:lvl3pPr marL="447569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3pPr>
      <a:lvl4pPr marL="671388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4pPr>
      <a:lvl5pPr marL="895148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5pPr>
      <a:lvl6pPr marL="1118949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6pPr>
      <a:lvl7pPr marL="1342718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7pPr>
      <a:lvl8pPr marL="1566542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8pPr>
      <a:lvl9pPr marL="1790291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tmp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1.asf"/><Relationship Id="rId1" Type="http://schemas.openxmlformats.org/officeDocument/2006/relationships/video" Target="NULL" TargetMode="External"/><Relationship Id="rId5" Type="http://schemas.openxmlformats.org/officeDocument/2006/relationships/image" Target="../media/image3.png"/><Relationship Id="rId4" Type="http://schemas.openxmlformats.org/officeDocument/2006/relationships/image" Target="../media/image2.tm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2.asf"/><Relationship Id="rId1" Type="http://schemas.microsoft.com/office/2007/relationships/media" Target="../media/media2.asf"/><Relationship Id="rId5" Type="http://schemas.openxmlformats.org/officeDocument/2006/relationships/image" Target="../media/image5.png"/><Relationship Id="rId4" Type="http://schemas.openxmlformats.org/officeDocument/2006/relationships/image" Target="../media/image4.tm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" name="Рисунок 64" descr="Вырезка экрана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08" r="4918"/>
          <a:stretch/>
        </p:blipFill>
        <p:spPr>
          <a:xfrm>
            <a:off x="0" y="491999"/>
            <a:ext cx="6860668" cy="4651503"/>
          </a:xfrm>
          <a:prstGeom prst="rect">
            <a:avLst/>
          </a:prstGeom>
        </p:spPr>
      </p:pic>
      <p:sp>
        <p:nvSpPr>
          <p:cNvPr id="568" name="Text Box 2"/>
          <p:cNvSpPr txBox="1">
            <a:spLocks noChangeArrowheads="1"/>
          </p:cNvSpPr>
          <p:nvPr/>
        </p:nvSpPr>
        <p:spPr bwMode="auto">
          <a:xfrm>
            <a:off x="1" y="-1539"/>
            <a:ext cx="6865874" cy="493537"/>
          </a:xfrm>
          <a:prstGeom prst="rect">
            <a:avLst/>
          </a:prstGeom>
          <a:solidFill>
            <a:schemeClr val="accent1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 lIns="26214" tIns="13108" rIns="26214" bIns="13108" anchor="ctr"/>
          <a:lstStyle>
            <a:defPPr>
              <a:defRPr lang="ru-RU"/>
            </a:defPPr>
            <a:lvl1pPr algn="ctr">
              <a:defRPr sz="1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659513">
              <a:lnSpc>
                <a:spcPct val="85000"/>
              </a:lnSpc>
            </a:pPr>
            <a:r>
              <a:rPr lang="ru-RU" sz="900" dirty="0">
                <a:solidFill>
                  <a:prstClr val="white"/>
                </a:solidFill>
              </a:rPr>
              <a:t>ИНФОРМАЦИОННЫЕ МАТЕРИАЛЫ ПО </a:t>
            </a:r>
            <a:r>
              <a:rPr lang="ru-RU" sz="900" dirty="0" smtClean="0">
                <a:solidFill>
                  <a:prstClr val="white"/>
                </a:solidFill>
              </a:rPr>
              <a:t>ПОРЫВАМ ВЕТРА</a:t>
            </a:r>
            <a:r>
              <a:rPr lang="ru-RU" altLang="ru-RU" sz="900" dirty="0" smtClean="0"/>
              <a:t> </a:t>
            </a:r>
            <a:r>
              <a:rPr lang="ru-RU" sz="900" dirty="0">
                <a:solidFill>
                  <a:prstClr val="white"/>
                </a:solidFill>
              </a:rPr>
              <a:t>НА ТЕРРИТОРИИ</a:t>
            </a:r>
          </a:p>
          <a:p>
            <a:pPr defTabSz="659513">
              <a:lnSpc>
                <a:spcPct val="85000"/>
              </a:lnSpc>
            </a:pPr>
            <a:r>
              <a:rPr lang="ru-RU" sz="900" dirty="0">
                <a:solidFill>
                  <a:prstClr val="white"/>
                </a:solidFill>
              </a:rPr>
              <a:t>РЕСПУБЛИКИ </a:t>
            </a:r>
            <a:r>
              <a:rPr lang="ru-RU" sz="900" dirty="0" smtClean="0">
                <a:solidFill>
                  <a:prstClr val="white"/>
                </a:solidFill>
              </a:rPr>
              <a:t>МОРДОВИЯ </a:t>
            </a:r>
            <a:r>
              <a:rPr lang="ru-RU" sz="900" dirty="0">
                <a:solidFill>
                  <a:prstClr val="white"/>
                </a:solidFill>
              </a:rPr>
              <a:t>(РИСК НАРУШЕНИЯ ЭЛЕКТРОСНАБЖЕНИЯ НА </a:t>
            </a:r>
            <a:r>
              <a:rPr lang="ru-RU" sz="900" dirty="0" smtClean="0">
                <a:solidFill>
                  <a:prstClr val="white"/>
                </a:solidFill>
              </a:rPr>
              <a:t>15.05.2021)</a:t>
            </a:r>
            <a:endParaRPr lang="ru-RU" sz="900" dirty="0">
              <a:solidFill>
                <a:prstClr val="white"/>
              </a:solidFill>
            </a:endParaRPr>
          </a:p>
        </p:txBody>
      </p:sp>
      <p:sp>
        <p:nvSpPr>
          <p:cNvPr id="570" name="Text Box 97"/>
          <p:cNvSpPr txBox="1">
            <a:spLocks noChangeArrowheads="1"/>
          </p:cNvSpPr>
          <p:nvPr/>
        </p:nvSpPr>
        <p:spPr bwMode="auto">
          <a:xfrm>
            <a:off x="5300188" y="4656829"/>
            <a:ext cx="1095704" cy="1489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87" tIns="47994" rIns="95987" bIns="47994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endParaRPr lang="ru-RU" altLang="ru-RU" sz="338" b="0" dirty="0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584" name="Rectangle 93"/>
          <p:cNvSpPr>
            <a:spLocks noChangeArrowheads="1"/>
          </p:cNvSpPr>
          <p:nvPr/>
        </p:nvSpPr>
        <p:spPr bwMode="auto">
          <a:xfrm>
            <a:off x="5173184" y="3854936"/>
            <a:ext cx="1687484" cy="1279615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endParaRPr lang="ru-RU" altLang="ru-RU" sz="506" dirty="0">
              <a:solidFill>
                <a:srgbClr val="000000"/>
              </a:solidFill>
              <a:latin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85" name="Text Box 97"/>
          <p:cNvSpPr txBox="1">
            <a:spLocks noChangeArrowheads="1"/>
          </p:cNvSpPr>
          <p:nvPr/>
        </p:nvSpPr>
        <p:spPr bwMode="auto">
          <a:xfrm>
            <a:off x="5544043" y="4352587"/>
            <a:ext cx="1475860" cy="1747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89" tIns="47996" rIns="95989" bIns="47996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506" b="0" dirty="0">
                <a:solidFill>
                  <a:srgbClr val="000000"/>
                </a:solidFill>
                <a:cs typeface="Arial" panose="020B0604020202020204" pitchFamily="34" charset="0"/>
              </a:rPr>
              <a:t> - прогноз нарушения ЛЭП</a:t>
            </a:r>
          </a:p>
        </p:txBody>
      </p:sp>
      <p:sp>
        <p:nvSpPr>
          <p:cNvPr id="586" name="Text Box 97"/>
          <p:cNvSpPr txBox="1">
            <a:spLocks noChangeArrowheads="1"/>
          </p:cNvSpPr>
          <p:nvPr/>
        </p:nvSpPr>
        <p:spPr bwMode="auto">
          <a:xfrm>
            <a:off x="5525802" y="3838538"/>
            <a:ext cx="1292758" cy="1747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89" tIns="47996" rIns="95989" bIns="47996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506" i="1" dirty="0">
                <a:solidFill>
                  <a:srgbClr val="000000"/>
                </a:solidFill>
                <a:cs typeface="Arial" panose="020B0604020202020204" pitchFamily="34" charset="0"/>
              </a:rPr>
              <a:t>Условные обозначения</a:t>
            </a:r>
          </a:p>
        </p:txBody>
      </p:sp>
      <p:sp>
        <p:nvSpPr>
          <p:cNvPr id="587" name="Text Box 97"/>
          <p:cNvSpPr txBox="1">
            <a:spLocks noChangeArrowheads="1"/>
          </p:cNvSpPr>
          <p:nvPr/>
        </p:nvSpPr>
        <p:spPr bwMode="auto">
          <a:xfrm>
            <a:off x="5517587" y="4730154"/>
            <a:ext cx="1295547" cy="1747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89" tIns="47996" rIns="95989" bIns="47996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endParaRPr lang="ru-RU" altLang="ru-RU" sz="506" b="0" dirty="0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588" name="TextBox 10"/>
          <p:cNvSpPr txBox="1"/>
          <p:nvPr/>
        </p:nvSpPr>
        <p:spPr>
          <a:xfrm>
            <a:off x="5217123" y="4999565"/>
            <a:ext cx="739860" cy="170175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algn="l">
              <a:defRPr/>
            </a:pPr>
            <a:r>
              <a:rPr lang="ru-RU" sz="506" dirty="0">
                <a:solidFill>
                  <a:prstClr val="black"/>
                </a:solidFill>
              </a:rPr>
              <a:t>ГО Симферополь   </a:t>
            </a:r>
          </a:p>
        </p:txBody>
      </p:sp>
      <p:sp>
        <p:nvSpPr>
          <p:cNvPr id="592" name="Полилиния 591"/>
          <p:cNvSpPr/>
          <p:nvPr/>
        </p:nvSpPr>
        <p:spPr>
          <a:xfrm>
            <a:off x="5296967" y="4382887"/>
            <a:ext cx="261472" cy="136373"/>
          </a:xfrm>
          <a:custGeom>
            <a:avLst/>
            <a:gdLst>
              <a:gd name="connsiteX0" fmla="*/ 42863 w 324905"/>
              <a:gd name="connsiteY0" fmla="*/ 28575 h 204788"/>
              <a:gd name="connsiteX1" fmla="*/ 47625 w 324905"/>
              <a:gd name="connsiteY1" fmla="*/ 4763 h 204788"/>
              <a:gd name="connsiteX2" fmla="*/ 61913 w 324905"/>
              <a:gd name="connsiteY2" fmla="*/ 0 h 204788"/>
              <a:gd name="connsiteX3" fmla="*/ 95250 w 324905"/>
              <a:gd name="connsiteY3" fmla="*/ 4763 h 204788"/>
              <a:gd name="connsiteX4" fmla="*/ 200025 w 324905"/>
              <a:gd name="connsiteY4" fmla="*/ 9525 h 204788"/>
              <a:gd name="connsiteX5" fmla="*/ 252413 w 324905"/>
              <a:gd name="connsiteY5" fmla="*/ 14288 h 204788"/>
              <a:gd name="connsiteX6" fmla="*/ 280988 w 324905"/>
              <a:gd name="connsiteY6" fmla="*/ 23813 h 204788"/>
              <a:gd name="connsiteX7" fmla="*/ 285750 w 324905"/>
              <a:gd name="connsiteY7" fmla="*/ 52388 h 204788"/>
              <a:gd name="connsiteX8" fmla="*/ 300038 w 324905"/>
              <a:gd name="connsiteY8" fmla="*/ 57150 h 204788"/>
              <a:gd name="connsiteX9" fmla="*/ 314325 w 324905"/>
              <a:gd name="connsiteY9" fmla="*/ 66675 h 204788"/>
              <a:gd name="connsiteX10" fmla="*/ 323850 w 324905"/>
              <a:gd name="connsiteY10" fmla="*/ 80963 h 204788"/>
              <a:gd name="connsiteX11" fmla="*/ 319088 w 324905"/>
              <a:gd name="connsiteY11" fmla="*/ 180975 h 204788"/>
              <a:gd name="connsiteX12" fmla="*/ 300038 w 324905"/>
              <a:gd name="connsiteY12" fmla="*/ 185738 h 204788"/>
              <a:gd name="connsiteX13" fmla="*/ 228600 w 324905"/>
              <a:gd name="connsiteY13" fmla="*/ 190500 h 204788"/>
              <a:gd name="connsiteX14" fmla="*/ 209550 w 324905"/>
              <a:gd name="connsiteY14" fmla="*/ 195263 h 204788"/>
              <a:gd name="connsiteX15" fmla="*/ 185738 w 324905"/>
              <a:gd name="connsiteY15" fmla="*/ 200025 h 204788"/>
              <a:gd name="connsiteX16" fmla="*/ 171450 w 324905"/>
              <a:gd name="connsiteY16" fmla="*/ 204788 h 204788"/>
              <a:gd name="connsiteX17" fmla="*/ 152400 w 324905"/>
              <a:gd name="connsiteY17" fmla="*/ 190500 h 204788"/>
              <a:gd name="connsiteX18" fmla="*/ 138113 w 324905"/>
              <a:gd name="connsiteY18" fmla="*/ 180975 h 204788"/>
              <a:gd name="connsiteX19" fmla="*/ 123825 w 324905"/>
              <a:gd name="connsiteY19" fmla="*/ 166688 h 204788"/>
              <a:gd name="connsiteX20" fmla="*/ 95250 w 324905"/>
              <a:gd name="connsiteY20" fmla="*/ 152400 h 204788"/>
              <a:gd name="connsiteX21" fmla="*/ 42863 w 324905"/>
              <a:gd name="connsiteY21" fmla="*/ 147638 h 204788"/>
              <a:gd name="connsiteX22" fmla="*/ 14288 w 324905"/>
              <a:gd name="connsiteY22" fmla="*/ 133350 h 204788"/>
              <a:gd name="connsiteX23" fmla="*/ 4763 w 324905"/>
              <a:gd name="connsiteY23" fmla="*/ 119063 h 204788"/>
              <a:gd name="connsiteX24" fmla="*/ 0 w 324905"/>
              <a:gd name="connsiteY24" fmla="*/ 104775 h 204788"/>
              <a:gd name="connsiteX25" fmla="*/ 19050 w 324905"/>
              <a:gd name="connsiteY25" fmla="*/ 42863 h 204788"/>
              <a:gd name="connsiteX26" fmla="*/ 42863 w 324905"/>
              <a:gd name="connsiteY26" fmla="*/ 28575 h 2047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324905" h="204788">
                <a:moveTo>
                  <a:pt x="42863" y="28575"/>
                </a:moveTo>
                <a:cubicBezTo>
                  <a:pt x="44450" y="20638"/>
                  <a:pt x="43135" y="11498"/>
                  <a:pt x="47625" y="4763"/>
                </a:cubicBezTo>
                <a:cubicBezTo>
                  <a:pt x="50410" y="586"/>
                  <a:pt x="56893" y="0"/>
                  <a:pt x="61913" y="0"/>
                </a:cubicBezTo>
                <a:cubicBezTo>
                  <a:pt x="73138" y="0"/>
                  <a:pt x="84138" y="3175"/>
                  <a:pt x="95250" y="4763"/>
                </a:cubicBezTo>
                <a:cubicBezTo>
                  <a:pt x="147969" y="22336"/>
                  <a:pt x="113804" y="14914"/>
                  <a:pt x="200025" y="9525"/>
                </a:cubicBezTo>
                <a:cubicBezTo>
                  <a:pt x="217488" y="11113"/>
                  <a:pt x="235145" y="11241"/>
                  <a:pt x="252413" y="14288"/>
                </a:cubicBezTo>
                <a:cubicBezTo>
                  <a:pt x="262300" y="16033"/>
                  <a:pt x="280988" y="23813"/>
                  <a:pt x="280988" y="23813"/>
                </a:cubicBezTo>
                <a:cubicBezTo>
                  <a:pt x="282575" y="33338"/>
                  <a:pt x="280959" y="44004"/>
                  <a:pt x="285750" y="52388"/>
                </a:cubicBezTo>
                <a:cubicBezTo>
                  <a:pt x="288241" y="56747"/>
                  <a:pt x="295548" y="54905"/>
                  <a:pt x="300038" y="57150"/>
                </a:cubicBezTo>
                <a:cubicBezTo>
                  <a:pt x="305157" y="59710"/>
                  <a:pt x="309563" y="63500"/>
                  <a:pt x="314325" y="66675"/>
                </a:cubicBezTo>
                <a:cubicBezTo>
                  <a:pt x="317500" y="71438"/>
                  <a:pt x="323612" y="75244"/>
                  <a:pt x="323850" y="80963"/>
                </a:cubicBezTo>
                <a:cubicBezTo>
                  <a:pt x="325240" y="114309"/>
                  <a:pt x="326484" y="148430"/>
                  <a:pt x="319088" y="180975"/>
                </a:cubicBezTo>
                <a:cubicBezTo>
                  <a:pt x="317637" y="187358"/>
                  <a:pt x="306548" y="185053"/>
                  <a:pt x="300038" y="185738"/>
                </a:cubicBezTo>
                <a:cubicBezTo>
                  <a:pt x="276304" y="188236"/>
                  <a:pt x="252413" y="188913"/>
                  <a:pt x="228600" y="190500"/>
                </a:cubicBezTo>
                <a:cubicBezTo>
                  <a:pt x="222250" y="192088"/>
                  <a:pt x="215940" y="193843"/>
                  <a:pt x="209550" y="195263"/>
                </a:cubicBezTo>
                <a:cubicBezTo>
                  <a:pt x="201648" y="197019"/>
                  <a:pt x="193591" y="198062"/>
                  <a:pt x="185738" y="200025"/>
                </a:cubicBezTo>
                <a:cubicBezTo>
                  <a:pt x="180868" y="201243"/>
                  <a:pt x="176213" y="203200"/>
                  <a:pt x="171450" y="204788"/>
                </a:cubicBezTo>
                <a:cubicBezTo>
                  <a:pt x="165100" y="200025"/>
                  <a:pt x="158859" y="195114"/>
                  <a:pt x="152400" y="190500"/>
                </a:cubicBezTo>
                <a:cubicBezTo>
                  <a:pt x="147743" y="187173"/>
                  <a:pt x="142510" y="184639"/>
                  <a:pt x="138113" y="180975"/>
                </a:cubicBezTo>
                <a:cubicBezTo>
                  <a:pt x="132939" y="176663"/>
                  <a:pt x="128999" y="171000"/>
                  <a:pt x="123825" y="166688"/>
                </a:cubicBezTo>
                <a:cubicBezTo>
                  <a:pt x="116019" y="160183"/>
                  <a:pt x="105619" y="153881"/>
                  <a:pt x="95250" y="152400"/>
                </a:cubicBezTo>
                <a:cubicBezTo>
                  <a:pt x="77892" y="149920"/>
                  <a:pt x="60325" y="149225"/>
                  <a:pt x="42863" y="147638"/>
                </a:cubicBezTo>
                <a:cubicBezTo>
                  <a:pt x="31242" y="143764"/>
                  <a:pt x="23520" y="142582"/>
                  <a:pt x="14288" y="133350"/>
                </a:cubicBezTo>
                <a:cubicBezTo>
                  <a:pt x="10241" y="129303"/>
                  <a:pt x="7323" y="124182"/>
                  <a:pt x="4763" y="119063"/>
                </a:cubicBezTo>
                <a:cubicBezTo>
                  <a:pt x="2518" y="114573"/>
                  <a:pt x="1588" y="109538"/>
                  <a:pt x="0" y="104775"/>
                </a:cubicBezTo>
                <a:cubicBezTo>
                  <a:pt x="5433" y="50448"/>
                  <a:pt x="-6518" y="68431"/>
                  <a:pt x="19050" y="42863"/>
                </a:cubicBezTo>
                <a:lnTo>
                  <a:pt x="42863" y="28575"/>
                </a:lnTo>
                <a:close/>
              </a:path>
            </a:pathLst>
          </a:custGeom>
          <a:solidFill>
            <a:srgbClr val="FF0000">
              <a:alpha val="43000"/>
            </a:srgbClr>
          </a:solidFill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514350"/>
            <a:endParaRPr lang="ru-RU" sz="1050" dirty="0"/>
          </a:p>
        </p:txBody>
      </p:sp>
      <p:sp>
        <p:nvSpPr>
          <p:cNvPr id="593" name="Прямоугольник 592"/>
          <p:cNvSpPr/>
          <p:nvPr/>
        </p:nvSpPr>
        <p:spPr>
          <a:xfrm>
            <a:off x="5223014" y="4648660"/>
            <a:ext cx="424293" cy="92007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ru-RU" sz="506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321/20</a:t>
            </a:r>
          </a:p>
        </p:txBody>
      </p:sp>
      <p:sp>
        <p:nvSpPr>
          <p:cNvPr id="594" name="Text Box 97"/>
          <p:cNvSpPr txBox="1">
            <a:spLocks noChangeArrowheads="1"/>
          </p:cNvSpPr>
          <p:nvPr/>
        </p:nvSpPr>
        <p:spPr bwMode="auto">
          <a:xfrm>
            <a:off x="5771047" y="4976688"/>
            <a:ext cx="1473585" cy="1747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89" tIns="47996" rIns="95989" bIns="47996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506" b="0" dirty="0">
                <a:solidFill>
                  <a:srgbClr val="000000"/>
                </a:solidFill>
                <a:cs typeface="Arial" panose="020B0604020202020204" pitchFamily="34" charset="0"/>
              </a:rPr>
              <a:t>- муниципальное образование</a:t>
            </a:r>
          </a:p>
        </p:txBody>
      </p:sp>
      <p:sp>
        <p:nvSpPr>
          <p:cNvPr id="595" name="Text Box 97"/>
          <p:cNvSpPr txBox="1">
            <a:spLocks noChangeArrowheads="1"/>
          </p:cNvSpPr>
          <p:nvPr/>
        </p:nvSpPr>
        <p:spPr bwMode="auto">
          <a:xfrm>
            <a:off x="5571288" y="4511530"/>
            <a:ext cx="1526228" cy="1747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89" tIns="47996" rIns="95989" bIns="47996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506" b="0" dirty="0">
                <a:solidFill>
                  <a:srgbClr val="000000"/>
                </a:solidFill>
                <a:cs typeface="Arial" panose="020B0604020202020204" pitchFamily="34" charset="0"/>
              </a:rPr>
              <a:t> - линии электропередач 110 кВт</a:t>
            </a:r>
          </a:p>
        </p:txBody>
      </p:sp>
      <p:cxnSp>
        <p:nvCxnSpPr>
          <p:cNvPr id="596" name="Прямая соединительная линия 595"/>
          <p:cNvCxnSpPr/>
          <p:nvPr/>
        </p:nvCxnSpPr>
        <p:spPr>
          <a:xfrm>
            <a:off x="5330419" y="4574894"/>
            <a:ext cx="222113" cy="0"/>
          </a:xfrm>
          <a:prstGeom prst="line">
            <a:avLst/>
          </a:prstGeom>
          <a:ln w="381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7" name="Text Box 97"/>
          <p:cNvSpPr txBox="1">
            <a:spLocks noChangeArrowheads="1"/>
          </p:cNvSpPr>
          <p:nvPr/>
        </p:nvSpPr>
        <p:spPr bwMode="auto">
          <a:xfrm>
            <a:off x="5596796" y="4636841"/>
            <a:ext cx="1527965" cy="1747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5989" tIns="47996" rIns="95989" bIns="47996">
            <a:spAutoFit/>
          </a:bodyPr>
          <a:lstStyle>
            <a:lvl1pPr defTabSz="1279525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defTabSz="1279525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defTabSz="1279525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defTabSz="1279525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defTabSz="1279525"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defRPr/>
            </a:pPr>
            <a:r>
              <a:rPr lang="ru-RU" altLang="ru-RU" sz="506" kern="0" dirty="0">
                <a:solidFill>
                  <a:srgbClr val="000000"/>
                </a:solidFill>
                <a:latin typeface="Times New Roman" pitchFamily="18" charset="0"/>
              </a:rPr>
              <a:t>- </a:t>
            </a:r>
            <a:r>
              <a:rPr lang="ru-RU" altLang="ru-RU" sz="506" dirty="0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протяженность ЛЭП/ТП (шт.)</a:t>
            </a:r>
          </a:p>
        </p:txBody>
      </p:sp>
      <p:sp>
        <p:nvSpPr>
          <p:cNvPr id="580" name="Скругленный прямоугольник 579"/>
          <p:cNvSpPr/>
          <p:nvPr/>
        </p:nvSpPr>
        <p:spPr>
          <a:xfrm>
            <a:off x="5343917" y="4898480"/>
            <a:ext cx="185365" cy="88862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506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60%</a:t>
            </a:r>
          </a:p>
        </p:txBody>
      </p:sp>
      <p:sp>
        <p:nvSpPr>
          <p:cNvPr id="581" name="Text Box 97"/>
          <p:cNvSpPr txBox="1">
            <a:spLocks noChangeArrowheads="1"/>
          </p:cNvSpPr>
          <p:nvPr/>
        </p:nvSpPr>
        <p:spPr bwMode="auto">
          <a:xfrm>
            <a:off x="5639595" y="4874392"/>
            <a:ext cx="1341074" cy="1385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60150" tIns="30076" rIns="60150" bIns="30076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defTabSz="601267">
              <a:defRPr/>
            </a:pPr>
            <a:r>
              <a:rPr lang="ru-RU" altLang="ru-RU" sz="506" b="0" dirty="0">
                <a:solidFill>
                  <a:srgbClr val="000000"/>
                </a:solidFill>
                <a:cs typeface="Arial" panose="020B0604020202020204" pitchFamily="34" charset="0"/>
              </a:rPr>
              <a:t> - износ электроэнергетических систем </a:t>
            </a:r>
          </a:p>
        </p:txBody>
      </p:sp>
      <p:sp>
        <p:nvSpPr>
          <p:cNvPr id="582" name="Прямоугольник 581"/>
          <p:cNvSpPr/>
          <p:nvPr/>
        </p:nvSpPr>
        <p:spPr>
          <a:xfrm>
            <a:off x="5223014" y="4792849"/>
            <a:ext cx="431517" cy="78062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lIns="51428" tIns="25715" rIns="51428" bIns="25715" anchor="ctr"/>
          <a:lstStyle/>
          <a:p>
            <a:pPr algn="ctr"/>
            <a:r>
              <a:rPr lang="ru-RU" sz="506" kern="0" dirty="0">
                <a:solidFill>
                  <a:prstClr val="black"/>
                </a:solidFill>
                <a:cs typeface="Times New Roman" panose="02020603050405020304" pitchFamily="18" charset="0"/>
              </a:rPr>
              <a:t>19/330</a:t>
            </a:r>
          </a:p>
        </p:txBody>
      </p:sp>
      <p:sp>
        <p:nvSpPr>
          <p:cNvPr id="583" name="Text Box 97"/>
          <p:cNvSpPr txBox="1">
            <a:spLocks noChangeArrowheads="1"/>
          </p:cNvSpPr>
          <p:nvPr/>
        </p:nvSpPr>
        <p:spPr bwMode="auto">
          <a:xfrm>
            <a:off x="5607352" y="4760400"/>
            <a:ext cx="1080181" cy="1747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80" tIns="47991" rIns="95980" bIns="47991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506" b="0" dirty="0">
                <a:solidFill>
                  <a:srgbClr val="000000"/>
                </a:solidFill>
                <a:cs typeface="Arial" panose="020B0604020202020204" pitchFamily="34" charset="0"/>
              </a:rPr>
              <a:t>- кол-во домов /населения</a:t>
            </a:r>
          </a:p>
        </p:txBody>
      </p:sp>
      <p:sp>
        <p:nvSpPr>
          <p:cNvPr id="598" name="Text Box 97"/>
          <p:cNvSpPr txBox="1">
            <a:spLocks noChangeArrowheads="1"/>
          </p:cNvSpPr>
          <p:nvPr/>
        </p:nvSpPr>
        <p:spPr bwMode="auto">
          <a:xfrm>
            <a:off x="5558439" y="3979966"/>
            <a:ext cx="1129598" cy="1505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2" tIns="35997" rIns="71992" bIns="35997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506" b="0" kern="0" dirty="0">
                <a:solidFill>
                  <a:srgbClr val="000000"/>
                </a:solidFill>
                <a:cs typeface="Arial" panose="020B0604020202020204" pitchFamily="34" charset="0"/>
              </a:rPr>
              <a:t>- температура, град С</a:t>
            </a:r>
          </a:p>
        </p:txBody>
      </p:sp>
      <p:sp>
        <p:nvSpPr>
          <p:cNvPr id="599" name="TextBox 23"/>
          <p:cNvSpPr txBox="1"/>
          <p:nvPr/>
        </p:nvSpPr>
        <p:spPr>
          <a:xfrm>
            <a:off x="5272632" y="3997440"/>
            <a:ext cx="287921" cy="187615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619" kern="0" dirty="0">
                <a:solidFill>
                  <a:prstClr val="black"/>
                </a:solidFill>
              </a:rPr>
              <a:t>-20</a:t>
            </a:r>
          </a:p>
        </p:txBody>
      </p:sp>
      <p:sp>
        <p:nvSpPr>
          <p:cNvPr id="600" name="TextBox 23"/>
          <p:cNvSpPr txBox="1"/>
          <p:nvPr/>
        </p:nvSpPr>
        <p:spPr>
          <a:xfrm>
            <a:off x="5281324" y="4163587"/>
            <a:ext cx="279229" cy="187615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619" kern="0" dirty="0">
                <a:solidFill>
                  <a:prstClr val="black"/>
                </a:solidFill>
              </a:rPr>
              <a:t>3</a:t>
            </a:r>
          </a:p>
        </p:txBody>
      </p:sp>
      <p:sp>
        <p:nvSpPr>
          <p:cNvPr id="601" name="Text Box 97"/>
          <p:cNvSpPr txBox="1">
            <a:spLocks noChangeArrowheads="1"/>
          </p:cNvSpPr>
          <p:nvPr/>
        </p:nvSpPr>
        <p:spPr bwMode="auto">
          <a:xfrm>
            <a:off x="5587898" y="4156160"/>
            <a:ext cx="764180" cy="1505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2" tIns="35997" rIns="71992" bIns="35997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506" b="0" kern="0" dirty="0">
                <a:solidFill>
                  <a:srgbClr val="000000"/>
                </a:solidFill>
                <a:cs typeface="Arial" panose="020B0604020202020204" pitchFamily="34" charset="0"/>
              </a:rPr>
              <a:t>- порывы ветра, м/с</a:t>
            </a:r>
          </a:p>
        </p:txBody>
      </p:sp>
      <p:sp>
        <p:nvSpPr>
          <p:cNvPr id="66" name="TextBox 65"/>
          <p:cNvSpPr txBox="1"/>
          <p:nvPr/>
        </p:nvSpPr>
        <p:spPr>
          <a:xfrm>
            <a:off x="0" y="4672040"/>
            <a:ext cx="1178719" cy="467437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solidFill>
              <a:schemeClr val="tx1"/>
            </a:solidFill>
          </a:ln>
        </p:spPr>
        <p:txBody>
          <a:bodyPr wrap="square" lIns="51435" tIns="25718" rIns="51435" bIns="25718" rtlCol="0">
            <a:spAutoFit/>
          </a:bodyPr>
          <a:lstStyle/>
          <a:p>
            <a:r>
              <a:rPr 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13:30 </a:t>
            </a:r>
            <a:r>
              <a:rPr 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15.05.2021</a:t>
            </a:r>
            <a:endParaRPr lang="ru-RU" sz="4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исп. ЦУКС ГУ МЧС по </a:t>
            </a:r>
            <a:r>
              <a:rPr 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Республике Мордовия</a:t>
            </a:r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АРМ </a:t>
            </a:r>
            <a:r>
              <a:rPr lang="ru-RU" alt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№ 7 </a:t>
            </a:r>
            <a:r>
              <a:rPr lang="ru-RU" alt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Дегтярев Е.С.</a:t>
            </a:r>
            <a:endParaRPr lang="ru-RU" sz="4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тел. </a:t>
            </a:r>
            <a:r>
              <a:rPr 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3-61-50-727</a:t>
            </a:r>
            <a:endParaRPr lang="ru-RU" sz="4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использовались: АИУС РСЧС,</a:t>
            </a:r>
            <a:r>
              <a:rPr lang="en-US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Google Earth</a:t>
            </a: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масштаб 1:72 000</a:t>
            </a:r>
          </a:p>
        </p:txBody>
      </p:sp>
      <p:sp>
        <p:nvSpPr>
          <p:cNvPr id="67" name="Полилиния 66"/>
          <p:cNvSpPr/>
          <p:nvPr/>
        </p:nvSpPr>
        <p:spPr>
          <a:xfrm>
            <a:off x="3673225" y="3093056"/>
            <a:ext cx="526470" cy="461953"/>
          </a:xfrm>
          <a:custGeom>
            <a:avLst/>
            <a:gdLst>
              <a:gd name="connsiteX0" fmla="*/ 295275 w 1276350"/>
              <a:gd name="connsiteY0" fmla="*/ 1362075 h 1362367"/>
              <a:gd name="connsiteX1" fmla="*/ 247650 w 1276350"/>
              <a:gd name="connsiteY1" fmla="*/ 1333500 h 1362367"/>
              <a:gd name="connsiteX2" fmla="*/ 219075 w 1276350"/>
              <a:gd name="connsiteY2" fmla="*/ 1314450 h 1362367"/>
              <a:gd name="connsiteX3" fmla="*/ 200025 w 1276350"/>
              <a:gd name="connsiteY3" fmla="*/ 1285875 h 1362367"/>
              <a:gd name="connsiteX4" fmla="*/ 171450 w 1276350"/>
              <a:gd name="connsiteY4" fmla="*/ 1276350 h 1362367"/>
              <a:gd name="connsiteX5" fmla="*/ 85725 w 1276350"/>
              <a:gd name="connsiteY5" fmla="*/ 1247775 h 1362367"/>
              <a:gd name="connsiteX6" fmla="*/ 76200 w 1276350"/>
              <a:gd name="connsiteY6" fmla="*/ 1123950 h 1362367"/>
              <a:gd name="connsiteX7" fmla="*/ 47625 w 1276350"/>
              <a:gd name="connsiteY7" fmla="*/ 1114425 h 1362367"/>
              <a:gd name="connsiteX8" fmla="*/ 28575 w 1276350"/>
              <a:gd name="connsiteY8" fmla="*/ 1085850 h 1362367"/>
              <a:gd name="connsiteX9" fmla="*/ 38100 w 1276350"/>
              <a:gd name="connsiteY9" fmla="*/ 990600 h 1362367"/>
              <a:gd name="connsiteX10" fmla="*/ 57150 w 1276350"/>
              <a:gd name="connsiteY10" fmla="*/ 962025 h 1362367"/>
              <a:gd name="connsiteX11" fmla="*/ 66675 w 1276350"/>
              <a:gd name="connsiteY11" fmla="*/ 933450 h 1362367"/>
              <a:gd name="connsiteX12" fmla="*/ 57150 w 1276350"/>
              <a:gd name="connsiteY12" fmla="*/ 885825 h 1362367"/>
              <a:gd name="connsiteX13" fmla="*/ 28575 w 1276350"/>
              <a:gd name="connsiteY13" fmla="*/ 866775 h 1362367"/>
              <a:gd name="connsiteX14" fmla="*/ 0 w 1276350"/>
              <a:gd name="connsiteY14" fmla="*/ 809625 h 1362367"/>
              <a:gd name="connsiteX15" fmla="*/ 9525 w 1276350"/>
              <a:gd name="connsiteY15" fmla="*/ 771525 h 1362367"/>
              <a:gd name="connsiteX16" fmla="*/ 19050 w 1276350"/>
              <a:gd name="connsiteY16" fmla="*/ 657225 h 1362367"/>
              <a:gd name="connsiteX17" fmla="*/ 66675 w 1276350"/>
              <a:gd name="connsiteY17" fmla="*/ 609600 h 1362367"/>
              <a:gd name="connsiteX18" fmla="*/ 104775 w 1276350"/>
              <a:gd name="connsiteY18" fmla="*/ 523875 h 1362367"/>
              <a:gd name="connsiteX19" fmla="*/ 114300 w 1276350"/>
              <a:gd name="connsiteY19" fmla="*/ 495300 h 1362367"/>
              <a:gd name="connsiteX20" fmla="*/ 123825 w 1276350"/>
              <a:gd name="connsiteY20" fmla="*/ 466725 h 1362367"/>
              <a:gd name="connsiteX21" fmla="*/ 161925 w 1276350"/>
              <a:gd name="connsiteY21" fmla="*/ 409575 h 1362367"/>
              <a:gd name="connsiteX22" fmla="*/ 180975 w 1276350"/>
              <a:gd name="connsiteY22" fmla="*/ 381000 h 1362367"/>
              <a:gd name="connsiteX23" fmla="*/ 228600 w 1276350"/>
              <a:gd name="connsiteY23" fmla="*/ 323850 h 1362367"/>
              <a:gd name="connsiteX24" fmla="*/ 247650 w 1276350"/>
              <a:gd name="connsiteY24" fmla="*/ 247650 h 1362367"/>
              <a:gd name="connsiteX25" fmla="*/ 266700 w 1276350"/>
              <a:gd name="connsiteY25" fmla="*/ 219075 h 1362367"/>
              <a:gd name="connsiteX26" fmla="*/ 276225 w 1276350"/>
              <a:gd name="connsiteY26" fmla="*/ 190500 h 1362367"/>
              <a:gd name="connsiteX27" fmla="*/ 304800 w 1276350"/>
              <a:gd name="connsiteY27" fmla="*/ 180975 h 1362367"/>
              <a:gd name="connsiteX28" fmla="*/ 314325 w 1276350"/>
              <a:gd name="connsiteY28" fmla="*/ 152400 h 1362367"/>
              <a:gd name="connsiteX29" fmla="*/ 371475 w 1276350"/>
              <a:gd name="connsiteY29" fmla="*/ 123825 h 1362367"/>
              <a:gd name="connsiteX30" fmla="*/ 381000 w 1276350"/>
              <a:gd name="connsiteY30" fmla="*/ 95250 h 1362367"/>
              <a:gd name="connsiteX31" fmla="*/ 409575 w 1276350"/>
              <a:gd name="connsiteY31" fmla="*/ 76200 h 1362367"/>
              <a:gd name="connsiteX32" fmla="*/ 438150 w 1276350"/>
              <a:gd name="connsiteY32" fmla="*/ 66675 h 1362367"/>
              <a:gd name="connsiteX33" fmla="*/ 561975 w 1276350"/>
              <a:gd name="connsiteY33" fmla="*/ 47625 h 1362367"/>
              <a:gd name="connsiteX34" fmla="*/ 590550 w 1276350"/>
              <a:gd name="connsiteY34" fmla="*/ 38100 h 1362367"/>
              <a:gd name="connsiteX35" fmla="*/ 647700 w 1276350"/>
              <a:gd name="connsiteY35" fmla="*/ 0 h 1362367"/>
              <a:gd name="connsiteX36" fmla="*/ 714375 w 1276350"/>
              <a:gd name="connsiteY36" fmla="*/ 38100 h 1362367"/>
              <a:gd name="connsiteX37" fmla="*/ 733425 w 1276350"/>
              <a:gd name="connsiteY37" fmla="*/ 95250 h 1362367"/>
              <a:gd name="connsiteX38" fmla="*/ 676275 w 1276350"/>
              <a:gd name="connsiteY38" fmla="*/ 133350 h 1362367"/>
              <a:gd name="connsiteX39" fmla="*/ 685800 w 1276350"/>
              <a:gd name="connsiteY39" fmla="*/ 190500 h 1362367"/>
              <a:gd name="connsiteX40" fmla="*/ 742950 w 1276350"/>
              <a:gd name="connsiteY40" fmla="*/ 219075 h 1362367"/>
              <a:gd name="connsiteX41" fmla="*/ 771525 w 1276350"/>
              <a:gd name="connsiteY41" fmla="*/ 247650 h 1362367"/>
              <a:gd name="connsiteX42" fmla="*/ 819150 w 1276350"/>
              <a:gd name="connsiteY42" fmla="*/ 257175 h 1362367"/>
              <a:gd name="connsiteX43" fmla="*/ 857250 w 1276350"/>
              <a:gd name="connsiteY43" fmla="*/ 266700 h 1362367"/>
              <a:gd name="connsiteX44" fmla="*/ 933450 w 1276350"/>
              <a:gd name="connsiteY44" fmla="*/ 276225 h 1362367"/>
              <a:gd name="connsiteX45" fmla="*/ 990600 w 1276350"/>
              <a:gd name="connsiteY45" fmla="*/ 285750 h 1362367"/>
              <a:gd name="connsiteX46" fmla="*/ 1057275 w 1276350"/>
              <a:gd name="connsiteY46" fmla="*/ 323850 h 1362367"/>
              <a:gd name="connsiteX47" fmla="*/ 1085850 w 1276350"/>
              <a:gd name="connsiteY47" fmla="*/ 342900 h 1362367"/>
              <a:gd name="connsiteX48" fmla="*/ 1162050 w 1276350"/>
              <a:gd name="connsiteY48" fmla="*/ 361950 h 1362367"/>
              <a:gd name="connsiteX49" fmla="*/ 1200150 w 1276350"/>
              <a:gd name="connsiteY49" fmla="*/ 428625 h 1362367"/>
              <a:gd name="connsiteX50" fmla="*/ 1143000 w 1276350"/>
              <a:gd name="connsiteY50" fmla="*/ 466725 h 1362367"/>
              <a:gd name="connsiteX51" fmla="*/ 1171575 w 1276350"/>
              <a:gd name="connsiteY51" fmla="*/ 485775 h 1362367"/>
              <a:gd name="connsiteX52" fmla="*/ 1152525 w 1276350"/>
              <a:gd name="connsiteY52" fmla="*/ 514350 h 1362367"/>
              <a:gd name="connsiteX53" fmla="*/ 1057275 w 1276350"/>
              <a:gd name="connsiteY53" fmla="*/ 485775 h 1362367"/>
              <a:gd name="connsiteX54" fmla="*/ 1038225 w 1276350"/>
              <a:gd name="connsiteY54" fmla="*/ 514350 h 1362367"/>
              <a:gd name="connsiteX55" fmla="*/ 1085850 w 1276350"/>
              <a:gd name="connsiteY55" fmla="*/ 590550 h 1362367"/>
              <a:gd name="connsiteX56" fmla="*/ 1114425 w 1276350"/>
              <a:gd name="connsiteY56" fmla="*/ 647700 h 1362367"/>
              <a:gd name="connsiteX57" fmla="*/ 1104900 w 1276350"/>
              <a:gd name="connsiteY57" fmla="*/ 704850 h 1362367"/>
              <a:gd name="connsiteX58" fmla="*/ 1085850 w 1276350"/>
              <a:gd name="connsiteY58" fmla="*/ 762000 h 1362367"/>
              <a:gd name="connsiteX59" fmla="*/ 1076325 w 1276350"/>
              <a:gd name="connsiteY59" fmla="*/ 790575 h 1362367"/>
              <a:gd name="connsiteX60" fmla="*/ 1057275 w 1276350"/>
              <a:gd name="connsiteY60" fmla="*/ 819150 h 1362367"/>
              <a:gd name="connsiteX61" fmla="*/ 1143000 w 1276350"/>
              <a:gd name="connsiteY61" fmla="*/ 847725 h 1362367"/>
              <a:gd name="connsiteX62" fmla="*/ 1171575 w 1276350"/>
              <a:gd name="connsiteY62" fmla="*/ 857250 h 1362367"/>
              <a:gd name="connsiteX63" fmla="*/ 1200150 w 1276350"/>
              <a:gd name="connsiteY63" fmla="*/ 885825 h 1362367"/>
              <a:gd name="connsiteX64" fmla="*/ 1228725 w 1276350"/>
              <a:gd name="connsiteY64" fmla="*/ 904875 h 1362367"/>
              <a:gd name="connsiteX65" fmla="*/ 1247775 w 1276350"/>
              <a:gd name="connsiteY65" fmla="*/ 933450 h 1362367"/>
              <a:gd name="connsiteX66" fmla="*/ 1276350 w 1276350"/>
              <a:gd name="connsiteY66" fmla="*/ 962025 h 1362367"/>
              <a:gd name="connsiteX67" fmla="*/ 1266825 w 1276350"/>
              <a:gd name="connsiteY67" fmla="*/ 1114425 h 1362367"/>
              <a:gd name="connsiteX68" fmla="*/ 1238250 w 1276350"/>
              <a:gd name="connsiteY68" fmla="*/ 1123950 h 1362367"/>
              <a:gd name="connsiteX69" fmla="*/ 1181100 w 1276350"/>
              <a:gd name="connsiteY69" fmla="*/ 1133475 h 1362367"/>
              <a:gd name="connsiteX70" fmla="*/ 1114425 w 1276350"/>
              <a:gd name="connsiteY70" fmla="*/ 1152525 h 1362367"/>
              <a:gd name="connsiteX71" fmla="*/ 1047750 w 1276350"/>
              <a:gd name="connsiteY71" fmla="*/ 1143000 h 1362367"/>
              <a:gd name="connsiteX72" fmla="*/ 1000125 w 1276350"/>
              <a:gd name="connsiteY72" fmla="*/ 1133475 h 1362367"/>
              <a:gd name="connsiteX73" fmla="*/ 914400 w 1276350"/>
              <a:gd name="connsiteY73" fmla="*/ 1123950 h 1362367"/>
              <a:gd name="connsiteX74" fmla="*/ 657225 w 1276350"/>
              <a:gd name="connsiteY74" fmla="*/ 1133475 h 1362367"/>
              <a:gd name="connsiteX75" fmla="*/ 571500 w 1276350"/>
              <a:gd name="connsiteY75" fmla="*/ 1181100 h 1362367"/>
              <a:gd name="connsiteX76" fmla="*/ 504825 w 1276350"/>
              <a:gd name="connsiteY76" fmla="*/ 1200150 h 1362367"/>
              <a:gd name="connsiteX77" fmla="*/ 466725 w 1276350"/>
              <a:gd name="connsiteY77" fmla="*/ 1295400 h 1362367"/>
              <a:gd name="connsiteX78" fmla="*/ 438150 w 1276350"/>
              <a:gd name="connsiteY78" fmla="*/ 1314450 h 1362367"/>
              <a:gd name="connsiteX79" fmla="*/ 400050 w 1276350"/>
              <a:gd name="connsiteY79" fmla="*/ 1323975 h 1362367"/>
              <a:gd name="connsiteX80" fmla="*/ 342900 w 1276350"/>
              <a:gd name="connsiteY80" fmla="*/ 1343025 h 1362367"/>
              <a:gd name="connsiteX81" fmla="*/ 314325 w 1276350"/>
              <a:gd name="connsiteY81" fmla="*/ 1352550 h 1362367"/>
              <a:gd name="connsiteX82" fmla="*/ 295275 w 1276350"/>
              <a:gd name="connsiteY82" fmla="*/ 1362075 h 13623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1276350" h="1362367">
                <a:moveTo>
                  <a:pt x="295275" y="1362075"/>
                </a:moveTo>
                <a:cubicBezTo>
                  <a:pt x="284162" y="1358900"/>
                  <a:pt x="263349" y="1343312"/>
                  <a:pt x="247650" y="1333500"/>
                </a:cubicBezTo>
                <a:cubicBezTo>
                  <a:pt x="237942" y="1327433"/>
                  <a:pt x="227170" y="1322545"/>
                  <a:pt x="219075" y="1314450"/>
                </a:cubicBezTo>
                <a:cubicBezTo>
                  <a:pt x="210980" y="1306355"/>
                  <a:pt x="208964" y="1293026"/>
                  <a:pt x="200025" y="1285875"/>
                </a:cubicBezTo>
                <a:cubicBezTo>
                  <a:pt x="192185" y="1279603"/>
                  <a:pt x="180430" y="1280840"/>
                  <a:pt x="171450" y="1276350"/>
                </a:cubicBezTo>
                <a:cubicBezTo>
                  <a:pt x="104484" y="1242867"/>
                  <a:pt x="191825" y="1265458"/>
                  <a:pt x="85725" y="1247775"/>
                </a:cubicBezTo>
                <a:cubicBezTo>
                  <a:pt x="82550" y="1206500"/>
                  <a:pt x="87573" y="1163754"/>
                  <a:pt x="76200" y="1123950"/>
                </a:cubicBezTo>
                <a:cubicBezTo>
                  <a:pt x="73442" y="1114296"/>
                  <a:pt x="55465" y="1120697"/>
                  <a:pt x="47625" y="1114425"/>
                </a:cubicBezTo>
                <a:cubicBezTo>
                  <a:pt x="38686" y="1107274"/>
                  <a:pt x="34925" y="1095375"/>
                  <a:pt x="28575" y="1085850"/>
                </a:cubicBezTo>
                <a:cubicBezTo>
                  <a:pt x="31750" y="1054100"/>
                  <a:pt x="30925" y="1021691"/>
                  <a:pt x="38100" y="990600"/>
                </a:cubicBezTo>
                <a:cubicBezTo>
                  <a:pt x="40674" y="979446"/>
                  <a:pt x="52030" y="972264"/>
                  <a:pt x="57150" y="962025"/>
                </a:cubicBezTo>
                <a:cubicBezTo>
                  <a:pt x="61640" y="953045"/>
                  <a:pt x="63500" y="942975"/>
                  <a:pt x="66675" y="933450"/>
                </a:cubicBezTo>
                <a:cubicBezTo>
                  <a:pt x="63500" y="917575"/>
                  <a:pt x="65182" y="899881"/>
                  <a:pt x="57150" y="885825"/>
                </a:cubicBezTo>
                <a:cubicBezTo>
                  <a:pt x="51470" y="875886"/>
                  <a:pt x="36670" y="874870"/>
                  <a:pt x="28575" y="866775"/>
                </a:cubicBezTo>
                <a:cubicBezTo>
                  <a:pt x="10111" y="848311"/>
                  <a:pt x="7747" y="832866"/>
                  <a:pt x="0" y="809625"/>
                </a:cubicBezTo>
                <a:cubicBezTo>
                  <a:pt x="3175" y="796925"/>
                  <a:pt x="7901" y="784515"/>
                  <a:pt x="9525" y="771525"/>
                </a:cubicBezTo>
                <a:cubicBezTo>
                  <a:pt x="14267" y="733588"/>
                  <a:pt x="11552" y="694715"/>
                  <a:pt x="19050" y="657225"/>
                </a:cubicBezTo>
                <a:cubicBezTo>
                  <a:pt x="23935" y="632802"/>
                  <a:pt x="49090" y="621323"/>
                  <a:pt x="66675" y="609600"/>
                </a:cubicBezTo>
                <a:cubicBezTo>
                  <a:pt x="96864" y="564317"/>
                  <a:pt x="82105" y="591885"/>
                  <a:pt x="104775" y="523875"/>
                </a:cubicBezTo>
                <a:lnTo>
                  <a:pt x="114300" y="495300"/>
                </a:lnTo>
                <a:cubicBezTo>
                  <a:pt x="117475" y="485775"/>
                  <a:pt x="118256" y="475079"/>
                  <a:pt x="123825" y="466725"/>
                </a:cubicBezTo>
                <a:lnTo>
                  <a:pt x="161925" y="409575"/>
                </a:lnTo>
                <a:cubicBezTo>
                  <a:pt x="168275" y="400050"/>
                  <a:pt x="172880" y="389095"/>
                  <a:pt x="180975" y="381000"/>
                </a:cubicBezTo>
                <a:cubicBezTo>
                  <a:pt x="217645" y="344330"/>
                  <a:pt x="202078" y="363633"/>
                  <a:pt x="228600" y="323850"/>
                </a:cubicBezTo>
                <a:cubicBezTo>
                  <a:pt x="234950" y="298450"/>
                  <a:pt x="233127" y="269435"/>
                  <a:pt x="247650" y="247650"/>
                </a:cubicBezTo>
                <a:cubicBezTo>
                  <a:pt x="254000" y="238125"/>
                  <a:pt x="261580" y="229314"/>
                  <a:pt x="266700" y="219075"/>
                </a:cubicBezTo>
                <a:cubicBezTo>
                  <a:pt x="271190" y="210095"/>
                  <a:pt x="269125" y="197600"/>
                  <a:pt x="276225" y="190500"/>
                </a:cubicBezTo>
                <a:cubicBezTo>
                  <a:pt x="283325" y="183400"/>
                  <a:pt x="295275" y="184150"/>
                  <a:pt x="304800" y="180975"/>
                </a:cubicBezTo>
                <a:cubicBezTo>
                  <a:pt x="307975" y="171450"/>
                  <a:pt x="308053" y="160240"/>
                  <a:pt x="314325" y="152400"/>
                </a:cubicBezTo>
                <a:cubicBezTo>
                  <a:pt x="327754" y="135614"/>
                  <a:pt x="352651" y="130100"/>
                  <a:pt x="371475" y="123825"/>
                </a:cubicBezTo>
                <a:cubicBezTo>
                  <a:pt x="374650" y="114300"/>
                  <a:pt x="374728" y="103090"/>
                  <a:pt x="381000" y="95250"/>
                </a:cubicBezTo>
                <a:cubicBezTo>
                  <a:pt x="388151" y="86311"/>
                  <a:pt x="399336" y="81320"/>
                  <a:pt x="409575" y="76200"/>
                </a:cubicBezTo>
                <a:cubicBezTo>
                  <a:pt x="418555" y="71710"/>
                  <a:pt x="428496" y="69433"/>
                  <a:pt x="438150" y="66675"/>
                </a:cubicBezTo>
                <a:cubicBezTo>
                  <a:pt x="490644" y="51677"/>
                  <a:pt x="492885" y="55302"/>
                  <a:pt x="561975" y="47625"/>
                </a:cubicBezTo>
                <a:cubicBezTo>
                  <a:pt x="571500" y="44450"/>
                  <a:pt x="581773" y="42976"/>
                  <a:pt x="590550" y="38100"/>
                </a:cubicBezTo>
                <a:cubicBezTo>
                  <a:pt x="610564" y="26981"/>
                  <a:pt x="647700" y="0"/>
                  <a:pt x="647700" y="0"/>
                </a:cubicBezTo>
                <a:cubicBezTo>
                  <a:pt x="692048" y="8870"/>
                  <a:pt x="696600" y="-1894"/>
                  <a:pt x="714375" y="38100"/>
                </a:cubicBezTo>
                <a:cubicBezTo>
                  <a:pt x="722530" y="56450"/>
                  <a:pt x="733425" y="95250"/>
                  <a:pt x="733425" y="95250"/>
                </a:cubicBezTo>
                <a:cubicBezTo>
                  <a:pt x="714375" y="107950"/>
                  <a:pt x="672511" y="110766"/>
                  <a:pt x="676275" y="133350"/>
                </a:cubicBezTo>
                <a:cubicBezTo>
                  <a:pt x="679450" y="152400"/>
                  <a:pt x="677163" y="173226"/>
                  <a:pt x="685800" y="190500"/>
                </a:cubicBezTo>
                <a:cubicBezTo>
                  <a:pt x="693186" y="205272"/>
                  <a:pt x="729426" y="214567"/>
                  <a:pt x="742950" y="219075"/>
                </a:cubicBezTo>
                <a:cubicBezTo>
                  <a:pt x="752475" y="228600"/>
                  <a:pt x="759477" y="241626"/>
                  <a:pt x="771525" y="247650"/>
                </a:cubicBezTo>
                <a:cubicBezTo>
                  <a:pt x="786005" y="254890"/>
                  <a:pt x="803346" y="253663"/>
                  <a:pt x="819150" y="257175"/>
                </a:cubicBezTo>
                <a:cubicBezTo>
                  <a:pt x="831929" y="260015"/>
                  <a:pt x="844337" y="264548"/>
                  <a:pt x="857250" y="266700"/>
                </a:cubicBezTo>
                <a:cubicBezTo>
                  <a:pt x="882499" y="270908"/>
                  <a:pt x="908110" y="272605"/>
                  <a:pt x="933450" y="276225"/>
                </a:cubicBezTo>
                <a:cubicBezTo>
                  <a:pt x="952569" y="278956"/>
                  <a:pt x="971550" y="282575"/>
                  <a:pt x="990600" y="285750"/>
                </a:cubicBezTo>
                <a:cubicBezTo>
                  <a:pt x="1060218" y="332162"/>
                  <a:pt x="972682" y="275511"/>
                  <a:pt x="1057275" y="323850"/>
                </a:cubicBezTo>
                <a:cubicBezTo>
                  <a:pt x="1067214" y="329530"/>
                  <a:pt x="1075092" y="338988"/>
                  <a:pt x="1085850" y="342900"/>
                </a:cubicBezTo>
                <a:cubicBezTo>
                  <a:pt x="1110455" y="351847"/>
                  <a:pt x="1162050" y="361950"/>
                  <a:pt x="1162050" y="361950"/>
                </a:cubicBezTo>
                <a:cubicBezTo>
                  <a:pt x="1181152" y="374684"/>
                  <a:pt x="1220827" y="391406"/>
                  <a:pt x="1200150" y="428625"/>
                </a:cubicBezTo>
                <a:cubicBezTo>
                  <a:pt x="1189031" y="448639"/>
                  <a:pt x="1143000" y="466725"/>
                  <a:pt x="1143000" y="466725"/>
                </a:cubicBezTo>
                <a:cubicBezTo>
                  <a:pt x="1152525" y="473075"/>
                  <a:pt x="1169330" y="474550"/>
                  <a:pt x="1171575" y="485775"/>
                </a:cubicBezTo>
                <a:cubicBezTo>
                  <a:pt x="1173820" y="497000"/>
                  <a:pt x="1163903" y="513086"/>
                  <a:pt x="1152525" y="514350"/>
                </a:cubicBezTo>
                <a:cubicBezTo>
                  <a:pt x="1144347" y="515259"/>
                  <a:pt x="1078175" y="492742"/>
                  <a:pt x="1057275" y="485775"/>
                </a:cubicBezTo>
                <a:cubicBezTo>
                  <a:pt x="1050925" y="495300"/>
                  <a:pt x="1038225" y="502902"/>
                  <a:pt x="1038225" y="514350"/>
                </a:cubicBezTo>
                <a:cubicBezTo>
                  <a:pt x="1038225" y="567247"/>
                  <a:pt x="1053491" y="568977"/>
                  <a:pt x="1085850" y="590550"/>
                </a:cubicBezTo>
                <a:cubicBezTo>
                  <a:pt x="1095482" y="604997"/>
                  <a:pt x="1114425" y="627982"/>
                  <a:pt x="1114425" y="647700"/>
                </a:cubicBezTo>
                <a:cubicBezTo>
                  <a:pt x="1114425" y="667013"/>
                  <a:pt x="1109584" y="686114"/>
                  <a:pt x="1104900" y="704850"/>
                </a:cubicBezTo>
                <a:cubicBezTo>
                  <a:pt x="1100030" y="724331"/>
                  <a:pt x="1092200" y="742950"/>
                  <a:pt x="1085850" y="762000"/>
                </a:cubicBezTo>
                <a:cubicBezTo>
                  <a:pt x="1082675" y="771525"/>
                  <a:pt x="1081894" y="782221"/>
                  <a:pt x="1076325" y="790575"/>
                </a:cubicBezTo>
                <a:lnTo>
                  <a:pt x="1057275" y="819150"/>
                </a:lnTo>
                <a:lnTo>
                  <a:pt x="1143000" y="847725"/>
                </a:lnTo>
                <a:lnTo>
                  <a:pt x="1171575" y="857250"/>
                </a:lnTo>
                <a:cubicBezTo>
                  <a:pt x="1181100" y="866775"/>
                  <a:pt x="1189802" y="877201"/>
                  <a:pt x="1200150" y="885825"/>
                </a:cubicBezTo>
                <a:cubicBezTo>
                  <a:pt x="1208944" y="893154"/>
                  <a:pt x="1220630" y="896780"/>
                  <a:pt x="1228725" y="904875"/>
                </a:cubicBezTo>
                <a:cubicBezTo>
                  <a:pt x="1236820" y="912970"/>
                  <a:pt x="1240446" y="924656"/>
                  <a:pt x="1247775" y="933450"/>
                </a:cubicBezTo>
                <a:cubicBezTo>
                  <a:pt x="1256399" y="943798"/>
                  <a:pt x="1266825" y="952500"/>
                  <a:pt x="1276350" y="962025"/>
                </a:cubicBezTo>
                <a:cubicBezTo>
                  <a:pt x="1273175" y="1012825"/>
                  <a:pt x="1278483" y="1064879"/>
                  <a:pt x="1266825" y="1114425"/>
                </a:cubicBezTo>
                <a:cubicBezTo>
                  <a:pt x="1264525" y="1124198"/>
                  <a:pt x="1248051" y="1121772"/>
                  <a:pt x="1238250" y="1123950"/>
                </a:cubicBezTo>
                <a:cubicBezTo>
                  <a:pt x="1219397" y="1128140"/>
                  <a:pt x="1200038" y="1129687"/>
                  <a:pt x="1181100" y="1133475"/>
                </a:cubicBezTo>
                <a:cubicBezTo>
                  <a:pt x="1151200" y="1139455"/>
                  <a:pt x="1141660" y="1143447"/>
                  <a:pt x="1114425" y="1152525"/>
                </a:cubicBezTo>
                <a:cubicBezTo>
                  <a:pt x="1092200" y="1149350"/>
                  <a:pt x="1069895" y="1146691"/>
                  <a:pt x="1047750" y="1143000"/>
                </a:cubicBezTo>
                <a:cubicBezTo>
                  <a:pt x="1031781" y="1140338"/>
                  <a:pt x="1016152" y="1135765"/>
                  <a:pt x="1000125" y="1133475"/>
                </a:cubicBezTo>
                <a:cubicBezTo>
                  <a:pt x="971663" y="1129409"/>
                  <a:pt x="942975" y="1127125"/>
                  <a:pt x="914400" y="1123950"/>
                </a:cubicBezTo>
                <a:cubicBezTo>
                  <a:pt x="828675" y="1127125"/>
                  <a:pt x="742819" y="1127769"/>
                  <a:pt x="657225" y="1133475"/>
                </a:cubicBezTo>
                <a:cubicBezTo>
                  <a:pt x="614802" y="1136303"/>
                  <a:pt x="619053" y="1169212"/>
                  <a:pt x="571500" y="1181100"/>
                </a:cubicBezTo>
                <a:cubicBezTo>
                  <a:pt x="523660" y="1193060"/>
                  <a:pt x="545819" y="1186485"/>
                  <a:pt x="504825" y="1200150"/>
                </a:cubicBezTo>
                <a:cubicBezTo>
                  <a:pt x="498903" y="1217916"/>
                  <a:pt x="482297" y="1276713"/>
                  <a:pt x="466725" y="1295400"/>
                </a:cubicBezTo>
                <a:cubicBezTo>
                  <a:pt x="459396" y="1304194"/>
                  <a:pt x="448672" y="1309941"/>
                  <a:pt x="438150" y="1314450"/>
                </a:cubicBezTo>
                <a:cubicBezTo>
                  <a:pt x="426118" y="1319607"/>
                  <a:pt x="412589" y="1320213"/>
                  <a:pt x="400050" y="1323975"/>
                </a:cubicBezTo>
                <a:cubicBezTo>
                  <a:pt x="380816" y="1329745"/>
                  <a:pt x="361950" y="1336675"/>
                  <a:pt x="342900" y="1343025"/>
                </a:cubicBezTo>
                <a:lnTo>
                  <a:pt x="314325" y="1352550"/>
                </a:lnTo>
                <a:cubicBezTo>
                  <a:pt x="269337" y="1341303"/>
                  <a:pt x="306388" y="1365250"/>
                  <a:pt x="295275" y="1362075"/>
                </a:cubicBezTo>
                <a:close/>
              </a:path>
            </a:pathLst>
          </a:custGeom>
          <a:solidFill>
            <a:srgbClr val="FF0000">
              <a:alpha val="25000"/>
            </a:srgbClr>
          </a:solidFill>
          <a:ln w="127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2400" kern="0">
              <a:solidFill>
                <a:prstClr val="white"/>
              </a:solidFill>
            </a:endParaRPr>
          </a:p>
        </p:txBody>
      </p:sp>
      <p:sp>
        <p:nvSpPr>
          <p:cNvPr id="69" name="Полилиния 68"/>
          <p:cNvSpPr/>
          <p:nvPr/>
        </p:nvSpPr>
        <p:spPr>
          <a:xfrm>
            <a:off x="4067505" y="2997396"/>
            <a:ext cx="423616" cy="439055"/>
          </a:xfrm>
          <a:custGeom>
            <a:avLst/>
            <a:gdLst>
              <a:gd name="connsiteX0" fmla="*/ 73998 w 1080895"/>
              <a:gd name="connsiteY0" fmla="*/ 256349 h 943471"/>
              <a:gd name="connsiteX1" fmla="*/ 89854 w 1080895"/>
              <a:gd name="connsiteY1" fmla="*/ 417559 h 943471"/>
              <a:gd name="connsiteX2" fmla="*/ 0 w 1080895"/>
              <a:gd name="connsiteY2" fmla="*/ 428130 h 943471"/>
              <a:gd name="connsiteX3" fmla="*/ 179709 w 1080895"/>
              <a:gd name="connsiteY3" fmla="*/ 507413 h 943471"/>
              <a:gd name="connsiteX4" fmla="*/ 169138 w 1080895"/>
              <a:gd name="connsiteY4" fmla="*/ 702978 h 943471"/>
              <a:gd name="connsiteX5" fmla="*/ 81926 w 1080895"/>
              <a:gd name="connsiteY5" fmla="*/ 771690 h 943471"/>
              <a:gd name="connsiteX6" fmla="*/ 303919 w 1080895"/>
              <a:gd name="connsiteY6" fmla="*/ 943471 h 943471"/>
              <a:gd name="connsiteX7" fmla="*/ 369988 w 1080895"/>
              <a:gd name="connsiteY7" fmla="*/ 882687 h 943471"/>
              <a:gd name="connsiteX8" fmla="*/ 327704 w 1080895"/>
              <a:gd name="connsiteY8" fmla="*/ 771690 h 943471"/>
              <a:gd name="connsiteX9" fmla="*/ 422844 w 1080895"/>
              <a:gd name="connsiteY9" fmla="*/ 758476 h 943471"/>
              <a:gd name="connsiteX10" fmla="*/ 425487 w 1080895"/>
              <a:gd name="connsiteY10" fmla="*/ 742620 h 943471"/>
              <a:gd name="connsiteX11" fmla="*/ 890615 w 1080895"/>
              <a:gd name="connsiteY11" fmla="*/ 695050 h 943471"/>
              <a:gd name="connsiteX12" fmla="*/ 909114 w 1080895"/>
              <a:gd name="connsiteY12" fmla="*/ 671265 h 943471"/>
              <a:gd name="connsiteX13" fmla="*/ 1080895 w 1080895"/>
              <a:gd name="connsiteY13" fmla="*/ 650123 h 943471"/>
              <a:gd name="connsiteX14" fmla="*/ 1043896 w 1080895"/>
              <a:gd name="connsiteY14" fmla="*/ 565554 h 943471"/>
              <a:gd name="connsiteX15" fmla="*/ 980469 w 1080895"/>
              <a:gd name="connsiteY15" fmla="*/ 554983 h 943471"/>
              <a:gd name="connsiteX16" fmla="*/ 940828 w 1080895"/>
              <a:gd name="connsiteY16" fmla="*/ 449272 h 943471"/>
              <a:gd name="connsiteX17" fmla="*/ 837760 w 1080895"/>
              <a:gd name="connsiteY17" fmla="*/ 465128 h 943471"/>
              <a:gd name="connsiteX18" fmla="*/ 821903 w 1080895"/>
              <a:gd name="connsiteY18" fmla="*/ 486271 h 943471"/>
              <a:gd name="connsiteX19" fmla="*/ 745262 w 1080895"/>
              <a:gd name="connsiteY19" fmla="*/ 457200 h 943471"/>
              <a:gd name="connsiteX20" fmla="*/ 739977 w 1080895"/>
              <a:gd name="connsiteY20" fmla="*/ 383202 h 943471"/>
              <a:gd name="connsiteX21" fmla="*/ 626338 w 1080895"/>
              <a:gd name="connsiteY21" fmla="*/ 293348 h 943471"/>
              <a:gd name="connsiteX22" fmla="*/ 636909 w 1080895"/>
              <a:gd name="connsiteY22" fmla="*/ 266920 h 943471"/>
              <a:gd name="connsiteX23" fmla="*/ 869473 w 1080895"/>
              <a:gd name="connsiteY23" fmla="*/ 298634 h 943471"/>
              <a:gd name="connsiteX24" fmla="*/ 840402 w 1080895"/>
              <a:gd name="connsiteY24" fmla="*/ 214065 h 943471"/>
              <a:gd name="connsiteX25" fmla="*/ 806046 w 1080895"/>
              <a:gd name="connsiteY25" fmla="*/ 179709 h 943471"/>
              <a:gd name="connsiteX26" fmla="*/ 729406 w 1080895"/>
              <a:gd name="connsiteY26" fmla="*/ 200851 h 943471"/>
              <a:gd name="connsiteX27" fmla="*/ 692407 w 1080895"/>
              <a:gd name="connsiteY27" fmla="*/ 182352 h 943471"/>
              <a:gd name="connsiteX28" fmla="*/ 700335 w 1080895"/>
              <a:gd name="connsiteY28" fmla="*/ 142710 h 943471"/>
              <a:gd name="connsiteX29" fmla="*/ 660694 w 1080895"/>
              <a:gd name="connsiteY29" fmla="*/ 42285 h 943471"/>
              <a:gd name="connsiteX30" fmla="*/ 621052 w 1080895"/>
              <a:gd name="connsiteY30" fmla="*/ 0 h 943471"/>
              <a:gd name="connsiteX31" fmla="*/ 549697 w 1080895"/>
              <a:gd name="connsiteY31" fmla="*/ 29071 h 943471"/>
              <a:gd name="connsiteX32" fmla="*/ 364703 w 1080895"/>
              <a:gd name="connsiteY32" fmla="*/ 2643 h 943471"/>
              <a:gd name="connsiteX33" fmla="*/ 269563 w 1080895"/>
              <a:gd name="connsiteY33" fmla="*/ 79283 h 943471"/>
              <a:gd name="connsiteX34" fmla="*/ 232564 w 1080895"/>
              <a:gd name="connsiteY34" fmla="*/ 84569 h 943471"/>
              <a:gd name="connsiteX35" fmla="*/ 179709 w 1080895"/>
              <a:gd name="connsiteY35" fmla="*/ 227279 h 943471"/>
              <a:gd name="connsiteX36" fmla="*/ 73998 w 1080895"/>
              <a:gd name="connsiteY36" fmla="*/ 256349 h 9434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1080895" h="943471">
                <a:moveTo>
                  <a:pt x="73998" y="256349"/>
                </a:moveTo>
                <a:lnTo>
                  <a:pt x="89854" y="417559"/>
                </a:lnTo>
                <a:lnTo>
                  <a:pt x="0" y="428130"/>
                </a:lnTo>
                <a:lnTo>
                  <a:pt x="179709" y="507413"/>
                </a:lnTo>
                <a:lnTo>
                  <a:pt x="169138" y="702978"/>
                </a:lnTo>
                <a:lnTo>
                  <a:pt x="81926" y="771690"/>
                </a:lnTo>
                <a:lnTo>
                  <a:pt x="303919" y="943471"/>
                </a:lnTo>
                <a:lnTo>
                  <a:pt x="369988" y="882687"/>
                </a:lnTo>
                <a:lnTo>
                  <a:pt x="327704" y="771690"/>
                </a:lnTo>
                <a:lnTo>
                  <a:pt x="422844" y="758476"/>
                </a:lnTo>
                <a:lnTo>
                  <a:pt x="425487" y="742620"/>
                </a:lnTo>
                <a:lnTo>
                  <a:pt x="890615" y="695050"/>
                </a:lnTo>
                <a:lnTo>
                  <a:pt x="909114" y="671265"/>
                </a:lnTo>
                <a:lnTo>
                  <a:pt x="1080895" y="650123"/>
                </a:lnTo>
                <a:lnTo>
                  <a:pt x="1043896" y="565554"/>
                </a:lnTo>
                <a:lnTo>
                  <a:pt x="980469" y="554983"/>
                </a:lnTo>
                <a:lnTo>
                  <a:pt x="940828" y="449272"/>
                </a:lnTo>
                <a:lnTo>
                  <a:pt x="837760" y="465128"/>
                </a:lnTo>
                <a:lnTo>
                  <a:pt x="821903" y="486271"/>
                </a:lnTo>
                <a:lnTo>
                  <a:pt x="745262" y="457200"/>
                </a:lnTo>
                <a:lnTo>
                  <a:pt x="739977" y="383202"/>
                </a:lnTo>
                <a:lnTo>
                  <a:pt x="626338" y="293348"/>
                </a:lnTo>
                <a:lnTo>
                  <a:pt x="636909" y="266920"/>
                </a:lnTo>
                <a:lnTo>
                  <a:pt x="869473" y="298634"/>
                </a:lnTo>
                <a:lnTo>
                  <a:pt x="840402" y="214065"/>
                </a:lnTo>
                <a:lnTo>
                  <a:pt x="806046" y="179709"/>
                </a:lnTo>
                <a:lnTo>
                  <a:pt x="729406" y="200851"/>
                </a:lnTo>
                <a:lnTo>
                  <a:pt x="692407" y="182352"/>
                </a:lnTo>
                <a:lnTo>
                  <a:pt x="700335" y="142710"/>
                </a:lnTo>
                <a:lnTo>
                  <a:pt x="660694" y="42285"/>
                </a:lnTo>
                <a:lnTo>
                  <a:pt x="621052" y="0"/>
                </a:lnTo>
                <a:lnTo>
                  <a:pt x="549697" y="29071"/>
                </a:lnTo>
                <a:lnTo>
                  <a:pt x="364703" y="2643"/>
                </a:lnTo>
                <a:lnTo>
                  <a:pt x="269563" y="79283"/>
                </a:lnTo>
                <a:lnTo>
                  <a:pt x="232564" y="84569"/>
                </a:lnTo>
                <a:lnTo>
                  <a:pt x="179709" y="227279"/>
                </a:lnTo>
                <a:lnTo>
                  <a:pt x="73998" y="256349"/>
                </a:lnTo>
                <a:close/>
              </a:path>
            </a:pathLst>
          </a:custGeom>
          <a:solidFill>
            <a:srgbClr val="FF0000">
              <a:alpha val="43000"/>
            </a:srgbClr>
          </a:solidFill>
          <a:ln w="158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E89D61"/>
              </a:solidFill>
            </a:endParaRPr>
          </a:p>
        </p:txBody>
      </p:sp>
      <p:sp>
        <p:nvSpPr>
          <p:cNvPr id="89" name="TextBox 10"/>
          <p:cNvSpPr txBox="1"/>
          <p:nvPr/>
        </p:nvSpPr>
        <p:spPr>
          <a:xfrm>
            <a:off x="4124601" y="2961768"/>
            <a:ext cx="469374" cy="170175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algn="l">
              <a:defRPr/>
            </a:pPr>
            <a:r>
              <a:rPr lang="ru-RU" sz="506" dirty="0" smtClean="0">
                <a:solidFill>
                  <a:prstClr val="black"/>
                </a:solidFill>
              </a:rPr>
              <a:t>Саранск   </a:t>
            </a:r>
            <a:endParaRPr lang="ru-RU" sz="506" dirty="0">
              <a:solidFill>
                <a:prstClr val="black"/>
              </a:solidFill>
            </a:endParaRPr>
          </a:p>
        </p:txBody>
      </p:sp>
      <p:sp>
        <p:nvSpPr>
          <p:cNvPr id="90" name="Прямоугольник 89"/>
          <p:cNvSpPr/>
          <p:nvPr/>
        </p:nvSpPr>
        <p:spPr>
          <a:xfrm>
            <a:off x="3601120" y="3390416"/>
            <a:ext cx="536724" cy="128482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lIns="66382" tIns="33191" rIns="66382" bIns="33191" anchor="ctr"/>
          <a:lstStyle/>
          <a:p>
            <a:pPr algn="ctr"/>
            <a:r>
              <a:rPr lang="ru-RU" sz="400" kern="0" dirty="0">
                <a:solidFill>
                  <a:prstClr val="black"/>
                </a:solidFill>
                <a:cs typeface="Times New Roman" panose="02020603050405020304" pitchFamily="18" charset="0"/>
              </a:rPr>
              <a:t>64888/44291</a:t>
            </a:r>
          </a:p>
        </p:txBody>
      </p:sp>
      <p:sp>
        <p:nvSpPr>
          <p:cNvPr id="91" name="Скругленный прямоугольник 90"/>
          <p:cNvSpPr/>
          <p:nvPr/>
        </p:nvSpPr>
        <p:spPr>
          <a:xfrm>
            <a:off x="3601119" y="3249321"/>
            <a:ext cx="163607" cy="135126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564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50%</a:t>
            </a:r>
          </a:p>
        </p:txBody>
      </p:sp>
      <p:sp>
        <p:nvSpPr>
          <p:cNvPr id="92" name="Прямоугольник 91"/>
          <p:cNvSpPr/>
          <p:nvPr/>
        </p:nvSpPr>
        <p:spPr bwMode="auto">
          <a:xfrm>
            <a:off x="3764726" y="3250001"/>
            <a:ext cx="374886" cy="129464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9789" tIns="24894" rIns="49789" bIns="24894" anchor="ctr"/>
          <a:lstStyle/>
          <a:p>
            <a:pPr algn="ctr">
              <a:defRPr/>
            </a:pPr>
            <a:r>
              <a:rPr lang="ru-RU" sz="50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768/102</a:t>
            </a:r>
            <a:endParaRPr lang="ru-RU" sz="501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3" name="Прямоугольник 92"/>
          <p:cNvSpPr/>
          <p:nvPr/>
        </p:nvSpPr>
        <p:spPr>
          <a:xfrm>
            <a:off x="4141761" y="3243237"/>
            <a:ext cx="536724" cy="128482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lIns="66382" tIns="33191" rIns="66382" bIns="33191" anchor="ctr"/>
          <a:lstStyle/>
          <a:p>
            <a:pPr algn="ctr"/>
            <a:r>
              <a:rPr lang="ru-RU" sz="501" kern="0" dirty="0" smtClean="0">
                <a:solidFill>
                  <a:prstClr val="black"/>
                </a:solidFill>
                <a:cs typeface="Times New Roman" panose="02020603050405020304" pitchFamily="18" charset="0"/>
              </a:rPr>
              <a:t>21862/349751</a:t>
            </a:r>
            <a:endParaRPr lang="ru-RU" sz="501" kern="0" dirty="0">
              <a:solidFill>
                <a:prstClr val="black"/>
              </a:solidFill>
              <a:cs typeface="Times New Roman" panose="02020603050405020304" pitchFamily="18" charset="0"/>
            </a:endParaRPr>
          </a:p>
        </p:txBody>
      </p:sp>
      <p:sp>
        <p:nvSpPr>
          <p:cNvPr id="94" name="Скругленный прямоугольник 93"/>
          <p:cNvSpPr/>
          <p:nvPr/>
        </p:nvSpPr>
        <p:spPr>
          <a:xfrm>
            <a:off x="4141760" y="3102142"/>
            <a:ext cx="163607" cy="135126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564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50%</a:t>
            </a:r>
          </a:p>
        </p:txBody>
      </p:sp>
      <p:sp>
        <p:nvSpPr>
          <p:cNvPr id="95" name="Прямоугольник 94"/>
          <p:cNvSpPr/>
          <p:nvPr/>
        </p:nvSpPr>
        <p:spPr bwMode="auto">
          <a:xfrm>
            <a:off x="4305367" y="3102822"/>
            <a:ext cx="374886" cy="129464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9789" tIns="24894" rIns="49789" bIns="24894" anchor="ctr"/>
          <a:lstStyle/>
          <a:p>
            <a:pPr algn="ctr">
              <a:defRPr/>
            </a:pPr>
            <a:r>
              <a:rPr lang="ru-RU" sz="50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336,14/40</a:t>
            </a:r>
            <a:endParaRPr lang="ru-RU" sz="501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6" name="TextBox 10"/>
          <p:cNvSpPr txBox="1"/>
          <p:nvPr/>
        </p:nvSpPr>
        <p:spPr>
          <a:xfrm>
            <a:off x="3635678" y="3102142"/>
            <a:ext cx="469374" cy="170175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algn="l">
              <a:defRPr/>
            </a:pPr>
            <a:r>
              <a:rPr lang="ru-RU" sz="506" dirty="0" smtClean="0">
                <a:solidFill>
                  <a:prstClr val="black"/>
                </a:solidFill>
              </a:rPr>
              <a:t>Рузаевка   </a:t>
            </a:r>
            <a:endParaRPr lang="ru-RU" sz="506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1482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5" name="Рисунок 374" descr="Вырезка экрана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889"/>
          <a:stretch/>
        </p:blipFill>
        <p:spPr>
          <a:xfrm>
            <a:off x="1" y="386102"/>
            <a:ext cx="6858000" cy="4736721"/>
          </a:xfrm>
          <a:prstGeom prst="rect">
            <a:avLst/>
          </a:prstGeom>
        </p:spPr>
      </p:pic>
      <p:sp>
        <p:nvSpPr>
          <p:cNvPr id="372" name="Text Box 2"/>
          <p:cNvSpPr txBox="1">
            <a:spLocks noChangeArrowheads="1"/>
          </p:cNvSpPr>
          <p:nvPr/>
        </p:nvSpPr>
        <p:spPr bwMode="auto">
          <a:xfrm>
            <a:off x="5557" y="-1898"/>
            <a:ext cx="6852587" cy="412175"/>
          </a:xfrm>
          <a:prstGeom prst="rect">
            <a:avLst/>
          </a:prstGeom>
          <a:solidFill>
            <a:schemeClr val="accent1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 lIns="19661" tIns="9831" rIns="19661" bIns="9831" anchor="ctr"/>
          <a:lstStyle>
            <a:defPPr>
              <a:defRPr lang="ru-RU"/>
            </a:defPPr>
            <a:lvl1pPr algn="ctr">
              <a:defRPr sz="1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900" dirty="0"/>
              <a:t>ИНФОРМАЦИОННЫЕ МАТЕРИАЛЫ ПО </a:t>
            </a:r>
            <a:r>
              <a:rPr lang="ru-RU" altLang="ru-RU" sz="900" dirty="0" smtClean="0"/>
              <a:t>ПОРЫВАМ ВЕТРА </a:t>
            </a:r>
            <a:r>
              <a:rPr lang="ru-RU" sz="900" dirty="0" smtClean="0"/>
              <a:t>НА </a:t>
            </a:r>
            <a:r>
              <a:rPr lang="ru-RU" sz="900" dirty="0"/>
              <a:t>ТЕРРИТОРИИ</a:t>
            </a:r>
          </a:p>
          <a:p>
            <a:r>
              <a:rPr lang="ru-RU" sz="900" dirty="0" smtClean="0"/>
              <a:t>Г.О САРАНСК </a:t>
            </a:r>
            <a:r>
              <a:rPr lang="ru-RU" sz="900" dirty="0"/>
              <a:t>РЕСПУБЛИКИ </a:t>
            </a:r>
            <a:r>
              <a:rPr lang="ru-RU" sz="900" dirty="0" smtClean="0"/>
              <a:t>МОРДОВИЯ </a:t>
            </a:r>
            <a:r>
              <a:rPr lang="ru-RU" sz="900" dirty="0"/>
              <a:t>(РИСК НАРУШЕНИЯ ЭЛЕКТРОСНАБЖЕНИЯ НА </a:t>
            </a:r>
            <a:r>
              <a:rPr lang="ru-RU" sz="900" dirty="0" smtClean="0"/>
              <a:t>15.05.2021)</a:t>
            </a:r>
            <a:endParaRPr lang="ru-RU" sz="900" dirty="0"/>
          </a:p>
        </p:txBody>
      </p:sp>
      <p:sp>
        <p:nvSpPr>
          <p:cNvPr id="280" name="Прямоугольник 279"/>
          <p:cNvSpPr/>
          <p:nvPr/>
        </p:nvSpPr>
        <p:spPr>
          <a:xfrm>
            <a:off x="4843463" y="419542"/>
            <a:ext cx="2009125" cy="14873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8928" tIns="14465" rIns="28928" bIns="14465" rtlCol="0" anchor="ctr"/>
          <a:lstStyle>
            <a:defPPr>
              <a:defRPr lang="ru-RU"/>
            </a:defPPr>
            <a:lvl1pPr marL="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825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Трехмерная модель участка</a:t>
            </a:r>
          </a:p>
        </p:txBody>
      </p:sp>
      <p:sp>
        <p:nvSpPr>
          <p:cNvPr id="306" name="Text Box 97"/>
          <p:cNvSpPr txBox="1">
            <a:spLocks noChangeArrowheads="1"/>
          </p:cNvSpPr>
          <p:nvPr/>
        </p:nvSpPr>
        <p:spPr bwMode="auto">
          <a:xfrm>
            <a:off x="5293045" y="4655499"/>
            <a:ext cx="1095704" cy="1489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87" tIns="47994" rIns="95987" bIns="47994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endParaRPr lang="ru-RU" altLang="ru-RU" sz="338" b="0" dirty="0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grpSp>
        <p:nvGrpSpPr>
          <p:cNvPr id="307" name="Группа 306"/>
          <p:cNvGrpSpPr/>
          <p:nvPr/>
        </p:nvGrpSpPr>
        <p:grpSpPr>
          <a:xfrm>
            <a:off x="5166041" y="3837209"/>
            <a:ext cx="1951577" cy="1331201"/>
            <a:chOff x="9401428" y="3528487"/>
            <a:chExt cx="2977611" cy="3373663"/>
          </a:xfrm>
        </p:grpSpPr>
        <p:grpSp>
          <p:nvGrpSpPr>
            <p:cNvPr id="308" name="Группа 1145"/>
            <p:cNvGrpSpPr/>
            <p:nvPr/>
          </p:nvGrpSpPr>
          <p:grpSpPr>
            <a:xfrm>
              <a:off x="9401428" y="3528487"/>
              <a:ext cx="2977611" cy="3373663"/>
              <a:chOff x="6759625" y="4893992"/>
              <a:chExt cx="2425033" cy="1999030"/>
            </a:xfrm>
          </p:grpSpPr>
          <p:sp>
            <p:nvSpPr>
              <p:cNvPr id="313" name="Rectangle 93"/>
              <p:cNvSpPr>
                <a:spLocks noChangeArrowheads="1"/>
              </p:cNvSpPr>
              <p:nvPr/>
            </p:nvSpPr>
            <p:spPr bwMode="auto">
              <a:xfrm>
                <a:off x="6759625" y="4918615"/>
                <a:ext cx="2096871" cy="1921565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endParaRPr lang="ru-RU" altLang="ru-RU" sz="506" dirty="0">
                  <a:solidFill>
                    <a:srgbClr val="000000"/>
                  </a:solidFill>
                  <a:latin typeface="Calibri" panose="020F050202020403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5" name="Text Box 97"/>
              <p:cNvSpPr txBox="1">
                <a:spLocks noChangeArrowheads="1"/>
              </p:cNvSpPr>
              <p:nvPr/>
            </p:nvSpPr>
            <p:spPr bwMode="auto">
              <a:xfrm>
                <a:off x="7197788" y="4893992"/>
                <a:ext cx="1606383" cy="2624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506" i="1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Условные обозначения</a:t>
                </a:r>
              </a:p>
            </p:txBody>
          </p:sp>
          <p:sp>
            <p:nvSpPr>
              <p:cNvPr id="316" name="Text Box 97"/>
              <p:cNvSpPr txBox="1">
                <a:spLocks noChangeArrowheads="1"/>
              </p:cNvSpPr>
              <p:nvPr/>
            </p:nvSpPr>
            <p:spPr bwMode="auto">
              <a:xfrm>
                <a:off x="7187581" y="6232907"/>
                <a:ext cx="1609849" cy="2624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endParaRPr lang="ru-RU" altLang="ru-RU" sz="506" b="0" dirty="0">
                  <a:solidFill>
                    <a:srgbClr val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17" name="TextBox 10"/>
              <p:cNvSpPr txBox="1"/>
              <p:nvPr/>
            </p:nvSpPr>
            <p:spPr>
              <a:xfrm>
                <a:off x="6814224" y="6637475"/>
                <a:ext cx="919351" cy="255547"/>
              </a:xfrm>
              <a:prstGeom prst="rect">
                <a:avLst/>
              </a:prstGeom>
              <a:solidFill>
                <a:schemeClr val="bg1"/>
              </a:solidFill>
              <a:effectLst>
                <a:softEdge rad="63500"/>
              </a:effectLst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 algn="ctr">
                  <a:defRPr sz="700" b="1"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lvl1pPr>
              </a:lstStyle>
              <a:p>
                <a:pPr algn="l">
                  <a:defRPr/>
                </a:pPr>
                <a:r>
                  <a:rPr lang="ru-RU" sz="506" dirty="0">
                    <a:solidFill>
                      <a:prstClr val="black"/>
                    </a:solidFill>
                  </a:rPr>
                  <a:t>ГО Керчь   </a:t>
                </a:r>
              </a:p>
            </p:txBody>
          </p:sp>
          <p:sp>
            <p:nvSpPr>
              <p:cNvPr id="319" name="Прямоугольник 318"/>
              <p:cNvSpPr/>
              <p:nvPr/>
            </p:nvSpPr>
            <p:spPr>
              <a:xfrm>
                <a:off x="6821544" y="6110531"/>
                <a:ext cx="527227" cy="138165"/>
              </a:xfrm>
              <a:prstGeom prst="rect">
                <a:avLst/>
              </a:prstGeom>
              <a:solidFill>
                <a:srgbClr val="FFFF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r>
                  <a:rPr lang="ru-RU" sz="506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321/20</a:t>
                </a:r>
              </a:p>
            </p:txBody>
          </p:sp>
          <p:sp>
            <p:nvSpPr>
              <p:cNvPr id="320" name="Text Box 97"/>
              <p:cNvSpPr txBox="1">
                <a:spLocks noChangeArrowheads="1"/>
              </p:cNvSpPr>
              <p:nvPr/>
            </p:nvSpPr>
            <p:spPr bwMode="auto">
              <a:xfrm>
                <a:off x="7308980" y="6603122"/>
                <a:ext cx="1831079" cy="2624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506" b="0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- муниципальное образование</a:t>
                </a:r>
              </a:p>
            </p:txBody>
          </p:sp>
          <p:sp>
            <p:nvSpPr>
              <p:cNvPr id="321" name="Text Box 97"/>
              <p:cNvSpPr txBox="1">
                <a:spLocks noChangeArrowheads="1"/>
              </p:cNvSpPr>
              <p:nvPr/>
            </p:nvSpPr>
            <p:spPr bwMode="auto">
              <a:xfrm>
                <a:off x="7254310" y="5904607"/>
                <a:ext cx="1896494" cy="2624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506" b="0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 - линии электропередач 110 кВт</a:t>
                </a:r>
              </a:p>
            </p:txBody>
          </p:sp>
          <p:cxnSp>
            <p:nvCxnSpPr>
              <p:cNvPr id="322" name="Прямая соединительная линия 321"/>
              <p:cNvCxnSpPr/>
              <p:nvPr/>
            </p:nvCxnSpPr>
            <p:spPr>
              <a:xfrm>
                <a:off x="6955007" y="5999758"/>
                <a:ext cx="275997" cy="0"/>
              </a:xfrm>
              <a:prstGeom prst="line">
                <a:avLst/>
              </a:prstGeom>
              <a:ln w="38100">
                <a:solidFill>
                  <a:schemeClr val="accent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23" name="Text Box 97"/>
              <p:cNvSpPr txBox="1">
                <a:spLocks noChangeArrowheads="1"/>
              </p:cNvSpPr>
              <p:nvPr/>
            </p:nvSpPr>
            <p:spPr bwMode="auto">
              <a:xfrm>
                <a:off x="7286006" y="6092783"/>
                <a:ext cx="1898652" cy="2624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lIns="95989" tIns="47996" rIns="95989" bIns="47996">
                <a:spAutoFit/>
              </a:bodyPr>
              <a:lstStyle>
                <a:lvl1pPr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506" kern="0" dirty="0">
                    <a:solidFill>
                      <a:srgbClr val="000000"/>
                    </a:solidFill>
                    <a:latin typeface="Times New Roman" pitchFamily="18" charset="0"/>
                  </a:rPr>
                  <a:t>- </a:t>
                </a:r>
                <a:r>
                  <a:rPr lang="ru-RU" altLang="ru-RU" sz="506" dirty="0">
                    <a:solidFill>
                      <a:srgbClr val="000000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rPr>
                  <a:t>протяженность ЛЭП/ТП (шт.)</a:t>
                </a:r>
              </a:p>
            </p:txBody>
          </p:sp>
        </p:grpSp>
        <p:sp>
          <p:nvSpPr>
            <p:cNvPr id="309" name="Скругленный прямоугольник 308"/>
            <p:cNvSpPr/>
            <p:nvPr/>
          </p:nvSpPr>
          <p:spPr>
            <a:xfrm>
              <a:off x="9661923" y="6214698"/>
              <a:ext cx="282820" cy="225201"/>
            </a:xfrm>
            <a:prstGeom prst="round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ru-RU" sz="506" b="1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60%</a:t>
              </a:r>
            </a:p>
          </p:txBody>
        </p:sp>
        <p:sp>
          <p:nvSpPr>
            <p:cNvPr id="310" name="Text Box 97"/>
            <p:cNvSpPr txBox="1">
              <a:spLocks noChangeArrowheads="1"/>
            </p:cNvSpPr>
            <p:nvPr/>
          </p:nvSpPr>
          <p:spPr bwMode="auto">
            <a:xfrm>
              <a:off x="10113051" y="6153649"/>
              <a:ext cx="2046138" cy="35120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60150" tIns="30076" rIns="60150" bIns="30076">
              <a:spAutoFit/>
            </a:bodyPr>
            <a:lstStyle>
              <a:lvl1pPr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defTabSz="601267">
                <a:defRPr/>
              </a:pPr>
              <a:r>
                <a:rPr lang="ru-RU" altLang="ru-RU" sz="506" b="0" dirty="0">
                  <a:solidFill>
                    <a:srgbClr val="000000"/>
                  </a:solidFill>
                  <a:cs typeface="Arial" panose="020B0604020202020204" pitchFamily="34" charset="0"/>
                </a:rPr>
                <a:t> - износ электроэнергетических систем </a:t>
              </a:r>
            </a:p>
          </p:txBody>
        </p:sp>
        <p:sp>
          <p:nvSpPr>
            <p:cNvPr id="311" name="Прямоугольник 310"/>
            <p:cNvSpPr/>
            <p:nvPr/>
          </p:nvSpPr>
          <p:spPr>
            <a:xfrm>
              <a:off x="9477456" y="5946998"/>
              <a:ext cx="658385" cy="197832"/>
            </a:xfrm>
            <a:prstGeom prst="rect">
              <a:avLst/>
            </a:prstGeom>
            <a:solidFill>
              <a:srgbClr val="92D050"/>
            </a:solidFill>
            <a:ln w="1270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  <p:txBody>
            <a:bodyPr lIns="51428" tIns="25715" rIns="51428" bIns="25715" anchor="ctr"/>
            <a:lstStyle/>
            <a:p>
              <a:pPr algn="ctr"/>
              <a:r>
                <a:rPr lang="ru-RU" sz="506" kern="0" dirty="0">
                  <a:solidFill>
                    <a:prstClr val="black"/>
                  </a:solidFill>
                  <a:cs typeface="Times New Roman" panose="02020603050405020304" pitchFamily="18" charset="0"/>
                </a:rPr>
                <a:t>19/330</a:t>
              </a:r>
            </a:p>
          </p:txBody>
        </p:sp>
        <p:sp>
          <p:nvSpPr>
            <p:cNvPr id="312" name="Text Box 97"/>
            <p:cNvSpPr txBox="1">
              <a:spLocks noChangeArrowheads="1"/>
            </p:cNvSpPr>
            <p:nvPr/>
          </p:nvSpPr>
          <p:spPr bwMode="auto">
            <a:xfrm>
              <a:off x="10063858" y="5864760"/>
              <a:ext cx="1648083" cy="44289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95980" tIns="47991" rIns="95980" bIns="47991">
              <a:spAutoFit/>
            </a:bodyPr>
            <a:lstStyle>
              <a:lvl1pPr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ru-RU" altLang="ru-RU" sz="506" b="0" dirty="0">
                  <a:solidFill>
                    <a:srgbClr val="000000"/>
                  </a:solidFill>
                  <a:cs typeface="Arial" panose="020B0604020202020204" pitchFamily="34" charset="0"/>
                </a:rPr>
                <a:t>- кол-во домов /населения</a:t>
              </a:r>
            </a:p>
          </p:txBody>
        </p:sp>
      </p:grpSp>
      <p:sp>
        <p:nvSpPr>
          <p:cNvPr id="324" name="Text Box 97"/>
          <p:cNvSpPr txBox="1">
            <a:spLocks noChangeArrowheads="1"/>
          </p:cNvSpPr>
          <p:nvPr/>
        </p:nvSpPr>
        <p:spPr bwMode="auto">
          <a:xfrm>
            <a:off x="5551295" y="3940212"/>
            <a:ext cx="1129598" cy="1505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2" tIns="35997" rIns="71992" bIns="35997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506" b="0" kern="0" dirty="0">
                <a:solidFill>
                  <a:srgbClr val="000000"/>
                </a:solidFill>
                <a:cs typeface="Arial" panose="020B0604020202020204" pitchFamily="34" charset="0"/>
              </a:rPr>
              <a:t>- температура, град С</a:t>
            </a:r>
          </a:p>
        </p:txBody>
      </p:sp>
      <p:sp>
        <p:nvSpPr>
          <p:cNvPr id="325" name="TextBox 23"/>
          <p:cNvSpPr txBox="1"/>
          <p:nvPr/>
        </p:nvSpPr>
        <p:spPr>
          <a:xfrm>
            <a:off x="5265488" y="3957685"/>
            <a:ext cx="287921" cy="187615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619" kern="0" dirty="0">
                <a:solidFill>
                  <a:prstClr val="black"/>
                </a:solidFill>
              </a:rPr>
              <a:t>-20</a:t>
            </a:r>
          </a:p>
        </p:txBody>
      </p:sp>
      <p:sp>
        <p:nvSpPr>
          <p:cNvPr id="326" name="TextBox 23"/>
          <p:cNvSpPr txBox="1"/>
          <p:nvPr/>
        </p:nvSpPr>
        <p:spPr>
          <a:xfrm>
            <a:off x="5274180" y="4073607"/>
            <a:ext cx="279229" cy="187615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619" kern="0" dirty="0">
                <a:solidFill>
                  <a:prstClr val="black"/>
                </a:solidFill>
              </a:rPr>
              <a:t>3</a:t>
            </a:r>
          </a:p>
        </p:txBody>
      </p:sp>
      <p:sp>
        <p:nvSpPr>
          <p:cNvPr id="327" name="Text Box 97"/>
          <p:cNvSpPr txBox="1">
            <a:spLocks noChangeArrowheads="1"/>
          </p:cNvSpPr>
          <p:nvPr/>
        </p:nvSpPr>
        <p:spPr bwMode="auto">
          <a:xfrm>
            <a:off x="5551294" y="4066181"/>
            <a:ext cx="764180" cy="1505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2" tIns="35997" rIns="71992" bIns="35997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506" b="0" kern="0" dirty="0">
                <a:solidFill>
                  <a:srgbClr val="000000"/>
                </a:solidFill>
                <a:cs typeface="Arial" panose="020B0604020202020204" pitchFamily="34" charset="0"/>
              </a:rPr>
              <a:t>- порывы ветра, м/с</a:t>
            </a:r>
          </a:p>
        </p:txBody>
      </p:sp>
      <p:grpSp>
        <p:nvGrpSpPr>
          <p:cNvPr id="328" name="Группа 629"/>
          <p:cNvGrpSpPr>
            <a:grpSpLocks/>
          </p:cNvGrpSpPr>
          <p:nvPr/>
        </p:nvGrpSpPr>
        <p:grpSpPr bwMode="auto">
          <a:xfrm>
            <a:off x="5355703" y="4228175"/>
            <a:ext cx="116324" cy="113480"/>
            <a:chOff x="142483" y="3760971"/>
            <a:chExt cx="346075" cy="386605"/>
          </a:xfrm>
        </p:grpSpPr>
        <p:sp>
          <p:nvSpPr>
            <p:cNvPr id="329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719123">
                <a:buClr>
                  <a:srgbClr val="000000"/>
                </a:buClr>
                <a:buSzPct val="100000"/>
                <a:defRPr/>
              </a:pPr>
              <a:endParaRPr lang="ru-RU" sz="4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endParaRPr>
            </a:p>
          </p:txBody>
        </p:sp>
        <p:sp>
          <p:nvSpPr>
            <p:cNvPr id="330" name="Freeform 285"/>
            <p:cNvSpPr>
              <a:spLocks/>
            </p:cNvSpPr>
            <p:nvPr/>
          </p:nvSpPr>
          <p:spPr bwMode="auto">
            <a:xfrm>
              <a:off x="198223" y="3795140"/>
              <a:ext cx="270456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719123">
                <a:defRPr/>
              </a:pPr>
              <a:endParaRPr lang="ru-RU" sz="450" dirty="0"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</a:endParaRPr>
            </a:p>
          </p:txBody>
        </p:sp>
        <p:sp>
          <p:nvSpPr>
            <p:cNvPr id="331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33842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64088" tIns="32044" rIns="64088" bIns="32044">
              <a:spAutoFit/>
            </a:bodyPr>
            <a:lstStyle/>
            <a:p>
              <a:pPr algn="ctr" defTabSz="578050">
                <a:defRPr/>
              </a:pPr>
              <a:endParaRPr lang="ru-RU" sz="225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endParaRPr>
            </a:p>
          </p:txBody>
        </p:sp>
      </p:grpSp>
      <p:sp>
        <p:nvSpPr>
          <p:cNvPr id="332" name="Text Box 97"/>
          <p:cNvSpPr txBox="1">
            <a:spLocks noChangeArrowheads="1"/>
          </p:cNvSpPr>
          <p:nvPr/>
        </p:nvSpPr>
        <p:spPr bwMode="auto">
          <a:xfrm>
            <a:off x="5521411" y="4191894"/>
            <a:ext cx="1287251" cy="1505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6" tIns="35999" rIns="71996" bIns="35999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506" b="0" dirty="0">
                <a:solidFill>
                  <a:srgbClr val="000000"/>
                </a:solidFill>
                <a:cs typeface="Arial" panose="020B0604020202020204" pitchFamily="34" charset="0"/>
              </a:rPr>
              <a:t> - пожарно-спасательные формирования</a:t>
            </a:r>
          </a:p>
        </p:txBody>
      </p:sp>
      <p:grpSp>
        <p:nvGrpSpPr>
          <p:cNvPr id="333" name="Group 316"/>
          <p:cNvGrpSpPr>
            <a:grpSpLocks/>
          </p:cNvGrpSpPr>
          <p:nvPr/>
        </p:nvGrpSpPr>
        <p:grpSpPr bwMode="auto">
          <a:xfrm>
            <a:off x="5347327" y="4359890"/>
            <a:ext cx="104945" cy="83525"/>
            <a:chOff x="4727" y="2506"/>
            <a:chExt cx="706" cy="1172"/>
          </a:xfrm>
        </p:grpSpPr>
        <p:sp>
          <p:nvSpPr>
            <p:cNvPr id="334" name="Freeform 317"/>
            <p:cNvSpPr>
              <a:spLocks/>
            </p:cNvSpPr>
            <p:nvPr/>
          </p:nvSpPr>
          <p:spPr bwMode="auto">
            <a:xfrm>
              <a:off x="4727" y="3558"/>
              <a:ext cx="46" cy="120"/>
            </a:xfrm>
            <a:custGeom>
              <a:avLst/>
              <a:gdLst>
                <a:gd name="T0" fmla="*/ 0 w 139"/>
                <a:gd name="T1" fmla="*/ 107 h 135"/>
                <a:gd name="T2" fmla="*/ 0 w 139"/>
                <a:gd name="T3" fmla="*/ 73 h 135"/>
                <a:gd name="T4" fmla="*/ 5 w 139"/>
                <a:gd name="T5" fmla="*/ 73 h 135"/>
                <a:gd name="T6" fmla="*/ 5 w 139"/>
                <a:gd name="T7" fmla="*/ 37 h 135"/>
                <a:gd name="T8" fmla="*/ 10 w 139"/>
                <a:gd name="T9" fmla="*/ 37 h 135"/>
                <a:gd name="T10" fmla="*/ 10 w 139"/>
                <a:gd name="T11" fmla="*/ 0 h 135"/>
                <a:gd name="T12" fmla="*/ 15 w 139"/>
                <a:gd name="T13" fmla="*/ 0 h 135"/>
                <a:gd name="T14" fmla="*/ 15 w 139"/>
                <a:gd name="T15" fmla="*/ 107 h 135"/>
                <a:gd name="T16" fmla="*/ 0 w 139"/>
                <a:gd name="T17" fmla="*/ 107 h 13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39"/>
                <a:gd name="T28" fmla="*/ 0 h 135"/>
                <a:gd name="T29" fmla="*/ 139 w 139"/>
                <a:gd name="T30" fmla="*/ 135 h 135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39" h="135">
                  <a:moveTo>
                    <a:pt x="0" y="135"/>
                  </a:moveTo>
                  <a:lnTo>
                    <a:pt x="0" y="92"/>
                  </a:lnTo>
                  <a:lnTo>
                    <a:pt x="46" y="92"/>
                  </a:lnTo>
                  <a:lnTo>
                    <a:pt x="46" y="47"/>
                  </a:lnTo>
                  <a:lnTo>
                    <a:pt x="92" y="47"/>
                  </a:lnTo>
                  <a:lnTo>
                    <a:pt x="92" y="0"/>
                  </a:lnTo>
                  <a:lnTo>
                    <a:pt x="139" y="0"/>
                  </a:lnTo>
                  <a:lnTo>
                    <a:pt x="139" y="135"/>
                  </a:lnTo>
                  <a:lnTo>
                    <a:pt x="0" y="135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35" name="Freeform 318"/>
            <p:cNvSpPr>
              <a:spLocks/>
            </p:cNvSpPr>
            <p:nvPr/>
          </p:nvSpPr>
          <p:spPr bwMode="auto">
            <a:xfrm>
              <a:off x="4773" y="2564"/>
              <a:ext cx="648" cy="1114"/>
            </a:xfrm>
            <a:custGeom>
              <a:avLst/>
              <a:gdLst>
                <a:gd name="T0" fmla="*/ 0 w 1946"/>
                <a:gd name="T1" fmla="*/ 971 h 1278"/>
                <a:gd name="T2" fmla="*/ 0 w 1946"/>
                <a:gd name="T3" fmla="*/ 78 h 1278"/>
                <a:gd name="T4" fmla="*/ 84 w 1946"/>
                <a:gd name="T5" fmla="*/ 78 h 1278"/>
                <a:gd name="T6" fmla="*/ 84 w 1946"/>
                <a:gd name="T7" fmla="*/ 71 h 1278"/>
                <a:gd name="T8" fmla="*/ 84 w 1946"/>
                <a:gd name="T9" fmla="*/ 62 h 1278"/>
                <a:gd name="T10" fmla="*/ 85 w 1946"/>
                <a:gd name="T11" fmla="*/ 55 h 1278"/>
                <a:gd name="T12" fmla="*/ 85 w 1946"/>
                <a:gd name="T13" fmla="*/ 48 h 1278"/>
                <a:gd name="T14" fmla="*/ 86 w 1946"/>
                <a:gd name="T15" fmla="*/ 42 h 1278"/>
                <a:gd name="T16" fmla="*/ 88 w 1946"/>
                <a:gd name="T17" fmla="*/ 35 h 1278"/>
                <a:gd name="T18" fmla="*/ 89 w 1946"/>
                <a:gd name="T19" fmla="*/ 29 h 1278"/>
                <a:gd name="T20" fmla="*/ 91 w 1946"/>
                <a:gd name="T21" fmla="*/ 23 h 1278"/>
                <a:gd name="T22" fmla="*/ 92 w 1946"/>
                <a:gd name="T23" fmla="*/ 18 h 1278"/>
                <a:gd name="T24" fmla="*/ 94 w 1946"/>
                <a:gd name="T25" fmla="*/ 14 h 1278"/>
                <a:gd name="T26" fmla="*/ 96 w 1946"/>
                <a:gd name="T27" fmla="*/ 10 h 1278"/>
                <a:gd name="T28" fmla="*/ 98 w 1946"/>
                <a:gd name="T29" fmla="*/ 6 h 1278"/>
                <a:gd name="T30" fmla="*/ 101 w 1946"/>
                <a:gd name="T31" fmla="*/ 3 h 1278"/>
                <a:gd name="T32" fmla="*/ 103 w 1946"/>
                <a:gd name="T33" fmla="*/ 3 h 1278"/>
                <a:gd name="T34" fmla="*/ 105 w 1946"/>
                <a:gd name="T35" fmla="*/ 0 h 1278"/>
                <a:gd name="T36" fmla="*/ 108 w 1946"/>
                <a:gd name="T37" fmla="*/ 0 h 1278"/>
                <a:gd name="T38" fmla="*/ 110 w 1946"/>
                <a:gd name="T39" fmla="*/ 0 h 1278"/>
                <a:gd name="T40" fmla="*/ 113 w 1946"/>
                <a:gd name="T41" fmla="*/ 3 h 1278"/>
                <a:gd name="T42" fmla="*/ 115 w 1946"/>
                <a:gd name="T43" fmla="*/ 3 h 1278"/>
                <a:gd name="T44" fmla="*/ 118 w 1946"/>
                <a:gd name="T45" fmla="*/ 6 h 1278"/>
                <a:gd name="T46" fmla="*/ 120 w 1946"/>
                <a:gd name="T47" fmla="*/ 10 h 1278"/>
                <a:gd name="T48" fmla="*/ 122 w 1946"/>
                <a:gd name="T49" fmla="*/ 14 h 1278"/>
                <a:gd name="T50" fmla="*/ 124 w 1946"/>
                <a:gd name="T51" fmla="*/ 18 h 1278"/>
                <a:gd name="T52" fmla="*/ 125 w 1946"/>
                <a:gd name="T53" fmla="*/ 23 h 1278"/>
                <a:gd name="T54" fmla="*/ 127 w 1946"/>
                <a:gd name="T55" fmla="*/ 29 h 1278"/>
                <a:gd name="T56" fmla="*/ 128 w 1946"/>
                <a:gd name="T57" fmla="*/ 35 h 1278"/>
                <a:gd name="T58" fmla="*/ 130 w 1946"/>
                <a:gd name="T59" fmla="*/ 42 h 1278"/>
                <a:gd name="T60" fmla="*/ 130 w 1946"/>
                <a:gd name="T61" fmla="*/ 48 h 1278"/>
                <a:gd name="T62" fmla="*/ 131 w 1946"/>
                <a:gd name="T63" fmla="*/ 55 h 1278"/>
                <a:gd name="T64" fmla="*/ 132 w 1946"/>
                <a:gd name="T65" fmla="*/ 62 h 1278"/>
                <a:gd name="T66" fmla="*/ 132 w 1946"/>
                <a:gd name="T67" fmla="*/ 71 h 1278"/>
                <a:gd name="T68" fmla="*/ 132 w 1946"/>
                <a:gd name="T69" fmla="*/ 78 h 1278"/>
                <a:gd name="T70" fmla="*/ 216 w 1946"/>
                <a:gd name="T71" fmla="*/ 78 h 1278"/>
                <a:gd name="T72" fmla="*/ 216 w 1946"/>
                <a:gd name="T73" fmla="*/ 970 h 1278"/>
                <a:gd name="T74" fmla="*/ 0 w 1946"/>
                <a:gd name="T75" fmla="*/ 971 h 1278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946"/>
                <a:gd name="T115" fmla="*/ 0 h 1278"/>
                <a:gd name="T116" fmla="*/ 1946 w 1946"/>
                <a:gd name="T117" fmla="*/ 1278 h 1278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946" h="1278">
                  <a:moveTo>
                    <a:pt x="0" y="1278"/>
                  </a:moveTo>
                  <a:lnTo>
                    <a:pt x="0" y="103"/>
                  </a:lnTo>
                  <a:lnTo>
                    <a:pt x="753" y="103"/>
                  </a:lnTo>
                  <a:lnTo>
                    <a:pt x="754" y="93"/>
                  </a:lnTo>
                  <a:lnTo>
                    <a:pt x="757" y="82"/>
                  </a:lnTo>
                  <a:lnTo>
                    <a:pt x="763" y="72"/>
                  </a:lnTo>
                  <a:lnTo>
                    <a:pt x="769" y="63"/>
                  </a:lnTo>
                  <a:lnTo>
                    <a:pt x="779" y="55"/>
                  </a:lnTo>
                  <a:lnTo>
                    <a:pt x="790" y="46"/>
                  </a:lnTo>
                  <a:lnTo>
                    <a:pt x="803" y="38"/>
                  </a:lnTo>
                  <a:lnTo>
                    <a:pt x="817" y="30"/>
                  </a:lnTo>
                  <a:lnTo>
                    <a:pt x="833" y="24"/>
                  </a:lnTo>
                  <a:lnTo>
                    <a:pt x="849" y="18"/>
                  </a:lnTo>
                  <a:lnTo>
                    <a:pt x="867" y="13"/>
                  </a:lnTo>
                  <a:lnTo>
                    <a:pt x="887" y="8"/>
                  </a:lnTo>
                  <a:lnTo>
                    <a:pt x="907" y="5"/>
                  </a:lnTo>
                  <a:lnTo>
                    <a:pt x="928" y="3"/>
                  </a:lnTo>
                  <a:lnTo>
                    <a:pt x="950" y="0"/>
                  </a:lnTo>
                  <a:lnTo>
                    <a:pt x="972" y="0"/>
                  </a:lnTo>
                  <a:lnTo>
                    <a:pt x="995" y="0"/>
                  </a:lnTo>
                  <a:lnTo>
                    <a:pt x="1017" y="3"/>
                  </a:lnTo>
                  <a:lnTo>
                    <a:pt x="1038" y="5"/>
                  </a:lnTo>
                  <a:lnTo>
                    <a:pt x="1059" y="8"/>
                  </a:lnTo>
                  <a:lnTo>
                    <a:pt x="1078" y="13"/>
                  </a:lnTo>
                  <a:lnTo>
                    <a:pt x="1096" y="18"/>
                  </a:lnTo>
                  <a:lnTo>
                    <a:pt x="1113" y="24"/>
                  </a:lnTo>
                  <a:lnTo>
                    <a:pt x="1129" y="30"/>
                  </a:lnTo>
                  <a:lnTo>
                    <a:pt x="1143" y="38"/>
                  </a:lnTo>
                  <a:lnTo>
                    <a:pt x="1155" y="46"/>
                  </a:lnTo>
                  <a:lnTo>
                    <a:pt x="1167" y="55"/>
                  </a:lnTo>
                  <a:lnTo>
                    <a:pt x="1175" y="63"/>
                  </a:lnTo>
                  <a:lnTo>
                    <a:pt x="1183" y="72"/>
                  </a:lnTo>
                  <a:lnTo>
                    <a:pt x="1189" y="82"/>
                  </a:lnTo>
                  <a:lnTo>
                    <a:pt x="1192" y="93"/>
                  </a:lnTo>
                  <a:lnTo>
                    <a:pt x="1193" y="103"/>
                  </a:lnTo>
                  <a:lnTo>
                    <a:pt x="1946" y="103"/>
                  </a:lnTo>
                  <a:lnTo>
                    <a:pt x="1946" y="1277"/>
                  </a:lnTo>
                  <a:lnTo>
                    <a:pt x="0" y="1278"/>
                  </a:lnTo>
                  <a:close/>
                </a:path>
              </a:pathLst>
            </a:custGeom>
            <a:solidFill>
              <a:srgbClr val="B23333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36" name="Rectangle 319"/>
            <p:cNvSpPr>
              <a:spLocks noChangeArrowheads="1"/>
            </p:cNvSpPr>
            <p:nvPr/>
          </p:nvSpPr>
          <p:spPr bwMode="auto">
            <a:xfrm>
              <a:off x="5188" y="3087"/>
              <a:ext cx="42" cy="3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37" name="Rectangle 320"/>
            <p:cNvSpPr>
              <a:spLocks noChangeArrowheads="1"/>
            </p:cNvSpPr>
            <p:nvPr/>
          </p:nvSpPr>
          <p:spPr bwMode="auto">
            <a:xfrm>
              <a:off x="5168" y="3134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38" name="Rectangle 321"/>
            <p:cNvSpPr>
              <a:spLocks noChangeArrowheads="1"/>
            </p:cNvSpPr>
            <p:nvPr/>
          </p:nvSpPr>
          <p:spPr bwMode="auto">
            <a:xfrm>
              <a:off x="5306" y="3034"/>
              <a:ext cx="42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39" name="Rectangle 322"/>
            <p:cNvSpPr>
              <a:spLocks noChangeArrowheads="1"/>
            </p:cNvSpPr>
            <p:nvPr/>
          </p:nvSpPr>
          <p:spPr bwMode="auto">
            <a:xfrm>
              <a:off x="5286" y="3087"/>
              <a:ext cx="40" cy="3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0" name="Rectangle 323"/>
            <p:cNvSpPr>
              <a:spLocks noChangeArrowheads="1"/>
            </p:cNvSpPr>
            <p:nvPr/>
          </p:nvSpPr>
          <p:spPr bwMode="auto">
            <a:xfrm>
              <a:off x="5286" y="2987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1" name="Rectangle 324"/>
            <p:cNvSpPr>
              <a:spLocks noChangeArrowheads="1"/>
            </p:cNvSpPr>
            <p:nvPr/>
          </p:nvSpPr>
          <p:spPr bwMode="auto">
            <a:xfrm>
              <a:off x="4773" y="3076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2" name="Rectangle 325"/>
            <p:cNvSpPr>
              <a:spLocks noChangeArrowheads="1"/>
            </p:cNvSpPr>
            <p:nvPr/>
          </p:nvSpPr>
          <p:spPr bwMode="auto">
            <a:xfrm>
              <a:off x="4773" y="3024"/>
              <a:ext cx="18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3" name="Rectangle 326"/>
            <p:cNvSpPr>
              <a:spLocks noChangeArrowheads="1"/>
            </p:cNvSpPr>
            <p:nvPr/>
          </p:nvSpPr>
          <p:spPr bwMode="auto">
            <a:xfrm>
              <a:off x="4773" y="3123"/>
              <a:ext cx="18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4" name="Rectangle 327"/>
            <p:cNvSpPr>
              <a:spLocks noChangeArrowheads="1"/>
            </p:cNvSpPr>
            <p:nvPr/>
          </p:nvSpPr>
          <p:spPr bwMode="auto">
            <a:xfrm>
              <a:off x="4946" y="3076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5" name="Rectangle 328"/>
            <p:cNvSpPr>
              <a:spLocks noChangeArrowheads="1"/>
            </p:cNvSpPr>
            <p:nvPr/>
          </p:nvSpPr>
          <p:spPr bwMode="auto">
            <a:xfrm>
              <a:off x="4924" y="312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6" name="Rectangle 329"/>
            <p:cNvSpPr>
              <a:spLocks noChangeArrowheads="1"/>
            </p:cNvSpPr>
            <p:nvPr/>
          </p:nvSpPr>
          <p:spPr bwMode="auto">
            <a:xfrm>
              <a:off x="4773" y="345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7" name="Rectangle 330"/>
            <p:cNvSpPr>
              <a:spLocks noChangeArrowheads="1"/>
            </p:cNvSpPr>
            <p:nvPr/>
          </p:nvSpPr>
          <p:spPr bwMode="auto">
            <a:xfrm>
              <a:off x="4773" y="3406"/>
              <a:ext cx="18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8" name="Rectangle 331"/>
            <p:cNvSpPr>
              <a:spLocks noChangeArrowheads="1"/>
            </p:cNvSpPr>
            <p:nvPr/>
          </p:nvSpPr>
          <p:spPr bwMode="auto">
            <a:xfrm>
              <a:off x="4773" y="3505"/>
              <a:ext cx="18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9" name="Rectangle 332"/>
            <p:cNvSpPr>
              <a:spLocks noChangeArrowheads="1"/>
            </p:cNvSpPr>
            <p:nvPr/>
          </p:nvSpPr>
          <p:spPr bwMode="auto">
            <a:xfrm>
              <a:off x="4946" y="345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0" name="Rectangle 333"/>
            <p:cNvSpPr>
              <a:spLocks noChangeArrowheads="1"/>
            </p:cNvSpPr>
            <p:nvPr/>
          </p:nvSpPr>
          <p:spPr bwMode="auto">
            <a:xfrm>
              <a:off x="4924" y="3505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1" name="Freeform 334"/>
            <p:cNvSpPr>
              <a:spLocks/>
            </p:cNvSpPr>
            <p:nvPr/>
          </p:nvSpPr>
          <p:spPr bwMode="auto">
            <a:xfrm>
              <a:off x="5024" y="3076"/>
              <a:ext cx="146" cy="89"/>
            </a:xfrm>
            <a:custGeom>
              <a:avLst/>
              <a:gdLst>
                <a:gd name="T0" fmla="*/ 48 w 440"/>
                <a:gd name="T1" fmla="*/ 78 h 102"/>
                <a:gd name="T2" fmla="*/ 48 w 440"/>
                <a:gd name="T3" fmla="*/ 70 h 102"/>
                <a:gd name="T4" fmla="*/ 48 w 440"/>
                <a:gd name="T5" fmla="*/ 63 h 102"/>
                <a:gd name="T6" fmla="*/ 47 w 440"/>
                <a:gd name="T7" fmla="*/ 55 h 102"/>
                <a:gd name="T8" fmla="*/ 46 w 440"/>
                <a:gd name="T9" fmla="*/ 49 h 102"/>
                <a:gd name="T10" fmla="*/ 45 w 440"/>
                <a:gd name="T11" fmla="*/ 42 h 102"/>
                <a:gd name="T12" fmla="*/ 44 w 440"/>
                <a:gd name="T13" fmla="*/ 35 h 102"/>
                <a:gd name="T14" fmla="*/ 43 w 440"/>
                <a:gd name="T15" fmla="*/ 29 h 102"/>
                <a:gd name="T16" fmla="*/ 41 w 440"/>
                <a:gd name="T17" fmla="*/ 23 h 102"/>
                <a:gd name="T18" fmla="*/ 39 w 440"/>
                <a:gd name="T19" fmla="*/ 18 h 102"/>
                <a:gd name="T20" fmla="*/ 38 w 440"/>
                <a:gd name="T21" fmla="*/ 14 h 102"/>
                <a:gd name="T22" fmla="*/ 36 w 440"/>
                <a:gd name="T23" fmla="*/ 10 h 102"/>
                <a:gd name="T24" fmla="*/ 34 w 440"/>
                <a:gd name="T25" fmla="*/ 6 h 102"/>
                <a:gd name="T26" fmla="*/ 32 w 440"/>
                <a:gd name="T27" fmla="*/ 3 h 102"/>
                <a:gd name="T28" fmla="*/ 29 w 440"/>
                <a:gd name="T29" fmla="*/ 3 h 102"/>
                <a:gd name="T30" fmla="*/ 27 w 440"/>
                <a:gd name="T31" fmla="*/ 0 h 102"/>
                <a:gd name="T32" fmla="*/ 24 w 440"/>
                <a:gd name="T33" fmla="*/ 0 h 102"/>
                <a:gd name="T34" fmla="*/ 22 w 440"/>
                <a:gd name="T35" fmla="*/ 0 h 102"/>
                <a:gd name="T36" fmla="*/ 19 w 440"/>
                <a:gd name="T37" fmla="*/ 3 h 102"/>
                <a:gd name="T38" fmla="*/ 17 w 440"/>
                <a:gd name="T39" fmla="*/ 3 h 102"/>
                <a:gd name="T40" fmla="*/ 15 w 440"/>
                <a:gd name="T41" fmla="*/ 6 h 102"/>
                <a:gd name="T42" fmla="*/ 13 w 440"/>
                <a:gd name="T43" fmla="*/ 10 h 102"/>
                <a:gd name="T44" fmla="*/ 11 w 440"/>
                <a:gd name="T45" fmla="*/ 14 h 102"/>
                <a:gd name="T46" fmla="*/ 9 w 440"/>
                <a:gd name="T47" fmla="*/ 18 h 102"/>
                <a:gd name="T48" fmla="*/ 7 w 440"/>
                <a:gd name="T49" fmla="*/ 23 h 102"/>
                <a:gd name="T50" fmla="*/ 6 w 440"/>
                <a:gd name="T51" fmla="*/ 29 h 102"/>
                <a:gd name="T52" fmla="*/ 4 w 440"/>
                <a:gd name="T53" fmla="*/ 35 h 102"/>
                <a:gd name="T54" fmla="*/ 3 w 440"/>
                <a:gd name="T55" fmla="*/ 42 h 102"/>
                <a:gd name="T56" fmla="*/ 2 w 440"/>
                <a:gd name="T57" fmla="*/ 49 h 102"/>
                <a:gd name="T58" fmla="*/ 1 w 440"/>
                <a:gd name="T59" fmla="*/ 55 h 102"/>
                <a:gd name="T60" fmla="*/ 0 w 440"/>
                <a:gd name="T61" fmla="*/ 63 h 102"/>
                <a:gd name="T62" fmla="*/ 0 w 440"/>
                <a:gd name="T63" fmla="*/ 70 h 102"/>
                <a:gd name="T64" fmla="*/ 0 w 440"/>
                <a:gd name="T65" fmla="*/ 78 h 102"/>
                <a:gd name="T66" fmla="*/ 48 w 440"/>
                <a:gd name="T67" fmla="*/ 78 h 102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440"/>
                <a:gd name="T103" fmla="*/ 0 h 102"/>
                <a:gd name="T104" fmla="*/ 440 w 440"/>
                <a:gd name="T105" fmla="*/ 102 h 102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440" h="102">
                  <a:moveTo>
                    <a:pt x="440" y="102"/>
                  </a:moveTo>
                  <a:lnTo>
                    <a:pt x="439" y="92"/>
                  </a:lnTo>
                  <a:lnTo>
                    <a:pt x="436" y="82"/>
                  </a:lnTo>
                  <a:lnTo>
                    <a:pt x="430" y="72"/>
                  </a:lnTo>
                  <a:lnTo>
                    <a:pt x="422" y="64"/>
                  </a:lnTo>
                  <a:lnTo>
                    <a:pt x="414" y="55"/>
                  </a:lnTo>
                  <a:lnTo>
                    <a:pt x="402" y="46"/>
                  </a:lnTo>
                  <a:lnTo>
                    <a:pt x="390" y="38"/>
                  </a:lnTo>
                  <a:lnTo>
                    <a:pt x="376" y="30"/>
                  </a:lnTo>
                  <a:lnTo>
                    <a:pt x="360" y="24"/>
                  </a:lnTo>
                  <a:lnTo>
                    <a:pt x="343" y="18"/>
                  </a:lnTo>
                  <a:lnTo>
                    <a:pt x="325" y="13"/>
                  </a:lnTo>
                  <a:lnTo>
                    <a:pt x="306" y="8"/>
                  </a:lnTo>
                  <a:lnTo>
                    <a:pt x="285" y="5"/>
                  </a:lnTo>
                  <a:lnTo>
                    <a:pt x="264" y="3"/>
                  </a:lnTo>
                  <a:lnTo>
                    <a:pt x="242" y="0"/>
                  </a:lnTo>
                  <a:lnTo>
                    <a:pt x="219" y="0"/>
                  </a:lnTo>
                  <a:lnTo>
                    <a:pt x="197" y="0"/>
                  </a:lnTo>
                  <a:lnTo>
                    <a:pt x="175" y="3"/>
                  </a:lnTo>
                  <a:lnTo>
                    <a:pt x="154" y="5"/>
                  </a:lnTo>
                  <a:lnTo>
                    <a:pt x="134" y="8"/>
                  </a:lnTo>
                  <a:lnTo>
                    <a:pt x="114" y="13"/>
                  </a:lnTo>
                  <a:lnTo>
                    <a:pt x="96" y="18"/>
                  </a:lnTo>
                  <a:lnTo>
                    <a:pt x="80" y="24"/>
                  </a:lnTo>
                  <a:lnTo>
                    <a:pt x="64" y="30"/>
                  </a:lnTo>
                  <a:lnTo>
                    <a:pt x="50" y="38"/>
                  </a:lnTo>
                  <a:lnTo>
                    <a:pt x="37" y="46"/>
                  </a:lnTo>
                  <a:lnTo>
                    <a:pt x="26" y="55"/>
                  </a:lnTo>
                  <a:lnTo>
                    <a:pt x="16" y="64"/>
                  </a:lnTo>
                  <a:lnTo>
                    <a:pt x="10" y="72"/>
                  </a:lnTo>
                  <a:lnTo>
                    <a:pt x="4" y="82"/>
                  </a:lnTo>
                  <a:lnTo>
                    <a:pt x="1" y="92"/>
                  </a:lnTo>
                  <a:lnTo>
                    <a:pt x="0" y="102"/>
                  </a:lnTo>
                  <a:lnTo>
                    <a:pt x="440" y="102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2" name="Freeform 335"/>
            <p:cNvSpPr>
              <a:spLocks/>
            </p:cNvSpPr>
            <p:nvPr/>
          </p:nvSpPr>
          <p:spPr bwMode="auto">
            <a:xfrm>
              <a:off x="4789" y="2506"/>
              <a:ext cx="615" cy="147"/>
            </a:xfrm>
            <a:custGeom>
              <a:avLst/>
              <a:gdLst>
                <a:gd name="T0" fmla="*/ 100 w 1847"/>
                <a:gd name="T1" fmla="*/ 50 h 168"/>
                <a:gd name="T2" fmla="*/ 95 w 1847"/>
                <a:gd name="T3" fmla="*/ 53 h 168"/>
                <a:gd name="T4" fmla="*/ 91 w 1847"/>
                <a:gd name="T5" fmla="*/ 60 h 168"/>
                <a:gd name="T6" fmla="*/ 87 w 1847"/>
                <a:gd name="T7" fmla="*/ 68 h 168"/>
                <a:gd name="T8" fmla="*/ 84 w 1847"/>
                <a:gd name="T9" fmla="*/ 79 h 168"/>
                <a:gd name="T10" fmla="*/ 81 w 1847"/>
                <a:gd name="T11" fmla="*/ 92 h 168"/>
                <a:gd name="T12" fmla="*/ 79 w 1847"/>
                <a:gd name="T13" fmla="*/ 105 h 168"/>
                <a:gd name="T14" fmla="*/ 78 w 1847"/>
                <a:gd name="T15" fmla="*/ 121 h 168"/>
                <a:gd name="T16" fmla="*/ 0 w 1847"/>
                <a:gd name="T17" fmla="*/ 129 h 168"/>
                <a:gd name="T18" fmla="*/ 1 w 1847"/>
                <a:gd name="T19" fmla="*/ 88 h 168"/>
                <a:gd name="T20" fmla="*/ 6 w 1847"/>
                <a:gd name="T21" fmla="*/ 88 h 168"/>
                <a:gd name="T22" fmla="*/ 16 w 1847"/>
                <a:gd name="T23" fmla="*/ 88 h 168"/>
                <a:gd name="T24" fmla="*/ 28 w 1847"/>
                <a:gd name="T25" fmla="*/ 88 h 168"/>
                <a:gd name="T26" fmla="*/ 41 w 1847"/>
                <a:gd name="T27" fmla="*/ 88 h 168"/>
                <a:gd name="T28" fmla="*/ 54 w 1847"/>
                <a:gd name="T29" fmla="*/ 88 h 168"/>
                <a:gd name="T30" fmla="*/ 65 w 1847"/>
                <a:gd name="T31" fmla="*/ 88 h 168"/>
                <a:gd name="T32" fmla="*/ 71 w 1847"/>
                <a:gd name="T33" fmla="*/ 88 h 168"/>
                <a:gd name="T34" fmla="*/ 74 w 1847"/>
                <a:gd name="T35" fmla="*/ 80 h 168"/>
                <a:gd name="T36" fmla="*/ 76 w 1847"/>
                <a:gd name="T37" fmla="*/ 64 h 168"/>
                <a:gd name="T38" fmla="*/ 79 w 1847"/>
                <a:gd name="T39" fmla="*/ 47 h 168"/>
                <a:gd name="T40" fmla="*/ 83 w 1847"/>
                <a:gd name="T41" fmla="*/ 33 h 168"/>
                <a:gd name="T42" fmla="*/ 86 w 1847"/>
                <a:gd name="T43" fmla="*/ 21 h 168"/>
                <a:gd name="T44" fmla="*/ 91 w 1847"/>
                <a:gd name="T45" fmla="*/ 10 h 168"/>
                <a:gd name="T46" fmla="*/ 95 w 1847"/>
                <a:gd name="T47" fmla="*/ 4 h 168"/>
                <a:gd name="T48" fmla="*/ 100 w 1847"/>
                <a:gd name="T49" fmla="*/ 1 h 168"/>
                <a:gd name="T50" fmla="*/ 105 w 1847"/>
                <a:gd name="T51" fmla="*/ 1 h 168"/>
                <a:gd name="T52" fmla="*/ 110 w 1847"/>
                <a:gd name="T53" fmla="*/ 4 h 168"/>
                <a:gd name="T54" fmla="*/ 114 w 1847"/>
                <a:gd name="T55" fmla="*/ 10 h 168"/>
                <a:gd name="T56" fmla="*/ 119 w 1847"/>
                <a:gd name="T57" fmla="*/ 21 h 168"/>
                <a:gd name="T58" fmla="*/ 123 w 1847"/>
                <a:gd name="T59" fmla="*/ 33 h 168"/>
                <a:gd name="T60" fmla="*/ 126 w 1847"/>
                <a:gd name="T61" fmla="*/ 47 h 168"/>
                <a:gd name="T62" fmla="*/ 129 w 1847"/>
                <a:gd name="T63" fmla="*/ 64 h 168"/>
                <a:gd name="T64" fmla="*/ 131 w 1847"/>
                <a:gd name="T65" fmla="*/ 80 h 168"/>
                <a:gd name="T66" fmla="*/ 134 w 1847"/>
                <a:gd name="T67" fmla="*/ 88 h 168"/>
                <a:gd name="T68" fmla="*/ 140 w 1847"/>
                <a:gd name="T69" fmla="*/ 88 h 168"/>
                <a:gd name="T70" fmla="*/ 151 w 1847"/>
                <a:gd name="T71" fmla="*/ 88 h 168"/>
                <a:gd name="T72" fmla="*/ 163 w 1847"/>
                <a:gd name="T73" fmla="*/ 88 h 168"/>
                <a:gd name="T74" fmla="*/ 176 w 1847"/>
                <a:gd name="T75" fmla="*/ 88 h 168"/>
                <a:gd name="T76" fmla="*/ 189 w 1847"/>
                <a:gd name="T77" fmla="*/ 88 h 168"/>
                <a:gd name="T78" fmla="*/ 198 w 1847"/>
                <a:gd name="T79" fmla="*/ 88 h 168"/>
                <a:gd name="T80" fmla="*/ 204 w 1847"/>
                <a:gd name="T81" fmla="*/ 88 h 168"/>
                <a:gd name="T82" fmla="*/ 205 w 1847"/>
                <a:gd name="T83" fmla="*/ 129 h 168"/>
                <a:gd name="T84" fmla="*/ 127 w 1847"/>
                <a:gd name="T85" fmla="*/ 121 h 168"/>
                <a:gd name="T86" fmla="*/ 126 w 1847"/>
                <a:gd name="T87" fmla="*/ 105 h 168"/>
                <a:gd name="T88" fmla="*/ 124 w 1847"/>
                <a:gd name="T89" fmla="*/ 92 h 168"/>
                <a:gd name="T90" fmla="*/ 121 w 1847"/>
                <a:gd name="T91" fmla="*/ 79 h 168"/>
                <a:gd name="T92" fmla="*/ 118 w 1847"/>
                <a:gd name="T93" fmla="*/ 68 h 168"/>
                <a:gd name="T94" fmla="*/ 114 w 1847"/>
                <a:gd name="T95" fmla="*/ 60 h 168"/>
                <a:gd name="T96" fmla="*/ 110 w 1847"/>
                <a:gd name="T97" fmla="*/ 53 h 168"/>
                <a:gd name="T98" fmla="*/ 105 w 1847"/>
                <a:gd name="T99" fmla="*/ 50 h 168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1847"/>
                <a:gd name="T151" fmla="*/ 0 h 168"/>
                <a:gd name="T152" fmla="*/ 1847 w 1847"/>
                <a:gd name="T153" fmla="*/ 168 h 168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1847" h="168">
                  <a:moveTo>
                    <a:pt x="923" y="65"/>
                  </a:moveTo>
                  <a:lnTo>
                    <a:pt x="901" y="65"/>
                  </a:lnTo>
                  <a:lnTo>
                    <a:pt x="879" y="68"/>
                  </a:lnTo>
                  <a:lnTo>
                    <a:pt x="858" y="70"/>
                  </a:lnTo>
                  <a:lnTo>
                    <a:pt x="838" y="73"/>
                  </a:lnTo>
                  <a:lnTo>
                    <a:pt x="818" y="78"/>
                  </a:lnTo>
                  <a:lnTo>
                    <a:pt x="800" y="83"/>
                  </a:lnTo>
                  <a:lnTo>
                    <a:pt x="784" y="89"/>
                  </a:lnTo>
                  <a:lnTo>
                    <a:pt x="768" y="95"/>
                  </a:lnTo>
                  <a:lnTo>
                    <a:pt x="754" y="103"/>
                  </a:lnTo>
                  <a:lnTo>
                    <a:pt x="741" y="111"/>
                  </a:lnTo>
                  <a:lnTo>
                    <a:pt x="730" y="120"/>
                  </a:lnTo>
                  <a:lnTo>
                    <a:pt x="720" y="128"/>
                  </a:lnTo>
                  <a:lnTo>
                    <a:pt x="714" y="137"/>
                  </a:lnTo>
                  <a:lnTo>
                    <a:pt x="708" y="147"/>
                  </a:lnTo>
                  <a:lnTo>
                    <a:pt x="705" y="158"/>
                  </a:lnTo>
                  <a:lnTo>
                    <a:pt x="704" y="168"/>
                  </a:lnTo>
                  <a:lnTo>
                    <a:pt x="0" y="168"/>
                  </a:lnTo>
                  <a:lnTo>
                    <a:pt x="0" y="116"/>
                  </a:lnTo>
                  <a:lnTo>
                    <a:pt x="7" y="116"/>
                  </a:lnTo>
                  <a:lnTo>
                    <a:pt x="27" y="116"/>
                  </a:lnTo>
                  <a:lnTo>
                    <a:pt x="57" y="116"/>
                  </a:lnTo>
                  <a:lnTo>
                    <a:pt x="97" y="116"/>
                  </a:lnTo>
                  <a:lnTo>
                    <a:pt x="145" y="116"/>
                  </a:lnTo>
                  <a:lnTo>
                    <a:pt x="197" y="116"/>
                  </a:lnTo>
                  <a:lnTo>
                    <a:pt x="254" y="116"/>
                  </a:lnTo>
                  <a:lnTo>
                    <a:pt x="313" y="116"/>
                  </a:lnTo>
                  <a:lnTo>
                    <a:pt x="373" y="116"/>
                  </a:lnTo>
                  <a:lnTo>
                    <a:pt x="431" y="116"/>
                  </a:lnTo>
                  <a:lnTo>
                    <a:pt x="486" y="116"/>
                  </a:lnTo>
                  <a:lnTo>
                    <a:pt x="537" y="116"/>
                  </a:lnTo>
                  <a:lnTo>
                    <a:pt x="582" y="116"/>
                  </a:lnTo>
                  <a:lnTo>
                    <a:pt x="617" y="116"/>
                  </a:lnTo>
                  <a:lnTo>
                    <a:pt x="644" y="116"/>
                  </a:lnTo>
                  <a:lnTo>
                    <a:pt x="658" y="116"/>
                  </a:lnTo>
                  <a:lnTo>
                    <a:pt x="666" y="105"/>
                  </a:lnTo>
                  <a:lnTo>
                    <a:pt x="675" y="94"/>
                  </a:lnTo>
                  <a:lnTo>
                    <a:pt x="686" y="83"/>
                  </a:lnTo>
                  <a:lnTo>
                    <a:pt x="698" y="72"/>
                  </a:lnTo>
                  <a:lnTo>
                    <a:pt x="713" y="62"/>
                  </a:lnTo>
                  <a:lnTo>
                    <a:pt x="727" y="53"/>
                  </a:lnTo>
                  <a:lnTo>
                    <a:pt x="744" y="43"/>
                  </a:lnTo>
                  <a:lnTo>
                    <a:pt x="760" y="35"/>
                  </a:lnTo>
                  <a:lnTo>
                    <a:pt x="778" y="28"/>
                  </a:lnTo>
                  <a:lnTo>
                    <a:pt x="797" y="21"/>
                  </a:lnTo>
                  <a:lnTo>
                    <a:pt x="817" y="14"/>
                  </a:lnTo>
                  <a:lnTo>
                    <a:pt x="838" y="10"/>
                  </a:lnTo>
                  <a:lnTo>
                    <a:pt x="858" y="6"/>
                  </a:lnTo>
                  <a:lnTo>
                    <a:pt x="880" y="2"/>
                  </a:lnTo>
                  <a:lnTo>
                    <a:pt x="901" y="1"/>
                  </a:lnTo>
                  <a:lnTo>
                    <a:pt x="923" y="0"/>
                  </a:lnTo>
                  <a:lnTo>
                    <a:pt x="946" y="1"/>
                  </a:lnTo>
                  <a:lnTo>
                    <a:pt x="968" y="2"/>
                  </a:lnTo>
                  <a:lnTo>
                    <a:pt x="989" y="6"/>
                  </a:lnTo>
                  <a:lnTo>
                    <a:pt x="1010" y="10"/>
                  </a:lnTo>
                  <a:lnTo>
                    <a:pt x="1030" y="14"/>
                  </a:lnTo>
                  <a:lnTo>
                    <a:pt x="1050" y="21"/>
                  </a:lnTo>
                  <a:lnTo>
                    <a:pt x="1069" y="28"/>
                  </a:lnTo>
                  <a:lnTo>
                    <a:pt x="1088" y="35"/>
                  </a:lnTo>
                  <a:lnTo>
                    <a:pt x="1104" y="43"/>
                  </a:lnTo>
                  <a:lnTo>
                    <a:pt x="1121" y="53"/>
                  </a:lnTo>
                  <a:lnTo>
                    <a:pt x="1135" y="62"/>
                  </a:lnTo>
                  <a:lnTo>
                    <a:pt x="1149" y="72"/>
                  </a:lnTo>
                  <a:lnTo>
                    <a:pt x="1161" y="83"/>
                  </a:lnTo>
                  <a:lnTo>
                    <a:pt x="1172" y="94"/>
                  </a:lnTo>
                  <a:lnTo>
                    <a:pt x="1181" y="105"/>
                  </a:lnTo>
                  <a:lnTo>
                    <a:pt x="1189" y="116"/>
                  </a:lnTo>
                  <a:lnTo>
                    <a:pt x="1203" y="116"/>
                  </a:lnTo>
                  <a:lnTo>
                    <a:pt x="1230" y="116"/>
                  </a:lnTo>
                  <a:lnTo>
                    <a:pt x="1265" y="116"/>
                  </a:lnTo>
                  <a:lnTo>
                    <a:pt x="1309" y="116"/>
                  </a:lnTo>
                  <a:lnTo>
                    <a:pt x="1360" y="116"/>
                  </a:lnTo>
                  <a:lnTo>
                    <a:pt x="1416" y="116"/>
                  </a:lnTo>
                  <a:lnTo>
                    <a:pt x="1475" y="116"/>
                  </a:lnTo>
                  <a:lnTo>
                    <a:pt x="1535" y="116"/>
                  </a:lnTo>
                  <a:lnTo>
                    <a:pt x="1593" y="116"/>
                  </a:lnTo>
                  <a:lnTo>
                    <a:pt x="1650" y="116"/>
                  </a:lnTo>
                  <a:lnTo>
                    <a:pt x="1703" y="116"/>
                  </a:lnTo>
                  <a:lnTo>
                    <a:pt x="1751" y="116"/>
                  </a:lnTo>
                  <a:lnTo>
                    <a:pt x="1791" y="116"/>
                  </a:lnTo>
                  <a:lnTo>
                    <a:pt x="1821" y="116"/>
                  </a:lnTo>
                  <a:lnTo>
                    <a:pt x="1841" y="116"/>
                  </a:lnTo>
                  <a:lnTo>
                    <a:pt x="1847" y="116"/>
                  </a:lnTo>
                  <a:lnTo>
                    <a:pt x="1847" y="168"/>
                  </a:lnTo>
                  <a:lnTo>
                    <a:pt x="1144" y="168"/>
                  </a:lnTo>
                  <a:lnTo>
                    <a:pt x="1143" y="158"/>
                  </a:lnTo>
                  <a:lnTo>
                    <a:pt x="1140" y="147"/>
                  </a:lnTo>
                  <a:lnTo>
                    <a:pt x="1134" y="137"/>
                  </a:lnTo>
                  <a:lnTo>
                    <a:pt x="1126" y="128"/>
                  </a:lnTo>
                  <a:lnTo>
                    <a:pt x="1118" y="120"/>
                  </a:lnTo>
                  <a:lnTo>
                    <a:pt x="1106" y="111"/>
                  </a:lnTo>
                  <a:lnTo>
                    <a:pt x="1094" y="103"/>
                  </a:lnTo>
                  <a:lnTo>
                    <a:pt x="1080" y="95"/>
                  </a:lnTo>
                  <a:lnTo>
                    <a:pt x="1064" y="89"/>
                  </a:lnTo>
                  <a:lnTo>
                    <a:pt x="1047" y="83"/>
                  </a:lnTo>
                  <a:lnTo>
                    <a:pt x="1029" y="78"/>
                  </a:lnTo>
                  <a:lnTo>
                    <a:pt x="1010" y="73"/>
                  </a:lnTo>
                  <a:lnTo>
                    <a:pt x="989" y="70"/>
                  </a:lnTo>
                  <a:lnTo>
                    <a:pt x="968" y="68"/>
                  </a:lnTo>
                  <a:lnTo>
                    <a:pt x="946" y="65"/>
                  </a:lnTo>
                  <a:lnTo>
                    <a:pt x="923" y="65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3" name="Rectangle 336"/>
            <p:cNvSpPr>
              <a:spLocks noChangeArrowheads="1"/>
            </p:cNvSpPr>
            <p:nvPr/>
          </p:nvSpPr>
          <p:spPr bwMode="auto">
            <a:xfrm>
              <a:off x="5404" y="2595"/>
              <a:ext cx="29" cy="120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4" name="Rectangle 337"/>
            <p:cNvSpPr>
              <a:spLocks noChangeArrowheads="1"/>
            </p:cNvSpPr>
            <p:nvPr/>
          </p:nvSpPr>
          <p:spPr bwMode="auto">
            <a:xfrm>
              <a:off x="4759" y="2595"/>
              <a:ext cx="30" cy="120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5" name="Rectangle 338"/>
            <p:cNvSpPr>
              <a:spLocks noChangeArrowheads="1"/>
            </p:cNvSpPr>
            <p:nvPr/>
          </p:nvSpPr>
          <p:spPr bwMode="auto">
            <a:xfrm>
              <a:off x="5026" y="3165"/>
              <a:ext cx="142" cy="330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6" name="Rectangle 339"/>
            <p:cNvSpPr>
              <a:spLocks noChangeArrowheads="1"/>
            </p:cNvSpPr>
            <p:nvPr/>
          </p:nvSpPr>
          <p:spPr bwMode="auto">
            <a:xfrm>
              <a:off x="5026" y="3495"/>
              <a:ext cx="142" cy="1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7" name="Rectangle 340"/>
            <p:cNvSpPr>
              <a:spLocks noChangeArrowheads="1"/>
            </p:cNvSpPr>
            <p:nvPr/>
          </p:nvSpPr>
          <p:spPr bwMode="auto">
            <a:xfrm>
              <a:off x="5026" y="3558"/>
              <a:ext cx="142" cy="15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8" name="Rectangle 341"/>
            <p:cNvSpPr>
              <a:spLocks noChangeArrowheads="1"/>
            </p:cNvSpPr>
            <p:nvPr/>
          </p:nvSpPr>
          <p:spPr bwMode="auto">
            <a:xfrm>
              <a:off x="5026" y="3615"/>
              <a:ext cx="142" cy="1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9" name="Rectangle 342"/>
            <p:cNvSpPr>
              <a:spLocks noChangeArrowheads="1"/>
            </p:cNvSpPr>
            <p:nvPr/>
          </p:nvSpPr>
          <p:spPr bwMode="auto">
            <a:xfrm>
              <a:off x="5100" y="3186"/>
              <a:ext cx="60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0" name="Rectangle 343"/>
            <p:cNvSpPr>
              <a:spLocks noChangeArrowheads="1"/>
            </p:cNvSpPr>
            <p:nvPr/>
          </p:nvSpPr>
          <p:spPr bwMode="auto">
            <a:xfrm>
              <a:off x="5100" y="3186"/>
              <a:ext cx="60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1" name="Rectangle 344"/>
            <p:cNvSpPr>
              <a:spLocks noChangeArrowheads="1"/>
            </p:cNvSpPr>
            <p:nvPr/>
          </p:nvSpPr>
          <p:spPr bwMode="auto">
            <a:xfrm>
              <a:off x="5032" y="3186"/>
              <a:ext cx="62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2" name="Rectangle 345"/>
            <p:cNvSpPr>
              <a:spLocks noChangeArrowheads="1"/>
            </p:cNvSpPr>
            <p:nvPr/>
          </p:nvSpPr>
          <p:spPr bwMode="auto">
            <a:xfrm>
              <a:off x="5100" y="3369"/>
              <a:ext cx="60" cy="21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3" name="Rectangle 346"/>
            <p:cNvSpPr>
              <a:spLocks noChangeArrowheads="1"/>
            </p:cNvSpPr>
            <p:nvPr/>
          </p:nvSpPr>
          <p:spPr bwMode="auto">
            <a:xfrm>
              <a:off x="5168" y="3422"/>
              <a:ext cx="34" cy="25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4" name="Rectangle 347"/>
            <p:cNvSpPr>
              <a:spLocks noChangeArrowheads="1"/>
            </p:cNvSpPr>
            <p:nvPr/>
          </p:nvSpPr>
          <p:spPr bwMode="auto">
            <a:xfrm>
              <a:off x="4992" y="3422"/>
              <a:ext cx="34" cy="25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5" name="Rectangle 348"/>
            <p:cNvSpPr>
              <a:spLocks noChangeArrowheads="1"/>
            </p:cNvSpPr>
            <p:nvPr/>
          </p:nvSpPr>
          <p:spPr bwMode="auto">
            <a:xfrm>
              <a:off x="5026" y="3511"/>
              <a:ext cx="142" cy="47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6" name="Rectangle 349"/>
            <p:cNvSpPr>
              <a:spLocks noChangeArrowheads="1"/>
            </p:cNvSpPr>
            <p:nvPr/>
          </p:nvSpPr>
          <p:spPr bwMode="auto">
            <a:xfrm>
              <a:off x="5026" y="3573"/>
              <a:ext cx="142" cy="42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7" name="Rectangle 350"/>
            <p:cNvSpPr>
              <a:spLocks noChangeArrowheads="1"/>
            </p:cNvSpPr>
            <p:nvPr/>
          </p:nvSpPr>
          <p:spPr bwMode="auto">
            <a:xfrm>
              <a:off x="5026" y="3631"/>
              <a:ext cx="142" cy="47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8" name="Rectangle 351"/>
            <p:cNvSpPr>
              <a:spLocks noChangeArrowheads="1"/>
            </p:cNvSpPr>
            <p:nvPr/>
          </p:nvSpPr>
          <p:spPr bwMode="auto">
            <a:xfrm>
              <a:off x="5100" y="3369"/>
              <a:ext cx="60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9" name="Rectangle 352"/>
            <p:cNvSpPr>
              <a:spLocks noChangeArrowheads="1"/>
            </p:cNvSpPr>
            <p:nvPr/>
          </p:nvSpPr>
          <p:spPr bwMode="auto">
            <a:xfrm>
              <a:off x="5032" y="3369"/>
              <a:ext cx="62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70" name="Rectangle 353"/>
            <p:cNvSpPr>
              <a:spLocks noChangeArrowheads="1"/>
            </p:cNvSpPr>
            <p:nvPr/>
          </p:nvSpPr>
          <p:spPr bwMode="auto">
            <a:xfrm>
              <a:off x="5100" y="3312"/>
              <a:ext cx="14" cy="52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71" name="Rectangle 354"/>
            <p:cNvSpPr>
              <a:spLocks noChangeArrowheads="1"/>
            </p:cNvSpPr>
            <p:nvPr/>
          </p:nvSpPr>
          <p:spPr bwMode="auto">
            <a:xfrm>
              <a:off x="5080" y="3312"/>
              <a:ext cx="14" cy="52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73" name="Rectangle 355"/>
            <p:cNvSpPr>
              <a:spLocks noChangeArrowheads="1"/>
            </p:cNvSpPr>
            <p:nvPr/>
          </p:nvSpPr>
          <p:spPr bwMode="auto">
            <a:xfrm>
              <a:off x="5100" y="3395"/>
              <a:ext cx="60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74" name="Rectangle 356"/>
            <p:cNvSpPr>
              <a:spLocks noChangeArrowheads="1"/>
            </p:cNvSpPr>
            <p:nvPr/>
          </p:nvSpPr>
          <p:spPr bwMode="auto">
            <a:xfrm>
              <a:off x="5032" y="3395"/>
              <a:ext cx="62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77" name="Rectangle 357"/>
            <p:cNvSpPr>
              <a:spLocks noChangeArrowheads="1"/>
            </p:cNvSpPr>
            <p:nvPr/>
          </p:nvSpPr>
          <p:spPr bwMode="auto">
            <a:xfrm>
              <a:off x="5168" y="3552"/>
              <a:ext cx="34" cy="27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2" name="Rectangle 358"/>
            <p:cNvSpPr>
              <a:spLocks noChangeArrowheads="1"/>
            </p:cNvSpPr>
            <p:nvPr/>
          </p:nvSpPr>
          <p:spPr bwMode="auto">
            <a:xfrm>
              <a:off x="4992" y="3552"/>
              <a:ext cx="34" cy="27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3" name="Rectangle 359"/>
            <p:cNvSpPr>
              <a:spLocks noChangeArrowheads="1"/>
            </p:cNvSpPr>
            <p:nvPr/>
          </p:nvSpPr>
          <p:spPr bwMode="auto">
            <a:xfrm>
              <a:off x="5334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4" name="Rectangle 360"/>
            <p:cNvSpPr>
              <a:spLocks noChangeArrowheads="1"/>
            </p:cNvSpPr>
            <p:nvPr/>
          </p:nvSpPr>
          <p:spPr bwMode="auto">
            <a:xfrm>
              <a:off x="5228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7" name="Rectangle 361"/>
            <p:cNvSpPr>
              <a:spLocks noChangeArrowheads="1"/>
            </p:cNvSpPr>
            <p:nvPr/>
          </p:nvSpPr>
          <p:spPr bwMode="auto">
            <a:xfrm>
              <a:off x="4912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8" name="Rectangle 362"/>
            <p:cNvSpPr>
              <a:spLocks noChangeArrowheads="1"/>
            </p:cNvSpPr>
            <p:nvPr/>
          </p:nvSpPr>
          <p:spPr bwMode="auto">
            <a:xfrm>
              <a:off x="5122" y="2747"/>
              <a:ext cx="54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9" name="Rectangle 363"/>
            <p:cNvSpPr>
              <a:spLocks noChangeArrowheads="1"/>
            </p:cNvSpPr>
            <p:nvPr/>
          </p:nvSpPr>
          <p:spPr bwMode="auto">
            <a:xfrm>
              <a:off x="5228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0" name="Rectangle 364"/>
            <p:cNvSpPr>
              <a:spLocks noChangeArrowheads="1"/>
            </p:cNvSpPr>
            <p:nvPr/>
          </p:nvSpPr>
          <p:spPr bwMode="auto">
            <a:xfrm>
              <a:off x="5334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1" name="Rectangle 365"/>
            <p:cNvSpPr>
              <a:spLocks noChangeArrowheads="1"/>
            </p:cNvSpPr>
            <p:nvPr/>
          </p:nvSpPr>
          <p:spPr bwMode="auto">
            <a:xfrm>
              <a:off x="5018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2" name="Rectangle 366"/>
            <p:cNvSpPr>
              <a:spLocks noChangeArrowheads="1"/>
            </p:cNvSpPr>
            <p:nvPr/>
          </p:nvSpPr>
          <p:spPr bwMode="auto">
            <a:xfrm>
              <a:off x="4809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3" name="Rectangle 367"/>
            <p:cNvSpPr>
              <a:spLocks noChangeArrowheads="1"/>
            </p:cNvSpPr>
            <p:nvPr/>
          </p:nvSpPr>
          <p:spPr bwMode="auto">
            <a:xfrm>
              <a:off x="4912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4" name="Rectangle 368"/>
            <p:cNvSpPr>
              <a:spLocks noChangeArrowheads="1"/>
            </p:cNvSpPr>
            <p:nvPr/>
          </p:nvSpPr>
          <p:spPr bwMode="auto">
            <a:xfrm>
              <a:off x="4809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5" name="Freeform 369"/>
            <p:cNvSpPr>
              <a:spLocks/>
            </p:cNvSpPr>
            <p:nvPr/>
          </p:nvSpPr>
          <p:spPr bwMode="auto">
            <a:xfrm>
              <a:off x="5114" y="2721"/>
              <a:ext cx="72" cy="324"/>
            </a:xfrm>
            <a:custGeom>
              <a:avLst/>
              <a:gdLst>
                <a:gd name="T0" fmla="*/ 21 w 217"/>
                <a:gd name="T1" fmla="*/ 163 h 373"/>
                <a:gd name="T2" fmla="*/ 3 w 217"/>
                <a:gd name="T3" fmla="*/ 163 h 373"/>
                <a:gd name="T4" fmla="*/ 3 w 217"/>
                <a:gd name="T5" fmla="*/ 260 h 373"/>
                <a:gd name="T6" fmla="*/ 21 w 217"/>
                <a:gd name="T7" fmla="*/ 260 h 373"/>
                <a:gd name="T8" fmla="*/ 24 w 217"/>
                <a:gd name="T9" fmla="*/ 281 h 373"/>
                <a:gd name="T10" fmla="*/ 0 w 217"/>
                <a:gd name="T11" fmla="*/ 281 h 373"/>
                <a:gd name="T12" fmla="*/ 0 w 217"/>
                <a:gd name="T13" fmla="*/ 0 h 373"/>
                <a:gd name="T14" fmla="*/ 24 w 217"/>
                <a:gd name="T15" fmla="*/ 0 h 373"/>
                <a:gd name="T16" fmla="*/ 21 w 217"/>
                <a:gd name="T17" fmla="*/ 22 h 373"/>
                <a:gd name="T18" fmla="*/ 3 w 217"/>
                <a:gd name="T19" fmla="*/ 22 h 373"/>
                <a:gd name="T20" fmla="*/ 3 w 217"/>
                <a:gd name="T21" fmla="*/ 129 h 373"/>
                <a:gd name="T22" fmla="*/ 21 w 217"/>
                <a:gd name="T23" fmla="*/ 129 h 373"/>
                <a:gd name="T24" fmla="*/ 21 w 217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3"/>
                <a:gd name="T41" fmla="*/ 217 w 217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3">
                  <a:moveTo>
                    <a:pt x="187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8" y="344"/>
                  </a:lnTo>
                  <a:lnTo>
                    <a:pt x="217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6" name="Freeform 370"/>
            <p:cNvSpPr>
              <a:spLocks/>
            </p:cNvSpPr>
            <p:nvPr/>
          </p:nvSpPr>
          <p:spPr bwMode="auto">
            <a:xfrm>
              <a:off x="5176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7" name="Freeform 371"/>
            <p:cNvSpPr>
              <a:spLocks/>
            </p:cNvSpPr>
            <p:nvPr/>
          </p:nvSpPr>
          <p:spPr bwMode="auto">
            <a:xfrm>
              <a:off x="5218" y="2721"/>
              <a:ext cx="72" cy="324"/>
            </a:xfrm>
            <a:custGeom>
              <a:avLst/>
              <a:gdLst>
                <a:gd name="T0" fmla="*/ 21 w 216"/>
                <a:gd name="T1" fmla="*/ 163 h 373"/>
                <a:gd name="T2" fmla="*/ 3 w 216"/>
                <a:gd name="T3" fmla="*/ 163 h 373"/>
                <a:gd name="T4" fmla="*/ 3 w 216"/>
                <a:gd name="T5" fmla="*/ 260 h 373"/>
                <a:gd name="T6" fmla="*/ 21 w 216"/>
                <a:gd name="T7" fmla="*/ 260 h 373"/>
                <a:gd name="T8" fmla="*/ 24 w 216"/>
                <a:gd name="T9" fmla="*/ 281 h 373"/>
                <a:gd name="T10" fmla="*/ 0 w 216"/>
                <a:gd name="T11" fmla="*/ 281 h 373"/>
                <a:gd name="T12" fmla="*/ 0 w 216"/>
                <a:gd name="T13" fmla="*/ 0 h 373"/>
                <a:gd name="T14" fmla="*/ 24 w 216"/>
                <a:gd name="T15" fmla="*/ 0 h 373"/>
                <a:gd name="T16" fmla="*/ 21 w 216"/>
                <a:gd name="T17" fmla="*/ 22 h 373"/>
                <a:gd name="T18" fmla="*/ 3 w 216"/>
                <a:gd name="T19" fmla="*/ 22 h 373"/>
                <a:gd name="T20" fmla="*/ 3 w 216"/>
                <a:gd name="T21" fmla="*/ 129 h 373"/>
                <a:gd name="T22" fmla="*/ 21 w 216"/>
                <a:gd name="T23" fmla="*/ 129 h 373"/>
                <a:gd name="T24" fmla="*/ 21 w 216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3"/>
                <a:gd name="T41" fmla="*/ 216 w 216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3">
                  <a:moveTo>
                    <a:pt x="187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7" y="344"/>
                  </a:lnTo>
                  <a:lnTo>
                    <a:pt x="216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6" y="0"/>
                  </a:lnTo>
                  <a:lnTo>
                    <a:pt x="187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7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8" name="Freeform 372"/>
            <p:cNvSpPr>
              <a:spLocks/>
            </p:cNvSpPr>
            <p:nvPr/>
          </p:nvSpPr>
          <p:spPr bwMode="auto">
            <a:xfrm>
              <a:off x="5280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9" name="Freeform 373"/>
            <p:cNvSpPr>
              <a:spLocks/>
            </p:cNvSpPr>
            <p:nvPr/>
          </p:nvSpPr>
          <p:spPr bwMode="auto">
            <a:xfrm>
              <a:off x="5324" y="2721"/>
              <a:ext cx="72" cy="324"/>
            </a:xfrm>
            <a:custGeom>
              <a:avLst/>
              <a:gdLst>
                <a:gd name="T0" fmla="*/ 21 w 217"/>
                <a:gd name="T1" fmla="*/ 163 h 373"/>
                <a:gd name="T2" fmla="*/ 3 w 217"/>
                <a:gd name="T3" fmla="*/ 163 h 373"/>
                <a:gd name="T4" fmla="*/ 3 w 217"/>
                <a:gd name="T5" fmla="*/ 260 h 373"/>
                <a:gd name="T6" fmla="*/ 21 w 217"/>
                <a:gd name="T7" fmla="*/ 260 h 373"/>
                <a:gd name="T8" fmla="*/ 24 w 217"/>
                <a:gd name="T9" fmla="*/ 281 h 373"/>
                <a:gd name="T10" fmla="*/ 0 w 217"/>
                <a:gd name="T11" fmla="*/ 281 h 373"/>
                <a:gd name="T12" fmla="*/ 0 w 217"/>
                <a:gd name="T13" fmla="*/ 0 h 373"/>
                <a:gd name="T14" fmla="*/ 24 w 217"/>
                <a:gd name="T15" fmla="*/ 0 h 373"/>
                <a:gd name="T16" fmla="*/ 21 w 217"/>
                <a:gd name="T17" fmla="*/ 22 h 373"/>
                <a:gd name="T18" fmla="*/ 3 w 217"/>
                <a:gd name="T19" fmla="*/ 22 h 373"/>
                <a:gd name="T20" fmla="*/ 3 w 217"/>
                <a:gd name="T21" fmla="*/ 129 h 373"/>
                <a:gd name="T22" fmla="*/ 21 w 217"/>
                <a:gd name="T23" fmla="*/ 129 h 373"/>
                <a:gd name="T24" fmla="*/ 21 w 217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3"/>
                <a:gd name="T41" fmla="*/ 217 w 217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3">
                  <a:moveTo>
                    <a:pt x="188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8" y="344"/>
                  </a:lnTo>
                  <a:lnTo>
                    <a:pt x="217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0" name="Freeform 374"/>
            <p:cNvSpPr>
              <a:spLocks/>
            </p:cNvSpPr>
            <p:nvPr/>
          </p:nvSpPr>
          <p:spPr bwMode="auto">
            <a:xfrm>
              <a:off x="5386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1" name="Freeform 375"/>
            <p:cNvSpPr>
              <a:spLocks/>
            </p:cNvSpPr>
            <p:nvPr/>
          </p:nvSpPr>
          <p:spPr bwMode="auto">
            <a:xfrm>
              <a:off x="5218" y="3139"/>
              <a:ext cx="72" cy="324"/>
            </a:xfrm>
            <a:custGeom>
              <a:avLst/>
              <a:gdLst>
                <a:gd name="T0" fmla="*/ 21 w 216"/>
                <a:gd name="T1" fmla="*/ 165 h 372"/>
                <a:gd name="T2" fmla="*/ 3 w 216"/>
                <a:gd name="T3" fmla="*/ 165 h 372"/>
                <a:gd name="T4" fmla="*/ 3 w 216"/>
                <a:gd name="T5" fmla="*/ 260 h 372"/>
                <a:gd name="T6" fmla="*/ 21 w 216"/>
                <a:gd name="T7" fmla="*/ 260 h 372"/>
                <a:gd name="T8" fmla="*/ 24 w 216"/>
                <a:gd name="T9" fmla="*/ 282 h 372"/>
                <a:gd name="T10" fmla="*/ 0 w 216"/>
                <a:gd name="T11" fmla="*/ 282 h 372"/>
                <a:gd name="T12" fmla="*/ 0 w 216"/>
                <a:gd name="T13" fmla="*/ 0 h 372"/>
                <a:gd name="T14" fmla="*/ 24 w 216"/>
                <a:gd name="T15" fmla="*/ 0 h 372"/>
                <a:gd name="T16" fmla="*/ 21 w 216"/>
                <a:gd name="T17" fmla="*/ 21 h 372"/>
                <a:gd name="T18" fmla="*/ 3 w 216"/>
                <a:gd name="T19" fmla="*/ 21 h 372"/>
                <a:gd name="T20" fmla="*/ 3 w 216"/>
                <a:gd name="T21" fmla="*/ 130 h 372"/>
                <a:gd name="T22" fmla="*/ 21 w 216"/>
                <a:gd name="T23" fmla="*/ 130 h 372"/>
                <a:gd name="T24" fmla="*/ 21 w 216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2"/>
                <a:gd name="T41" fmla="*/ 216 w 216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2">
                  <a:moveTo>
                    <a:pt x="187" y="217"/>
                  </a:moveTo>
                  <a:lnTo>
                    <a:pt x="29" y="217"/>
                  </a:lnTo>
                  <a:lnTo>
                    <a:pt x="29" y="343"/>
                  </a:lnTo>
                  <a:lnTo>
                    <a:pt x="187" y="343"/>
                  </a:lnTo>
                  <a:lnTo>
                    <a:pt x="216" y="372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16" y="0"/>
                  </a:lnTo>
                  <a:lnTo>
                    <a:pt x="187" y="27"/>
                  </a:lnTo>
                  <a:lnTo>
                    <a:pt x="29" y="27"/>
                  </a:lnTo>
                  <a:lnTo>
                    <a:pt x="29" y="171"/>
                  </a:lnTo>
                  <a:lnTo>
                    <a:pt x="187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2" name="Freeform 376"/>
            <p:cNvSpPr>
              <a:spLocks/>
            </p:cNvSpPr>
            <p:nvPr/>
          </p:nvSpPr>
          <p:spPr bwMode="auto">
            <a:xfrm>
              <a:off x="5280" y="3139"/>
              <a:ext cx="10" cy="324"/>
            </a:xfrm>
            <a:custGeom>
              <a:avLst/>
              <a:gdLst>
                <a:gd name="T0" fmla="*/ 0 w 29"/>
                <a:gd name="T1" fmla="*/ 21 h 372"/>
                <a:gd name="T2" fmla="*/ 0 w 29"/>
                <a:gd name="T3" fmla="*/ 260 h 372"/>
                <a:gd name="T4" fmla="*/ 3 w 29"/>
                <a:gd name="T5" fmla="*/ 282 h 372"/>
                <a:gd name="T6" fmla="*/ 3 w 29"/>
                <a:gd name="T7" fmla="*/ 0 h 372"/>
                <a:gd name="T8" fmla="*/ 0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0" y="27"/>
                  </a:moveTo>
                  <a:lnTo>
                    <a:pt x="0" y="343"/>
                  </a:lnTo>
                  <a:lnTo>
                    <a:pt x="29" y="372"/>
                  </a:lnTo>
                  <a:lnTo>
                    <a:pt x="29" y="0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3" name="Freeform 377"/>
            <p:cNvSpPr>
              <a:spLocks/>
            </p:cNvSpPr>
            <p:nvPr/>
          </p:nvSpPr>
          <p:spPr bwMode="auto">
            <a:xfrm>
              <a:off x="5324" y="3139"/>
              <a:ext cx="72" cy="324"/>
            </a:xfrm>
            <a:custGeom>
              <a:avLst/>
              <a:gdLst>
                <a:gd name="T0" fmla="*/ 21 w 217"/>
                <a:gd name="T1" fmla="*/ 165 h 372"/>
                <a:gd name="T2" fmla="*/ 3 w 217"/>
                <a:gd name="T3" fmla="*/ 165 h 372"/>
                <a:gd name="T4" fmla="*/ 3 w 217"/>
                <a:gd name="T5" fmla="*/ 260 h 372"/>
                <a:gd name="T6" fmla="*/ 21 w 217"/>
                <a:gd name="T7" fmla="*/ 260 h 372"/>
                <a:gd name="T8" fmla="*/ 24 w 217"/>
                <a:gd name="T9" fmla="*/ 282 h 372"/>
                <a:gd name="T10" fmla="*/ 0 w 217"/>
                <a:gd name="T11" fmla="*/ 282 h 372"/>
                <a:gd name="T12" fmla="*/ 0 w 217"/>
                <a:gd name="T13" fmla="*/ 0 h 372"/>
                <a:gd name="T14" fmla="*/ 24 w 217"/>
                <a:gd name="T15" fmla="*/ 0 h 372"/>
                <a:gd name="T16" fmla="*/ 21 w 217"/>
                <a:gd name="T17" fmla="*/ 21 h 372"/>
                <a:gd name="T18" fmla="*/ 3 w 217"/>
                <a:gd name="T19" fmla="*/ 21 h 372"/>
                <a:gd name="T20" fmla="*/ 3 w 217"/>
                <a:gd name="T21" fmla="*/ 130 h 372"/>
                <a:gd name="T22" fmla="*/ 21 w 217"/>
                <a:gd name="T23" fmla="*/ 130 h 372"/>
                <a:gd name="T24" fmla="*/ 21 w 217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2"/>
                <a:gd name="T41" fmla="*/ 217 w 217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2">
                  <a:moveTo>
                    <a:pt x="188" y="217"/>
                  </a:moveTo>
                  <a:lnTo>
                    <a:pt x="29" y="217"/>
                  </a:lnTo>
                  <a:lnTo>
                    <a:pt x="29" y="343"/>
                  </a:lnTo>
                  <a:lnTo>
                    <a:pt x="188" y="343"/>
                  </a:lnTo>
                  <a:lnTo>
                    <a:pt x="217" y="372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7"/>
                  </a:lnTo>
                  <a:lnTo>
                    <a:pt x="29" y="27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4" name="Freeform 378"/>
            <p:cNvSpPr>
              <a:spLocks/>
            </p:cNvSpPr>
            <p:nvPr/>
          </p:nvSpPr>
          <p:spPr bwMode="auto">
            <a:xfrm>
              <a:off x="5386" y="3139"/>
              <a:ext cx="10" cy="324"/>
            </a:xfrm>
            <a:custGeom>
              <a:avLst/>
              <a:gdLst>
                <a:gd name="T0" fmla="*/ 0 w 29"/>
                <a:gd name="T1" fmla="*/ 21 h 372"/>
                <a:gd name="T2" fmla="*/ 0 w 29"/>
                <a:gd name="T3" fmla="*/ 260 h 372"/>
                <a:gd name="T4" fmla="*/ 3 w 29"/>
                <a:gd name="T5" fmla="*/ 282 h 372"/>
                <a:gd name="T6" fmla="*/ 3 w 29"/>
                <a:gd name="T7" fmla="*/ 0 h 372"/>
                <a:gd name="T8" fmla="*/ 0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0" y="27"/>
                  </a:moveTo>
                  <a:lnTo>
                    <a:pt x="0" y="343"/>
                  </a:lnTo>
                  <a:lnTo>
                    <a:pt x="29" y="372"/>
                  </a:lnTo>
                  <a:lnTo>
                    <a:pt x="29" y="0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5" name="Freeform 379"/>
            <p:cNvSpPr>
              <a:spLocks/>
            </p:cNvSpPr>
            <p:nvPr/>
          </p:nvSpPr>
          <p:spPr bwMode="auto">
            <a:xfrm>
              <a:off x="5008" y="2721"/>
              <a:ext cx="72" cy="324"/>
            </a:xfrm>
            <a:custGeom>
              <a:avLst/>
              <a:gdLst>
                <a:gd name="T0" fmla="*/ 3 w 215"/>
                <a:gd name="T1" fmla="*/ 163 h 373"/>
                <a:gd name="T2" fmla="*/ 21 w 215"/>
                <a:gd name="T3" fmla="*/ 163 h 373"/>
                <a:gd name="T4" fmla="*/ 21 w 215"/>
                <a:gd name="T5" fmla="*/ 260 h 373"/>
                <a:gd name="T6" fmla="*/ 3 w 215"/>
                <a:gd name="T7" fmla="*/ 260 h 373"/>
                <a:gd name="T8" fmla="*/ 0 w 215"/>
                <a:gd name="T9" fmla="*/ 281 h 373"/>
                <a:gd name="T10" fmla="*/ 24 w 215"/>
                <a:gd name="T11" fmla="*/ 281 h 373"/>
                <a:gd name="T12" fmla="*/ 24 w 215"/>
                <a:gd name="T13" fmla="*/ 0 h 373"/>
                <a:gd name="T14" fmla="*/ 0 w 215"/>
                <a:gd name="T15" fmla="*/ 0 h 373"/>
                <a:gd name="T16" fmla="*/ 3 w 215"/>
                <a:gd name="T17" fmla="*/ 22 h 373"/>
                <a:gd name="T18" fmla="*/ 21 w 215"/>
                <a:gd name="T19" fmla="*/ 22 h 373"/>
                <a:gd name="T20" fmla="*/ 21 w 215"/>
                <a:gd name="T21" fmla="*/ 129 h 373"/>
                <a:gd name="T22" fmla="*/ 3 w 215"/>
                <a:gd name="T23" fmla="*/ 129 h 373"/>
                <a:gd name="T24" fmla="*/ 3 w 215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3"/>
                <a:gd name="T41" fmla="*/ 215 w 215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3">
                  <a:moveTo>
                    <a:pt x="29" y="217"/>
                  </a:moveTo>
                  <a:lnTo>
                    <a:pt x="187" y="217"/>
                  </a:lnTo>
                  <a:lnTo>
                    <a:pt x="187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5" y="373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7" y="29"/>
                  </a:lnTo>
                  <a:lnTo>
                    <a:pt x="187" y="171"/>
                  </a:lnTo>
                  <a:lnTo>
                    <a:pt x="29" y="171"/>
                  </a:lnTo>
                  <a:lnTo>
                    <a:pt x="29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6" name="Freeform 380"/>
            <p:cNvSpPr>
              <a:spLocks/>
            </p:cNvSpPr>
            <p:nvPr/>
          </p:nvSpPr>
          <p:spPr bwMode="auto">
            <a:xfrm>
              <a:off x="5008" y="2721"/>
              <a:ext cx="10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7" name="Freeform 381"/>
            <p:cNvSpPr>
              <a:spLocks/>
            </p:cNvSpPr>
            <p:nvPr/>
          </p:nvSpPr>
          <p:spPr bwMode="auto">
            <a:xfrm>
              <a:off x="4903" y="2721"/>
              <a:ext cx="71" cy="324"/>
            </a:xfrm>
            <a:custGeom>
              <a:avLst/>
              <a:gdLst>
                <a:gd name="T0" fmla="*/ 3 w 216"/>
                <a:gd name="T1" fmla="*/ 163 h 373"/>
                <a:gd name="T2" fmla="*/ 20 w 216"/>
                <a:gd name="T3" fmla="*/ 163 h 373"/>
                <a:gd name="T4" fmla="*/ 20 w 216"/>
                <a:gd name="T5" fmla="*/ 260 h 373"/>
                <a:gd name="T6" fmla="*/ 3 w 216"/>
                <a:gd name="T7" fmla="*/ 260 h 373"/>
                <a:gd name="T8" fmla="*/ 0 w 216"/>
                <a:gd name="T9" fmla="*/ 281 h 373"/>
                <a:gd name="T10" fmla="*/ 23 w 216"/>
                <a:gd name="T11" fmla="*/ 281 h 373"/>
                <a:gd name="T12" fmla="*/ 23 w 216"/>
                <a:gd name="T13" fmla="*/ 0 h 373"/>
                <a:gd name="T14" fmla="*/ 0 w 216"/>
                <a:gd name="T15" fmla="*/ 0 h 373"/>
                <a:gd name="T16" fmla="*/ 3 w 216"/>
                <a:gd name="T17" fmla="*/ 22 h 373"/>
                <a:gd name="T18" fmla="*/ 20 w 216"/>
                <a:gd name="T19" fmla="*/ 22 h 373"/>
                <a:gd name="T20" fmla="*/ 20 w 216"/>
                <a:gd name="T21" fmla="*/ 129 h 373"/>
                <a:gd name="T22" fmla="*/ 3 w 216"/>
                <a:gd name="T23" fmla="*/ 129 h 373"/>
                <a:gd name="T24" fmla="*/ 3 w 216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3"/>
                <a:gd name="T41" fmla="*/ 216 w 216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3">
                  <a:moveTo>
                    <a:pt x="29" y="217"/>
                  </a:moveTo>
                  <a:lnTo>
                    <a:pt x="186" y="217"/>
                  </a:lnTo>
                  <a:lnTo>
                    <a:pt x="186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6" y="373"/>
                  </a:lnTo>
                  <a:lnTo>
                    <a:pt x="216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6" y="29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9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8" name="Freeform 382"/>
            <p:cNvSpPr>
              <a:spLocks/>
            </p:cNvSpPr>
            <p:nvPr/>
          </p:nvSpPr>
          <p:spPr bwMode="auto">
            <a:xfrm>
              <a:off x="4903" y="2721"/>
              <a:ext cx="9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9" name="Freeform 383"/>
            <p:cNvSpPr>
              <a:spLocks/>
            </p:cNvSpPr>
            <p:nvPr/>
          </p:nvSpPr>
          <p:spPr bwMode="auto">
            <a:xfrm>
              <a:off x="4799" y="2721"/>
              <a:ext cx="72" cy="324"/>
            </a:xfrm>
            <a:custGeom>
              <a:avLst/>
              <a:gdLst>
                <a:gd name="T0" fmla="*/ 3 w 215"/>
                <a:gd name="T1" fmla="*/ 163 h 373"/>
                <a:gd name="T2" fmla="*/ 21 w 215"/>
                <a:gd name="T3" fmla="*/ 163 h 373"/>
                <a:gd name="T4" fmla="*/ 21 w 215"/>
                <a:gd name="T5" fmla="*/ 260 h 373"/>
                <a:gd name="T6" fmla="*/ 3 w 215"/>
                <a:gd name="T7" fmla="*/ 260 h 373"/>
                <a:gd name="T8" fmla="*/ 0 w 215"/>
                <a:gd name="T9" fmla="*/ 281 h 373"/>
                <a:gd name="T10" fmla="*/ 24 w 215"/>
                <a:gd name="T11" fmla="*/ 281 h 373"/>
                <a:gd name="T12" fmla="*/ 24 w 215"/>
                <a:gd name="T13" fmla="*/ 0 h 373"/>
                <a:gd name="T14" fmla="*/ 0 w 215"/>
                <a:gd name="T15" fmla="*/ 0 h 373"/>
                <a:gd name="T16" fmla="*/ 3 w 215"/>
                <a:gd name="T17" fmla="*/ 22 h 373"/>
                <a:gd name="T18" fmla="*/ 21 w 215"/>
                <a:gd name="T19" fmla="*/ 22 h 373"/>
                <a:gd name="T20" fmla="*/ 21 w 215"/>
                <a:gd name="T21" fmla="*/ 129 h 373"/>
                <a:gd name="T22" fmla="*/ 3 w 215"/>
                <a:gd name="T23" fmla="*/ 129 h 373"/>
                <a:gd name="T24" fmla="*/ 3 w 215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3"/>
                <a:gd name="T41" fmla="*/ 215 w 215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3">
                  <a:moveTo>
                    <a:pt x="28" y="217"/>
                  </a:moveTo>
                  <a:lnTo>
                    <a:pt x="186" y="217"/>
                  </a:lnTo>
                  <a:lnTo>
                    <a:pt x="186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5" y="373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6" y="29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0" name="Freeform 384"/>
            <p:cNvSpPr>
              <a:spLocks/>
            </p:cNvSpPr>
            <p:nvPr/>
          </p:nvSpPr>
          <p:spPr bwMode="auto">
            <a:xfrm>
              <a:off x="4799" y="2721"/>
              <a:ext cx="10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1" name="Freeform 386"/>
            <p:cNvSpPr>
              <a:spLocks/>
            </p:cNvSpPr>
            <p:nvPr/>
          </p:nvSpPr>
          <p:spPr bwMode="auto">
            <a:xfrm>
              <a:off x="4903" y="3139"/>
              <a:ext cx="9" cy="324"/>
            </a:xfrm>
            <a:custGeom>
              <a:avLst/>
              <a:gdLst>
                <a:gd name="T0" fmla="*/ 3 w 29"/>
                <a:gd name="T1" fmla="*/ 21 h 372"/>
                <a:gd name="T2" fmla="*/ 3 w 29"/>
                <a:gd name="T3" fmla="*/ 260 h 372"/>
                <a:gd name="T4" fmla="*/ 0 w 29"/>
                <a:gd name="T5" fmla="*/ 282 h 372"/>
                <a:gd name="T6" fmla="*/ 0 w 29"/>
                <a:gd name="T7" fmla="*/ 0 h 372"/>
                <a:gd name="T8" fmla="*/ 3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29" y="27"/>
                  </a:moveTo>
                  <a:lnTo>
                    <a:pt x="29" y="343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9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2" name="Freeform 387"/>
            <p:cNvSpPr>
              <a:spLocks/>
            </p:cNvSpPr>
            <p:nvPr/>
          </p:nvSpPr>
          <p:spPr bwMode="auto">
            <a:xfrm>
              <a:off x="4799" y="3139"/>
              <a:ext cx="72" cy="324"/>
            </a:xfrm>
            <a:custGeom>
              <a:avLst/>
              <a:gdLst>
                <a:gd name="T0" fmla="*/ 3 w 215"/>
                <a:gd name="T1" fmla="*/ 165 h 372"/>
                <a:gd name="T2" fmla="*/ 21 w 215"/>
                <a:gd name="T3" fmla="*/ 165 h 372"/>
                <a:gd name="T4" fmla="*/ 21 w 215"/>
                <a:gd name="T5" fmla="*/ 260 h 372"/>
                <a:gd name="T6" fmla="*/ 3 w 215"/>
                <a:gd name="T7" fmla="*/ 260 h 372"/>
                <a:gd name="T8" fmla="*/ 0 w 215"/>
                <a:gd name="T9" fmla="*/ 282 h 372"/>
                <a:gd name="T10" fmla="*/ 24 w 215"/>
                <a:gd name="T11" fmla="*/ 282 h 372"/>
                <a:gd name="T12" fmla="*/ 24 w 215"/>
                <a:gd name="T13" fmla="*/ 0 h 372"/>
                <a:gd name="T14" fmla="*/ 0 w 215"/>
                <a:gd name="T15" fmla="*/ 0 h 372"/>
                <a:gd name="T16" fmla="*/ 3 w 215"/>
                <a:gd name="T17" fmla="*/ 21 h 372"/>
                <a:gd name="T18" fmla="*/ 21 w 215"/>
                <a:gd name="T19" fmla="*/ 21 h 372"/>
                <a:gd name="T20" fmla="*/ 21 w 215"/>
                <a:gd name="T21" fmla="*/ 130 h 372"/>
                <a:gd name="T22" fmla="*/ 3 w 215"/>
                <a:gd name="T23" fmla="*/ 130 h 372"/>
                <a:gd name="T24" fmla="*/ 3 w 215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2"/>
                <a:gd name="T41" fmla="*/ 215 w 215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2">
                  <a:moveTo>
                    <a:pt x="28" y="217"/>
                  </a:moveTo>
                  <a:lnTo>
                    <a:pt x="186" y="217"/>
                  </a:lnTo>
                  <a:lnTo>
                    <a:pt x="186" y="343"/>
                  </a:lnTo>
                  <a:lnTo>
                    <a:pt x="29" y="343"/>
                  </a:lnTo>
                  <a:lnTo>
                    <a:pt x="0" y="372"/>
                  </a:lnTo>
                  <a:lnTo>
                    <a:pt x="215" y="372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7"/>
                  </a:lnTo>
                  <a:lnTo>
                    <a:pt x="186" y="27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3" name="Freeform 388"/>
            <p:cNvSpPr>
              <a:spLocks/>
            </p:cNvSpPr>
            <p:nvPr/>
          </p:nvSpPr>
          <p:spPr bwMode="auto">
            <a:xfrm>
              <a:off x="4799" y="3139"/>
              <a:ext cx="10" cy="324"/>
            </a:xfrm>
            <a:custGeom>
              <a:avLst/>
              <a:gdLst>
                <a:gd name="T0" fmla="*/ 3 w 29"/>
                <a:gd name="T1" fmla="*/ 21 h 372"/>
                <a:gd name="T2" fmla="*/ 3 w 29"/>
                <a:gd name="T3" fmla="*/ 260 h 372"/>
                <a:gd name="T4" fmla="*/ 0 w 29"/>
                <a:gd name="T5" fmla="*/ 282 h 372"/>
                <a:gd name="T6" fmla="*/ 0 w 29"/>
                <a:gd name="T7" fmla="*/ 0 h 372"/>
                <a:gd name="T8" fmla="*/ 3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29" y="27"/>
                  </a:moveTo>
                  <a:lnTo>
                    <a:pt x="29" y="343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9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4" name="Rectangle 389"/>
            <p:cNvSpPr>
              <a:spLocks noChangeArrowheads="1"/>
            </p:cNvSpPr>
            <p:nvPr/>
          </p:nvSpPr>
          <p:spPr bwMode="auto">
            <a:xfrm>
              <a:off x="5114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5" name="Rectangle 390"/>
            <p:cNvSpPr>
              <a:spLocks noChangeArrowheads="1"/>
            </p:cNvSpPr>
            <p:nvPr/>
          </p:nvSpPr>
          <p:spPr bwMode="auto">
            <a:xfrm>
              <a:off x="5218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6" name="Rectangle 391"/>
            <p:cNvSpPr>
              <a:spLocks noChangeArrowheads="1"/>
            </p:cNvSpPr>
            <p:nvPr/>
          </p:nvSpPr>
          <p:spPr bwMode="auto">
            <a:xfrm>
              <a:off x="5324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7" name="Rectangle 392"/>
            <p:cNvSpPr>
              <a:spLocks noChangeArrowheads="1"/>
            </p:cNvSpPr>
            <p:nvPr/>
          </p:nvSpPr>
          <p:spPr bwMode="auto">
            <a:xfrm>
              <a:off x="5008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8" name="Rectangle 393"/>
            <p:cNvSpPr>
              <a:spLocks noChangeArrowheads="1"/>
            </p:cNvSpPr>
            <p:nvPr/>
          </p:nvSpPr>
          <p:spPr bwMode="auto">
            <a:xfrm>
              <a:off x="4903" y="2898"/>
              <a:ext cx="71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9" name="Rectangle 394"/>
            <p:cNvSpPr>
              <a:spLocks noChangeArrowheads="1"/>
            </p:cNvSpPr>
            <p:nvPr/>
          </p:nvSpPr>
          <p:spPr bwMode="auto">
            <a:xfrm>
              <a:off x="4799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20" name="Freeform 395"/>
            <p:cNvSpPr>
              <a:spLocks/>
            </p:cNvSpPr>
            <p:nvPr/>
          </p:nvSpPr>
          <p:spPr bwMode="auto">
            <a:xfrm>
              <a:off x="4986" y="2736"/>
              <a:ext cx="12" cy="37"/>
            </a:xfrm>
            <a:custGeom>
              <a:avLst/>
              <a:gdLst>
                <a:gd name="T0" fmla="*/ 2 w 37"/>
                <a:gd name="T1" fmla="*/ 36 h 38"/>
                <a:gd name="T2" fmla="*/ 3 w 37"/>
                <a:gd name="T3" fmla="*/ 34 h 38"/>
                <a:gd name="T4" fmla="*/ 3 w 37"/>
                <a:gd name="T5" fmla="*/ 30 h 38"/>
                <a:gd name="T6" fmla="*/ 4 w 37"/>
                <a:gd name="T7" fmla="*/ 23 h 38"/>
                <a:gd name="T8" fmla="*/ 4 w 37"/>
                <a:gd name="T9" fmla="*/ 19 h 38"/>
                <a:gd name="T10" fmla="*/ 4 w 37"/>
                <a:gd name="T11" fmla="*/ 12 h 38"/>
                <a:gd name="T12" fmla="*/ 3 w 37"/>
                <a:gd name="T13" fmla="*/ 5 h 38"/>
                <a:gd name="T14" fmla="*/ 3 w 37"/>
                <a:gd name="T15" fmla="*/ 1 h 38"/>
                <a:gd name="T16" fmla="*/ 2 w 37"/>
                <a:gd name="T17" fmla="*/ 0 h 38"/>
                <a:gd name="T18" fmla="*/ 1 w 37"/>
                <a:gd name="T19" fmla="*/ 1 h 38"/>
                <a:gd name="T20" fmla="*/ 1 w 37"/>
                <a:gd name="T21" fmla="*/ 5 h 38"/>
                <a:gd name="T22" fmla="*/ 0 w 37"/>
                <a:gd name="T23" fmla="*/ 12 h 38"/>
                <a:gd name="T24" fmla="*/ 0 w 37"/>
                <a:gd name="T25" fmla="*/ 19 h 38"/>
                <a:gd name="T26" fmla="*/ 0 w 37"/>
                <a:gd name="T27" fmla="*/ 23 h 38"/>
                <a:gd name="T28" fmla="*/ 1 w 37"/>
                <a:gd name="T29" fmla="*/ 30 h 38"/>
                <a:gd name="T30" fmla="*/ 1 w 37"/>
                <a:gd name="T31" fmla="*/ 34 h 38"/>
                <a:gd name="T32" fmla="*/ 2 w 37"/>
                <a:gd name="T33" fmla="*/ 36 h 38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37"/>
                <a:gd name="T52" fmla="*/ 0 h 38"/>
                <a:gd name="T53" fmla="*/ 37 w 37"/>
                <a:gd name="T54" fmla="*/ 38 h 38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37" h="38">
                  <a:moveTo>
                    <a:pt x="19" y="38"/>
                  </a:moveTo>
                  <a:lnTo>
                    <a:pt x="26" y="36"/>
                  </a:lnTo>
                  <a:lnTo>
                    <a:pt x="32" y="32"/>
                  </a:lnTo>
                  <a:lnTo>
                    <a:pt x="36" y="25"/>
                  </a:lnTo>
                  <a:lnTo>
                    <a:pt x="37" y="19"/>
                  </a:lnTo>
                  <a:lnTo>
                    <a:pt x="36" y="12"/>
                  </a:lnTo>
                  <a:lnTo>
                    <a:pt x="32" y="5"/>
                  </a:lnTo>
                  <a:lnTo>
                    <a:pt x="26" y="1"/>
                  </a:lnTo>
                  <a:lnTo>
                    <a:pt x="19" y="0"/>
                  </a:lnTo>
                  <a:lnTo>
                    <a:pt x="12" y="1"/>
                  </a:lnTo>
                  <a:lnTo>
                    <a:pt x="6" y="5"/>
                  </a:lnTo>
                  <a:lnTo>
                    <a:pt x="2" y="12"/>
                  </a:lnTo>
                  <a:lnTo>
                    <a:pt x="0" y="19"/>
                  </a:lnTo>
                  <a:lnTo>
                    <a:pt x="2" y="25"/>
                  </a:lnTo>
                  <a:lnTo>
                    <a:pt x="6" y="32"/>
                  </a:lnTo>
                  <a:lnTo>
                    <a:pt x="12" y="36"/>
                  </a:lnTo>
                  <a:lnTo>
                    <a:pt x="19" y="3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</p:grpSp>
      <p:sp>
        <p:nvSpPr>
          <p:cNvPr id="421" name="Text Box 97"/>
          <p:cNvSpPr txBox="1">
            <a:spLocks noChangeArrowheads="1"/>
          </p:cNvSpPr>
          <p:nvPr/>
        </p:nvSpPr>
        <p:spPr bwMode="auto">
          <a:xfrm>
            <a:off x="5510309" y="4315438"/>
            <a:ext cx="1047044" cy="1505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6" tIns="35999" rIns="71996" bIns="35999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506" b="0" dirty="0">
                <a:solidFill>
                  <a:srgbClr val="000000"/>
                </a:solidFill>
                <a:cs typeface="Arial" panose="020B0604020202020204" pitchFamily="34" charset="0"/>
              </a:rPr>
              <a:t> - социально-значимый объект</a:t>
            </a:r>
          </a:p>
        </p:txBody>
      </p:sp>
      <p:grpSp>
        <p:nvGrpSpPr>
          <p:cNvPr id="422" name="Группа 119"/>
          <p:cNvGrpSpPr>
            <a:grpSpLocks/>
          </p:cNvGrpSpPr>
          <p:nvPr/>
        </p:nvGrpSpPr>
        <p:grpSpPr bwMode="auto">
          <a:xfrm>
            <a:off x="5355672" y="4460977"/>
            <a:ext cx="88484" cy="78877"/>
            <a:chOff x="214313" y="8958263"/>
            <a:chExt cx="642937" cy="500062"/>
          </a:xfrm>
        </p:grpSpPr>
        <p:sp>
          <p:nvSpPr>
            <p:cNvPr id="423" name="Прямоугольник 15"/>
            <p:cNvSpPr>
              <a:spLocks noChangeArrowheads="1"/>
            </p:cNvSpPr>
            <p:nvPr/>
          </p:nvSpPr>
          <p:spPr bwMode="auto">
            <a:xfrm>
              <a:off x="214313" y="9172575"/>
              <a:ext cx="642937" cy="285750"/>
            </a:xfrm>
            <a:prstGeom prst="rect">
              <a:avLst/>
            </a:prstGeom>
            <a:noFill/>
            <a:ln w="19050" algn="ctr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pPr defTabSz="718541"/>
              <a:endParaRPr lang="ru-RU" sz="45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24" name="Равнобедренный треугольник 16"/>
            <p:cNvSpPr>
              <a:spLocks noChangeArrowheads="1"/>
            </p:cNvSpPr>
            <p:nvPr/>
          </p:nvSpPr>
          <p:spPr bwMode="auto">
            <a:xfrm>
              <a:off x="214313" y="8958263"/>
              <a:ext cx="642937" cy="214312"/>
            </a:xfrm>
            <a:prstGeom prst="triangle">
              <a:avLst>
                <a:gd name="adj" fmla="val 50000"/>
              </a:avLst>
            </a:prstGeom>
            <a:noFill/>
            <a:ln w="19050" algn="ctr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pPr defTabSz="718541"/>
              <a:endParaRPr lang="ru-RU" sz="450" dirty="0"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425" name="Группа 21"/>
            <p:cNvGrpSpPr>
              <a:grpSpLocks/>
            </p:cNvGrpSpPr>
            <p:nvPr/>
          </p:nvGrpSpPr>
          <p:grpSpPr bwMode="auto">
            <a:xfrm>
              <a:off x="463631" y="9009063"/>
              <a:ext cx="142876" cy="142875"/>
              <a:chOff x="11544336" y="8944798"/>
              <a:chExt cx="142876" cy="142876"/>
            </a:xfrm>
          </p:grpSpPr>
          <p:cxnSp>
            <p:nvCxnSpPr>
              <p:cNvPr id="426" name="Прямая соединительная линия 18"/>
              <p:cNvCxnSpPr>
                <a:cxnSpLocks noChangeShapeType="1"/>
              </p:cNvCxnSpPr>
              <p:nvPr/>
            </p:nvCxnSpPr>
            <p:spPr bwMode="auto">
              <a:xfrm rot="5400000">
                <a:off x="11544336" y="9015442"/>
                <a:ext cx="142876" cy="1588"/>
              </a:xfrm>
              <a:prstGeom prst="line">
                <a:avLst/>
              </a:prstGeom>
              <a:noFill/>
              <a:ln w="19050" algn="ctr">
                <a:solidFill>
                  <a:srgbClr val="FF0000"/>
                </a:solidFill>
                <a:round/>
                <a:headEnd/>
                <a:tailEnd/>
              </a:ln>
            </p:spPr>
          </p:cxnSp>
          <p:cxnSp>
            <p:nvCxnSpPr>
              <p:cNvPr id="427" name="Прямая соединительная линия 20"/>
              <p:cNvCxnSpPr>
                <a:cxnSpLocks noChangeShapeType="1"/>
              </p:cNvCxnSpPr>
              <p:nvPr/>
            </p:nvCxnSpPr>
            <p:spPr bwMode="auto">
              <a:xfrm>
                <a:off x="11544336" y="9015442"/>
                <a:ext cx="142876" cy="1588"/>
              </a:xfrm>
              <a:prstGeom prst="line">
                <a:avLst/>
              </a:prstGeom>
              <a:noFill/>
              <a:ln w="19050" algn="ctr">
                <a:solidFill>
                  <a:srgbClr val="FF0000"/>
                </a:solidFill>
                <a:round/>
                <a:headEnd/>
                <a:tailEnd/>
              </a:ln>
            </p:spPr>
          </p:cxnSp>
        </p:grpSp>
      </p:grpSp>
      <p:sp>
        <p:nvSpPr>
          <p:cNvPr id="428" name="Text Box 97"/>
          <p:cNvSpPr txBox="1">
            <a:spLocks noChangeArrowheads="1"/>
          </p:cNvSpPr>
          <p:nvPr/>
        </p:nvSpPr>
        <p:spPr bwMode="auto">
          <a:xfrm>
            <a:off x="5507076" y="4419570"/>
            <a:ext cx="1030395" cy="1505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6" tIns="35999" rIns="71996" bIns="35999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506" b="0" dirty="0">
                <a:solidFill>
                  <a:srgbClr val="000000"/>
                </a:solidFill>
                <a:cs typeface="Arial" panose="020B0604020202020204" pitchFamily="34" charset="0"/>
              </a:rPr>
              <a:t> - больница</a:t>
            </a:r>
          </a:p>
        </p:txBody>
      </p:sp>
      <p:sp>
        <p:nvSpPr>
          <p:cNvPr id="381" name="Прямоугольник 380"/>
          <p:cNvSpPr/>
          <p:nvPr/>
        </p:nvSpPr>
        <p:spPr bwMode="auto">
          <a:xfrm>
            <a:off x="2320362" y="2191223"/>
            <a:ext cx="527330" cy="179344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wrap="none" lIns="40452" tIns="20225" rIns="40452" bIns="20225">
            <a:spAutoFit/>
          </a:bodyPr>
          <a:lstStyle/>
          <a:p>
            <a:pPr algn="ctr"/>
            <a:r>
              <a:rPr lang="ru-RU" sz="900" b="1" dirty="0" smtClean="0">
                <a:latin typeface="Times New Roman" pitchFamily="18" charset="0"/>
                <a:cs typeface="Times New Roman" pitchFamily="18" charset="0"/>
              </a:rPr>
              <a:t>Саранск</a:t>
            </a:r>
            <a:endParaRPr lang="ru-RU" sz="9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85" name="Прямоугольник 384"/>
          <p:cNvSpPr/>
          <p:nvPr/>
        </p:nvSpPr>
        <p:spPr>
          <a:xfrm>
            <a:off x="698920" y="1051581"/>
            <a:ext cx="568526" cy="128482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lIns="68576" tIns="34288" rIns="68576" bIns="34288" anchor="ctr"/>
          <a:lstStyle/>
          <a:p>
            <a:pPr algn="ctr"/>
            <a:r>
              <a:rPr lang="ru-RU" sz="525" kern="0" dirty="0" smtClean="0">
                <a:solidFill>
                  <a:prstClr val="black"/>
                </a:solidFill>
                <a:cs typeface="Times New Roman" panose="02020603050405020304" pitchFamily="18" charset="0"/>
              </a:rPr>
              <a:t>21862/349751</a:t>
            </a:r>
            <a:endParaRPr lang="ru-RU" sz="525" kern="0" dirty="0">
              <a:solidFill>
                <a:prstClr val="black"/>
              </a:solidFill>
              <a:cs typeface="Times New Roman" panose="02020603050405020304" pitchFamily="18" charset="0"/>
            </a:endParaRPr>
          </a:p>
        </p:txBody>
      </p:sp>
      <p:sp>
        <p:nvSpPr>
          <p:cNvPr id="386" name="Скругленный прямоугольник 385"/>
          <p:cNvSpPr/>
          <p:nvPr/>
        </p:nvSpPr>
        <p:spPr>
          <a:xfrm>
            <a:off x="698920" y="910486"/>
            <a:ext cx="173301" cy="135126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6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ru-RU" sz="6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ru-RU" sz="6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%</a:t>
            </a:r>
          </a:p>
        </p:txBody>
      </p:sp>
      <p:sp>
        <p:nvSpPr>
          <p:cNvPr id="435" name="Прямоугольник 434"/>
          <p:cNvSpPr/>
          <p:nvPr/>
        </p:nvSpPr>
        <p:spPr bwMode="auto">
          <a:xfrm>
            <a:off x="872221" y="911166"/>
            <a:ext cx="397099" cy="129464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1434" tIns="25717" rIns="51434" bIns="25717" anchor="ctr"/>
          <a:lstStyle/>
          <a:p>
            <a:pPr algn="ctr">
              <a:defRPr/>
            </a:pPr>
            <a:r>
              <a:rPr lang="ru-RU" sz="525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336,14/40</a:t>
            </a:r>
            <a:endParaRPr lang="ru-RU" sz="525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8" name="TextBox 23"/>
          <p:cNvSpPr txBox="1"/>
          <p:nvPr/>
        </p:nvSpPr>
        <p:spPr>
          <a:xfrm>
            <a:off x="632596" y="680924"/>
            <a:ext cx="383894" cy="219291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25" kern="0" dirty="0" smtClean="0">
                <a:solidFill>
                  <a:prstClr val="black"/>
                </a:solidFill>
              </a:rPr>
              <a:t>28</a:t>
            </a:r>
            <a:endParaRPr lang="ru-RU" sz="825" kern="0" dirty="0">
              <a:solidFill>
                <a:prstClr val="black"/>
              </a:solidFill>
            </a:endParaRPr>
          </a:p>
        </p:txBody>
      </p:sp>
      <p:sp>
        <p:nvSpPr>
          <p:cNvPr id="379" name="TextBox 23"/>
          <p:cNvSpPr txBox="1"/>
          <p:nvPr/>
        </p:nvSpPr>
        <p:spPr>
          <a:xfrm>
            <a:off x="969777" y="671537"/>
            <a:ext cx="372305" cy="219291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25" kern="0" dirty="0" smtClean="0">
                <a:solidFill>
                  <a:prstClr val="black"/>
                </a:solidFill>
              </a:rPr>
              <a:t>20</a:t>
            </a:r>
            <a:endParaRPr lang="ru-RU" sz="825" kern="0" dirty="0">
              <a:solidFill>
                <a:prstClr val="black"/>
              </a:solidFill>
            </a:endParaRPr>
          </a:p>
        </p:txBody>
      </p:sp>
      <p:grpSp>
        <p:nvGrpSpPr>
          <p:cNvPr id="380" name="Группа 629"/>
          <p:cNvGrpSpPr>
            <a:grpSpLocks/>
          </p:cNvGrpSpPr>
          <p:nvPr/>
        </p:nvGrpSpPr>
        <p:grpSpPr bwMode="auto">
          <a:xfrm>
            <a:off x="1696102" y="2261714"/>
            <a:ext cx="146174" cy="119741"/>
            <a:chOff x="142483" y="3760971"/>
            <a:chExt cx="346075" cy="386605"/>
          </a:xfrm>
        </p:grpSpPr>
        <p:sp>
          <p:nvSpPr>
            <p:cNvPr id="433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1278280">
                <a:buClr>
                  <a:srgbClr val="000000"/>
                </a:buClr>
                <a:buSzPct val="100000"/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434" name="Freeform 285"/>
            <p:cNvSpPr>
              <a:spLocks/>
            </p:cNvSpPr>
            <p:nvPr/>
          </p:nvSpPr>
          <p:spPr bwMode="auto">
            <a:xfrm>
              <a:off x="198222" y="3795141"/>
              <a:ext cx="270457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1278280"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439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3118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13933" tIns="56967" rIns="113933" bIns="56967">
              <a:spAutoFit/>
            </a:bodyPr>
            <a:lstStyle/>
            <a:p>
              <a:pPr algn="ctr" defTabSz="1027514">
                <a:defRPr/>
              </a:pPr>
              <a:r>
                <a:rPr lang="ru-RU" sz="667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 </a:t>
              </a:r>
              <a:r>
                <a:rPr lang="ru-RU" sz="40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ПЧ</a:t>
              </a:r>
            </a:p>
          </p:txBody>
        </p:sp>
      </p:grpSp>
      <p:grpSp>
        <p:nvGrpSpPr>
          <p:cNvPr id="460" name="Группа 629"/>
          <p:cNvGrpSpPr>
            <a:grpSpLocks/>
          </p:cNvGrpSpPr>
          <p:nvPr/>
        </p:nvGrpSpPr>
        <p:grpSpPr bwMode="auto">
          <a:xfrm>
            <a:off x="2065593" y="1495992"/>
            <a:ext cx="146174" cy="119741"/>
            <a:chOff x="142483" y="3760971"/>
            <a:chExt cx="346075" cy="386605"/>
          </a:xfrm>
        </p:grpSpPr>
        <p:sp>
          <p:nvSpPr>
            <p:cNvPr id="461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1278280">
                <a:buClr>
                  <a:srgbClr val="000000"/>
                </a:buClr>
                <a:buSzPct val="100000"/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462" name="Freeform 285"/>
            <p:cNvSpPr>
              <a:spLocks/>
            </p:cNvSpPr>
            <p:nvPr/>
          </p:nvSpPr>
          <p:spPr bwMode="auto">
            <a:xfrm>
              <a:off x="198222" y="3795141"/>
              <a:ext cx="270457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1278280"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463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3118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13933" tIns="56967" rIns="113933" bIns="56967">
              <a:spAutoFit/>
            </a:bodyPr>
            <a:lstStyle/>
            <a:p>
              <a:pPr algn="ctr" defTabSz="1027514">
                <a:defRPr/>
              </a:pPr>
              <a:r>
                <a:rPr lang="ru-RU" sz="667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 </a:t>
              </a:r>
              <a:r>
                <a:rPr lang="ru-RU" sz="40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ПЧ</a:t>
              </a:r>
            </a:p>
          </p:txBody>
        </p:sp>
      </p:grpSp>
      <p:grpSp>
        <p:nvGrpSpPr>
          <p:cNvPr id="464" name="Группа 629"/>
          <p:cNvGrpSpPr>
            <a:grpSpLocks/>
          </p:cNvGrpSpPr>
          <p:nvPr/>
        </p:nvGrpSpPr>
        <p:grpSpPr bwMode="auto">
          <a:xfrm>
            <a:off x="2434839" y="1859311"/>
            <a:ext cx="146174" cy="119741"/>
            <a:chOff x="142483" y="3760971"/>
            <a:chExt cx="346075" cy="386605"/>
          </a:xfrm>
        </p:grpSpPr>
        <p:sp>
          <p:nvSpPr>
            <p:cNvPr id="465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1278280">
                <a:buClr>
                  <a:srgbClr val="000000"/>
                </a:buClr>
                <a:buSzPct val="100000"/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466" name="Freeform 285"/>
            <p:cNvSpPr>
              <a:spLocks/>
            </p:cNvSpPr>
            <p:nvPr/>
          </p:nvSpPr>
          <p:spPr bwMode="auto">
            <a:xfrm>
              <a:off x="198222" y="3795141"/>
              <a:ext cx="270457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1278280"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467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3118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13933" tIns="56967" rIns="113933" bIns="56967">
              <a:spAutoFit/>
            </a:bodyPr>
            <a:lstStyle/>
            <a:p>
              <a:pPr algn="ctr" defTabSz="1027514">
                <a:defRPr/>
              </a:pPr>
              <a:r>
                <a:rPr lang="ru-RU" sz="667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 </a:t>
              </a:r>
              <a:r>
                <a:rPr lang="ru-RU" sz="40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ПЧ</a:t>
              </a:r>
            </a:p>
          </p:txBody>
        </p:sp>
      </p:grpSp>
      <p:grpSp>
        <p:nvGrpSpPr>
          <p:cNvPr id="468" name="Группа 629"/>
          <p:cNvGrpSpPr>
            <a:grpSpLocks/>
          </p:cNvGrpSpPr>
          <p:nvPr/>
        </p:nvGrpSpPr>
        <p:grpSpPr bwMode="auto">
          <a:xfrm>
            <a:off x="2089136" y="1607804"/>
            <a:ext cx="146174" cy="119741"/>
            <a:chOff x="142483" y="3760971"/>
            <a:chExt cx="346075" cy="386605"/>
          </a:xfrm>
        </p:grpSpPr>
        <p:sp>
          <p:nvSpPr>
            <p:cNvPr id="469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1278280">
                <a:buClr>
                  <a:srgbClr val="000000"/>
                </a:buClr>
                <a:buSzPct val="100000"/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470" name="Freeform 285"/>
            <p:cNvSpPr>
              <a:spLocks/>
            </p:cNvSpPr>
            <p:nvPr/>
          </p:nvSpPr>
          <p:spPr bwMode="auto">
            <a:xfrm>
              <a:off x="198222" y="3795141"/>
              <a:ext cx="270457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1278280"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471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3118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13933" tIns="56967" rIns="113933" bIns="56967">
              <a:spAutoFit/>
            </a:bodyPr>
            <a:lstStyle/>
            <a:p>
              <a:pPr algn="ctr" defTabSz="1027514">
                <a:defRPr/>
              </a:pPr>
              <a:r>
                <a:rPr lang="ru-RU" sz="667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 </a:t>
              </a:r>
              <a:r>
                <a:rPr lang="ru-RU" sz="40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ПЧ</a:t>
              </a:r>
            </a:p>
          </p:txBody>
        </p:sp>
      </p:grpSp>
      <p:grpSp>
        <p:nvGrpSpPr>
          <p:cNvPr id="472" name="Группа 629"/>
          <p:cNvGrpSpPr>
            <a:grpSpLocks/>
          </p:cNvGrpSpPr>
          <p:nvPr/>
        </p:nvGrpSpPr>
        <p:grpSpPr bwMode="auto">
          <a:xfrm>
            <a:off x="1775415" y="1952330"/>
            <a:ext cx="146174" cy="119741"/>
            <a:chOff x="142483" y="3760971"/>
            <a:chExt cx="346075" cy="386605"/>
          </a:xfrm>
        </p:grpSpPr>
        <p:sp>
          <p:nvSpPr>
            <p:cNvPr id="473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1278280">
                <a:buClr>
                  <a:srgbClr val="000000"/>
                </a:buClr>
                <a:buSzPct val="100000"/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474" name="Freeform 285"/>
            <p:cNvSpPr>
              <a:spLocks/>
            </p:cNvSpPr>
            <p:nvPr/>
          </p:nvSpPr>
          <p:spPr bwMode="auto">
            <a:xfrm>
              <a:off x="198222" y="3795141"/>
              <a:ext cx="270457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1278280"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475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3118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13933" tIns="56967" rIns="113933" bIns="56967">
              <a:spAutoFit/>
            </a:bodyPr>
            <a:lstStyle/>
            <a:p>
              <a:pPr algn="ctr" defTabSz="1027514">
                <a:defRPr/>
              </a:pPr>
              <a:r>
                <a:rPr lang="ru-RU" sz="667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 </a:t>
              </a:r>
              <a:r>
                <a:rPr lang="ru-RU" sz="40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ПЧ</a:t>
              </a:r>
            </a:p>
          </p:txBody>
        </p:sp>
      </p:grpSp>
      <p:pic>
        <p:nvPicPr>
          <p:cNvPr id="146" name="ролик Саранск 31.05.2019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st="5342" end="1289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838406" y="582675"/>
            <a:ext cx="2004982" cy="1447276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45" name="TextBox 144"/>
          <p:cNvSpPr txBox="1"/>
          <p:nvPr/>
        </p:nvSpPr>
        <p:spPr>
          <a:xfrm>
            <a:off x="0" y="4672040"/>
            <a:ext cx="1178719" cy="467437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solidFill>
              <a:schemeClr val="tx1"/>
            </a:solidFill>
          </a:ln>
        </p:spPr>
        <p:txBody>
          <a:bodyPr wrap="square" lIns="51435" tIns="25718" rIns="51435" bIns="25718" rtlCol="0">
            <a:spAutoFit/>
          </a:bodyPr>
          <a:lstStyle/>
          <a:p>
            <a:r>
              <a:rPr 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13:30 </a:t>
            </a:r>
            <a:r>
              <a:rPr 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15.05.2021</a:t>
            </a:r>
            <a:endParaRPr lang="ru-RU" sz="4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исп. ЦУКС ГУ МЧС по </a:t>
            </a:r>
            <a:r>
              <a:rPr 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Республике Мордовия</a:t>
            </a:r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АРМ </a:t>
            </a:r>
            <a:r>
              <a:rPr lang="ru-RU" alt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№ 7 </a:t>
            </a:r>
            <a:r>
              <a:rPr lang="ru-RU" alt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Дегтярев Е.С.</a:t>
            </a:r>
            <a:endParaRPr lang="ru-RU" sz="4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тел. </a:t>
            </a:r>
            <a:r>
              <a:rPr 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3-61-50-727</a:t>
            </a:r>
            <a:endParaRPr lang="ru-RU" sz="4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использовались: АИУС РСЧС,</a:t>
            </a:r>
            <a:r>
              <a:rPr lang="en-US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Google Earth</a:t>
            </a: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масштаб 1:72 000</a:t>
            </a:r>
          </a:p>
        </p:txBody>
      </p:sp>
    </p:spTree>
    <p:extLst>
      <p:ext uri="{BB962C8B-B14F-4D97-AF65-F5344CB8AC3E}">
        <p14:creationId xmlns:p14="http://schemas.microsoft.com/office/powerpoint/2010/main" val="3586941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14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6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146"/>
                </p:tgtEl>
              </p:cMediaNode>
            </p:vide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5" name="Рисунок 124" descr="Вырезка экрана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89" b="5735"/>
          <a:stretch/>
        </p:blipFill>
        <p:spPr>
          <a:xfrm>
            <a:off x="33443" y="410278"/>
            <a:ext cx="6843457" cy="4722944"/>
          </a:xfrm>
          <a:prstGeom prst="rect">
            <a:avLst/>
          </a:prstGeom>
        </p:spPr>
      </p:pic>
      <p:sp>
        <p:nvSpPr>
          <p:cNvPr id="372" name="Text Box 2"/>
          <p:cNvSpPr txBox="1">
            <a:spLocks noChangeArrowheads="1"/>
          </p:cNvSpPr>
          <p:nvPr/>
        </p:nvSpPr>
        <p:spPr bwMode="auto">
          <a:xfrm>
            <a:off x="5557" y="-1898"/>
            <a:ext cx="6852587" cy="412175"/>
          </a:xfrm>
          <a:prstGeom prst="rect">
            <a:avLst/>
          </a:prstGeom>
          <a:solidFill>
            <a:schemeClr val="accent1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 lIns="19661" tIns="9831" rIns="19661" bIns="9831" anchor="ctr"/>
          <a:lstStyle>
            <a:defPPr>
              <a:defRPr lang="ru-RU"/>
            </a:defPPr>
            <a:lvl1pPr algn="ctr">
              <a:defRPr sz="1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900" dirty="0"/>
              <a:t>ИНФОРМАЦИОННЫЕ МАТЕРИАЛЫ ПО </a:t>
            </a:r>
            <a:r>
              <a:rPr lang="ru-RU" altLang="ru-RU" sz="900" dirty="0" smtClean="0"/>
              <a:t>ПОРЫВАМ ВЕТРА </a:t>
            </a:r>
            <a:r>
              <a:rPr lang="ru-RU" sz="900" dirty="0"/>
              <a:t>НА ТЕРРИТОРИИ</a:t>
            </a:r>
          </a:p>
          <a:p>
            <a:r>
              <a:rPr lang="ru-RU" sz="900" dirty="0" smtClean="0"/>
              <a:t>РУЗАЕВСКОГО МР </a:t>
            </a:r>
            <a:r>
              <a:rPr lang="ru-RU" sz="900" dirty="0"/>
              <a:t>РЕСПУБЛИКИ </a:t>
            </a:r>
            <a:r>
              <a:rPr lang="ru-RU" sz="900" dirty="0" smtClean="0"/>
              <a:t>МОРДОВИЯ </a:t>
            </a:r>
            <a:r>
              <a:rPr lang="ru-RU" sz="900" dirty="0"/>
              <a:t>(РИСК НАРУШЕНИЯ ЭЛЕКТРОСНАБЖЕНИЯ НА </a:t>
            </a:r>
            <a:r>
              <a:rPr lang="ru-RU" sz="900" dirty="0" smtClean="0"/>
              <a:t>15.05.2021)</a:t>
            </a:r>
            <a:endParaRPr lang="ru-RU" sz="900" dirty="0"/>
          </a:p>
        </p:txBody>
      </p:sp>
      <p:sp>
        <p:nvSpPr>
          <p:cNvPr id="280" name="Прямоугольник 279"/>
          <p:cNvSpPr/>
          <p:nvPr/>
        </p:nvSpPr>
        <p:spPr>
          <a:xfrm>
            <a:off x="4843463" y="419542"/>
            <a:ext cx="2009125" cy="14873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8928" tIns="14465" rIns="28928" bIns="14465" rtlCol="0" anchor="ctr"/>
          <a:lstStyle>
            <a:defPPr>
              <a:defRPr lang="ru-RU"/>
            </a:defPPr>
            <a:lvl1pPr marL="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825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Трехмерная модель участка</a:t>
            </a:r>
          </a:p>
        </p:txBody>
      </p:sp>
      <p:sp>
        <p:nvSpPr>
          <p:cNvPr id="306" name="Text Box 97"/>
          <p:cNvSpPr txBox="1">
            <a:spLocks noChangeArrowheads="1"/>
          </p:cNvSpPr>
          <p:nvPr/>
        </p:nvSpPr>
        <p:spPr bwMode="auto">
          <a:xfrm>
            <a:off x="5293045" y="4655499"/>
            <a:ext cx="1095704" cy="1489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87" tIns="47994" rIns="95987" bIns="47994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endParaRPr lang="ru-RU" altLang="ru-RU" sz="338" b="0" dirty="0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grpSp>
        <p:nvGrpSpPr>
          <p:cNvPr id="307" name="Группа 306"/>
          <p:cNvGrpSpPr/>
          <p:nvPr/>
        </p:nvGrpSpPr>
        <p:grpSpPr>
          <a:xfrm>
            <a:off x="5166041" y="3837209"/>
            <a:ext cx="1951577" cy="1331201"/>
            <a:chOff x="9401428" y="3528487"/>
            <a:chExt cx="2977611" cy="3373663"/>
          </a:xfrm>
        </p:grpSpPr>
        <p:grpSp>
          <p:nvGrpSpPr>
            <p:cNvPr id="308" name="Группа 1145"/>
            <p:cNvGrpSpPr/>
            <p:nvPr/>
          </p:nvGrpSpPr>
          <p:grpSpPr>
            <a:xfrm>
              <a:off x="9401428" y="3528487"/>
              <a:ext cx="2977611" cy="3373663"/>
              <a:chOff x="6759625" y="4893992"/>
              <a:chExt cx="2425033" cy="1999030"/>
            </a:xfrm>
          </p:grpSpPr>
          <p:sp>
            <p:nvSpPr>
              <p:cNvPr id="313" name="Rectangle 93"/>
              <p:cNvSpPr>
                <a:spLocks noChangeArrowheads="1"/>
              </p:cNvSpPr>
              <p:nvPr/>
            </p:nvSpPr>
            <p:spPr bwMode="auto">
              <a:xfrm>
                <a:off x="6759625" y="4918615"/>
                <a:ext cx="2096871" cy="1921565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endParaRPr lang="ru-RU" altLang="ru-RU" sz="506" dirty="0">
                  <a:solidFill>
                    <a:srgbClr val="000000"/>
                  </a:solidFill>
                  <a:latin typeface="Calibri" panose="020F050202020403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15" name="Text Box 97"/>
              <p:cNvSpPr txBox="1">
                <a:spLocks noChangeArrowheads="1"/>
              </p:cNvSpPr>
              <p:nvPr/>
            </p:nvSpPr>
            <p:spPr bwMode="auto">
              <a:xfrm>
                <a:off x="7197788" y="4893992"/>
                <a:ext cx="1606383" cy="2624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506" i="1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Условные обозначения</a:t>
                </a:r>
              </a:p>
            </p:txBody>
          </p:sp>
          <p:sp>
            <p:nvSpPr>
              <p:cNvPr id="316" name="Text Box 97"/>
              <p:cNvSpPr txBox="1">
                <a:spLocks noChangeArrowheads="1"/>
              </p:cNvSpPr>
              <p:nvPr/>
            </p:nvSpPr>
            <p:spPr bwMode="auto">
              <a:xfrm>
                <a:off x="7187581" y="6232907"/>
                <a:ext cx="1609849" cy="2624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endParaRPr lang="ru-RU" altLang="ru-RU" sz="506" b="0" dirty="0">
                  <a:solidFill>
                    <a:srgbClr val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317" name="TextBox 10"/>
              <p:cNvSpPr txBox="1"/>
              <p:nvPr/>
            </p:nvSpPr>
            <p:spPr>
              <a:xfrm>
                <a:off x="6814224" y="6637475"/>
                <a:ext cx="919351" cy="255547"/>
              </a:xfrm>
              <a:prstGeom prst="rect">
                <a:avLst/>
              </a:prstGeom>
              <a:solidFill>
                <a:schemeClr val="bg1"/>
              </a:solidFill>
              <a:effectLst>
                <a:softEdge rad="63500"/>
              </a:effectLst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 algn="ctr">
                  <a:defRPr sz="700" b="1"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lvl1pPr>
              </a:lstStyle>
              <a:p>
                <a:pPr algn="l">
                  <a:defRPr/>
                </a:pPr>
                <a:r>
                  <a:rPr lang="ru-RU" sz="506" dirty="0">
                    <a:solidFill>
                      <a:prstClr val="black"/>
                    </a:solidFill>
                  </a:rPr>
                  <a:t>ГО Керчь   </a:t>
                </a:r>
              </a:p>
            </p:txBody>
          </p:sp>
          <p:sp>
            <p:nvSpPr>
              <p:cNvPr id="319" name="Прямоугольник 318"/>
              <p:cNvSpPr/>
              <p:nvPr/>
            </p:nvSpPr>
            <p:spPr>
              <a:xfrm>
                <a:off x="6821544" y="6110531"/>
                <a:ext cx="527227" cy="138165"/>
              </a:xfrm>
              <a:prstGeom prst="rect">
                <a:avLst/>
              </a:prstGeom>
              <a:solidFill>
                <a:srgbClr val="FFFF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r>
                  <a:rPr lang="ru-RU" sz="506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321/20</a:t>
                </a:r>
              </a:p>
            </p:txBody>
          </p:sp>
          <p:sp>
            <p:nvSpPr>
              <p:cNvPr id="320" name="Text Box 97"/>
              <p:cNvSpPr txBox="1">
                <a:spLocks noChangeArrowheads="1"/>
              </p:cNvSpPr>
              <p:nvPr/>
            </p:nvSpPr>
            <p:spPr bwMode="auto">
              <a:xfrm>
                <a:off x="7308980" y="6603122"/>
                <a:ext cx="1831079" cy="2624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506" b="0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- муниципальное образование</a:t>
                </a:r>
              </a:p>
            </p:txBody>
          </p:sp>
          <p:sp>
            <p:nvSpPr>
              <p:cNvPr id="321" name="Text Box 97"/>
              <p:cNvSpPr txBox="1">
                <a:spLocks noChangeArrowheads="1"/>
              </p:cNvSpPr>
              <p:nvPr/>
            </p:nvSpPr>
            <p:spPr bwMode="auto">
              <a:xfrm>
                <a:off x="7254310" y="5904607"/>
                <a:ext cx="1896494" cy="2624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506" b="0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 - линии электропередач 110 кВт</a:t>
                </a:r>
              </a:p>
            </p:txBody>
          </p:sp>
          <p:cxnSp>
            <p:nvCxnSpPr>
              <p:cNvPr id="322" name="Прямая соединительная линия 321"/>
              <p:cNvCxnSpPr/>
              <p:nvPr/>
            </p:nvCxnSpPr>
            <p:spPr>
              <a:xfrm>
                <a:off x="6955007" y="5999758"/>
                <a:ext cx="275997" cy="0"/>
              </a:xfrm>
              <a:prstGeom prst="line">
                <a:avLst/>
              </a:prstGeom>
              <a:ln w="38100">
                <a:solidFill>
                  <a:schemeClr val="accent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23" name="Text Box 97"/>
              <p:cNvSpPr txBox="1">
                <a:spLocks noChangeArrowheads="1"/>
              </p:cNvSpPr>
              <p:nvPr/>
            </p:nvSpPr>
            <p:spPr bwMode="auto">
              <a:xfrm>
                <a:off x="7286006" y="6092783"/>
                <a:ext cx="1898652" cy="26244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lIns="95989" tIns="47996" rIns="95989" bIns="47996">
                <a:spAutoFit/>
              </a:bodyPr>
              <a:lstStyle>
                <a:lvl1pPr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506" kern="0" dirty="0">
                    <a:solidFill>
                      <a:srgbClr val="000000"/>
                    </a:solidFill>
                    <a:latin typeface="Times New Roman" pitchFamily="18" charset="0"/>
                  </a:rPr>
                  <a:t>- </a:t>
                </a:r>
                <a:r>
                  <a:rPr lang="ru-RU" altLang="ru-RU" sz="506" dirty="0">
                    <a:solidFill>
                      <a:srgbClr val="000000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rPr>
                  <a:t>протяженность ЛЭП/ТП (шт.)</a:t>
                </a:r>
              </a:p>
            </p:txBody>
          </p:sp>
        </p:grpSp>
        <p:sp>
          <p:nvSpPr>
            <p:cNvPr id="309" name="Скругленный прямоугольник 308"/>
            <p:cNvSpPr/>
            <p:nvPr/>
          </p:nvSpPr>
          <p:spPr>
            <a:xfrm>
              <a:off x="9661923" y="6214698"/>
              <a:ext cx="282820" cy="225201"/>
            </a:xfrm>
            <a:prstGeom prst="round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ru-RU" sz="506" b="1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60%</a:t>
              </a:r>
            </a:p>
          </p:txBody>
        </p:sp>
        <p:sp>
          <p:nvSpPr>
            <p:cNvPr id="310" name="Text Box 97"/>
            <p:cNvSpPr txBox="1">
              <a:spLocks noChangeArrowheads="1"/>
            </p:cNvSpPr>
            <p:nvPr/>
          </p:nvSpPr>
          <p:spPr bwMode="auto">
            <a:xfrm>
              <a:off x="10113051" y="6153649"/>
              <a:ext cx="2046138" cy="35120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60150" tIns="30076" rIns="60150" bIns="30076">
              <a:spAutoFit/>
            </a:bodyPr>
            <a:lstStyle>
              <a:lvl1pPr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defTabSz="601267">
                <a:defRPr/>
              </a:pPr>
              <a:r>
                <a:rPr lang="ru-RU" altLang="ru-RU" sz="506" b="0" dirty="0">
                  <a:solidFill>
                    <a:srgbClr val="000000"/>
                  </a:solidFill>
                  <a:cs typeface="Arial" panose="020B0604020202020204" pitchFamily="34" charset="0"/>
                </a:rPr>
                <a:t> - износ электроэнергетических систем </a:t>
              </a:r>
            </a:p>
          </p:txBody>
        </p:sp>
        <p:sp>
          <p:nvSpPr>
            <p:cNvPr id="311" name="Прямоугольник 310"/>
            <p:cNvSpPr/>
            <p:nvPr/>
          </p:nvSpPr>
          <p:spPr>
            <a:xfrm>
              <a:off x="9477456" y="5946998"/>
              <a:ext cx="658385" cy="197832"/>
            </a:xfrm>
            <a:prstGeom prst="rect">
              <a:avLst/>
            </a:prstGeom>
            <a:solidFill>
              <a:srgbClr val="92D050"/>
            </a:solidFill>
            <a:ln w="1270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  <p:txBody>
            <a:bodyPr lIns="51428" tIns="25715" rIns="51428" bIns="25715" anchor="ctr"/>
            <a:lstStyle/>
            <a:p>
              <a:pPr algn="ctr"/>
              <a:r>
                <a:rPr lang="ru-RU" sz="506" kern="0" dirty="0">
                  <a:solidFill>
                    <a:prstClr val="black"/>
                  </a:solidFill>
                  <a:cs typeface="Times New Roman" panose="02020603050405020304" pitchFamily="18" charset="0"/>
                </a:rPr>
                <a:t>19/330</a:t>
              </a:r>
            </a:p>
          </p:txBody>
        </p:sp>
        <p:sp>
          <p:nvSpPr>
            <p:cNvPr id="312" name="Text Box 97"/>
            <p:cNvSpPr txBox="1">
              <a:spLocks noChangeArrowheads="1"/>
            </p:cNvSpPr>
            <p:nvPr/>
          </p:nvSpPr>
          <p:spPr bwMode="auto">
            <a:xfrm>
              <a:off x="10063858" y="5864760"/>
              <a:ext cx="1648083" cy="44289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95980" tIns="47991" rIns="95980" bIns="47991">
              <a:spAutoFit/>
            </a:bodyPr>
            <a:lstStyle>
              <a:lvl1pPr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ru-RU" altLang="ru-RU" sz="506" b="0" dirty="0">
                  <a:solidFill>
                    <a:srgbClr val="000000"/>
                  </a:solidFill>
                  <a:cs typeface="Arial" panose="020B0604020202020204" pitchFamily="34" charset="0"/>
                </a:rPr>
                <a:t>- кол-во домов /населения</a:t>
              </a:r>
            </a:p>
          </p:txBody>
        </p:sp>
      </p:grpSp>
      <p:sp>
        <p:nvSpPr>
          <p:cNvPr id="324" name="Text Box 97"/>
          <p:cNvSpPr txBox="1">
            <a:spLocks noChangeArrowheads="1"/>
          </p:cNvSpPr>
          <p:nvPr/>
        </p:nvSpPr>
        <p:spPr bwMode="auto">
          <a:xfrm>
            <a:off x="5551295" y="3940212"/>
            <a:ext cx="1129598" cy="1505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2" tIns="35997" rIns="71992" bIns="35997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506" b="0" kern="0" dirty="0">
                <a:solidFill>
                  <a:srgbClr val="000000"/>
                </a:solidFill>
                <a:cs typeface="Arial" panose="020B0604020202020204" pitchFamily="34" charset="0"/>
              </a:rPr>
              <a:t>- температура, град С</a:t>
            </a:r>
          </a:p>
        </p:txBody>
      </p:sp>
      <p:sp>
        <p:nvSpPr>
          <p:cNvPr id="325" name="TextBox 23"/>
          <p:cNvSpPr txBox="1"/>
          <p:nvPr/>
        </p:nvSpPr>
        <p:spPr>
          <a:xfrm>
            <a:off x="5265488" y="3957685"/>
            <a:ext cx="287921" cy="187615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619" kern="0" dirty="0">
                <a:solidFill>
                  <a:prstClr val="black"/>
                </a:solidFill>
              </a:rPr>
              <a:t>-20</a:t>
            </a:r>
          </a:p>
        </p:txBody>
      </p:sp>
      <p:sp>
        <p:nvSpPr>
          <p:cNvPr id="326" name="TextBox 23"/>
          <p:cNvSpPr txBox="1"/>
          <p:nvPr/>
        </p:nvSpPr>
        <p:spPr>
          <a:xfrm>
            <a:off x="5274180" y="4073607"/>
            <a:ext cx="279229" cy="187615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619" kern="0" dirty="0">
                <a:solidFill>
                  <a:prstClr val="black"/>
                </a:solidFill>
              </a:rPr>
              <a:t>3</a:t>
            </a:r>
          </a:p>
        </p:txBody>
      </p:sp>
      <p:sp>
        <p:nvSpPr>
          <p:cNvPr id="327" name="Text Box 97"/>
          <p:cNvSpPr txBox="1">
            <a:spLocks noChangeArrowheads="1"/>
          </p:cNvSpPr>
          <p:nvPr/>
        </p:nvSpPr>
        <p:spPr bwMode="auto">
          <a:xfrm>
            <a:off x="5551294" y="4066181"/>
            <a:ext cx="764180" cy="1505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2" tIns="35997" rIns="71992" bIns="35997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506" b="0" kern="0" dirty="0">
                <a:solidFill>
                  <a:srgbClr val="000000"/>
                </a:solidFill>
                <a:cs typeface="Arial" panose="020B0604020202020204" pitchFamily="34" charset="0"/>
              </a:rPr>
              <a:t>- порывы ветра, м/с</a:t>
            </a:r>
          </a:p>
        </p:txBody>
      </p:sp>
      <p:grpSp>
        <p:nvGrpSpPr>
          <p:cNvPr id="328" name="Группа 629"/>
          <p:cNvGrpSpPr>
            <a:grpSpLocks/>
          </p:cNvGrpSpPr>
          <p:nvPr/>
        </p:nvGrpSpPr>
        <p:grpSpPr bwMode="auto">
          <a:xfrm>
            <a:off x="5355703" y="4228175"/>
            <a:ext cx="116324" cy="113480"/>
            <a:chOff x="142483" y="3760971"/>
            <a:chExt cx="346075" cy="386605"/>
          </a:xfrm>
        </p:grpSpPr>
        <p:sp>
          <p:nvSpPr>
            <p:cNvPr id="329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719123">
                <a:buClr>
                  <a:srgbClr val="000000"/>
                </a:buClr>
                <a:buSzPct val="100000"/>
                <a:defRPr/>
              </a:pPr>
              <a:endParaRPr lang="ru-RU" sz="4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endParaRPr>
            </a:p>
          </p:txBody>
        </p:sp>
        <p:sp>
          <p:nvSpPr>
            <p:cNvPr id="330" name="Freeform 285"/>
            <p:cNvSpPr>
              <a:spLocks/>
            </p:cNvSpPr>
            <p:nvPr/>
          </p:nvSpPr>
          <p:spPr bwMode="auto">
            <a:xfrm>
              <a:off x="198223" y="3795140"/>
              <a:ext cx="270456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719123">
                <a:defRPr/>
              </a:pPr>
              <a:endParaRPr lang="ru-RU" sz="450" dirty="0"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</a:endParaRPr>
            </a:p>
          </p:txBody>
        </p:sp>
        <p:sp>
          <p:nvSpPr>
            <p:cNvPr id="331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33842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64088" tIns="32044" rIns="64088" bIns="32044">
              <a:spAutoFit/>
            </a:bodyPr>
            <a:lstStyle/>
            <a:p>
              <a:pPr algn="ctr" defTabSz="578050">
                <a:defRPr/>
              </a:pPr>
              <a:endParaRPr lang="ru-RU" sz="225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endParaRPr>
            </a:p>
          </p:txBody>
        </p:sp>
      </p:grpSp>
      <p:sp>
        <p:nvSpPr>
          <p:cNvPr id="332" name="Text Box 97"/>
          <p:cNvSpPr txBox="1">
            <a:spLocks noChangeArrowheads="1"/>
          </p:cNvSpPr>
          <p:nvPr/>
        </p:nvSpPr>
        <p:spPr bwMode="auto">
          <a:xfrm>
            <a:off x="5521411" y="4191894"/>
            <a:ext cx="1287251" cy="1505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6" tIns="35999" rIns="71996" bIns="35999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506" b="0" dirty="0">
                <a:solidFill>
                  <a:srgbClr val="000000"/>
                </a:solidFill>
                <a:cs typeface="Arial" panose="020B0604020202020204" pitchFamily="34" charset="0"/>
              </a:rPr>
              <a:t> - пожарно-спасательные формирования</a:t>
            </a:r>
          </a:p>
        </p:txBody>
      </p:sp>
      <p:grpSp>
        <p:nvGrpSpPr>
          <p:cNvPr id="333" name="Group 316"/>
          <p:cNvGrpSpPr>
            <a:grpSpLocks/>
          </p:cNvGrpSpPr>
          <p:nvPr/>
        </p:nvGrpSpPr>
        <p:grpSpPr bwMode="auto">
          <a:xfrm>
            <a:off x="5347327" y="4359890"/>
            <a:ext cx="104945" cy="83525"/>
            <a:chOff x="4727" y="2506"/>
            <a:chExt cx="706" cy="1172"/>
          </a:xfrm>
        </p:grpSpPr>
        <p:sp>
          <p:nvSpPr>
            <p:cNvPr id="334" name="Freeform 317"/>
            <p:cNvSpPr>
              <a:spLocks/>
            </p:cNvSpPr>
            <p:nvPr/>
          </p:nvSpPr>
          <p:spPr bwMode="auto">
            <a:xfrm>
              <a:off x="4727" y="3558"/>
              <a:ext cx="46" cy="120"/>
            </a:xfrm>
            <a:custGeom>
              <a:avLst/>
              <a:gdLst>
                <a:gd name="T0" fmla="*/ 0 w 139"/>
                <a:gd name="T1" fmla="*/ 107 h 135"/>
                <a:gd name="T2" fmla="*/ 0 w 139"/>
                <a:gd name="T3" fmla="*/ 73 h 135"/>
                <a:gd name="T4" fmla="*/ 5 w 139"/>
                <a:gd name="T5" fmla="*/ 73 h 135"/>
                <a:gd name="T6" fmla="*/ 5 w 139"/>
                <a:gd name="T7" fmla="*/ 37 h 135"/>
                <a:gd name="T8" fmla="*/ 10 w 139"/>
                <a:gd name="T9" fmla="*/ 37 h 135"/>
                <a:gd name="T10" fmla="*/ 10 w 139"/>
                <a:gd name="T11" fmla="*/ 0 h 135"/>
                <a:gd name="T12" fmla="*/ 15 w 139"/>
                <a:gd name="T13" fmla="*/ 0 h 135"/>
                <a:gd name="T14" fmla="*/ 15 w 139"/>
                <a:gd name="T15" fmla="*/ 107 h 135"/>
                <a:gd name="T16" fmla="*/ 0 w 139"/>
                <a:gd name="T17" fmla="*/ 107 h 13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39"/>
                <a:gd name="T28" fmla="*/ 0 h 135"/>
                <a:gd name="T29" fmla="*/ 139 w 139"/>
                <a:gd name="T30" fmla="*/ 135 h 135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39" h="135">
                  <a:moveTo>
                    <a:pt x="0" y="135"/>
                  </a:moveTo>
                  <a:lnTo>
                    <a:pt x="0" y="92"/>
                  </a:lnTo>
                  <a:lnTo>
                    <a:pt x="46" y="92"/>
                  </a:lnTo>
                  <a:lnTo>
                    <a:pt x="46" y="47"/>
                  </a:lnTo>
                  <a:lnTo>
                    <a:pt x="92" y="47"/>
                  </a:lnTo>
                  <a:lnTo>
                    <a:pt x="92" y="0"/>
                  </a:lnTo>
                  <a:lnTo>
                    <a:pt x="139" y="0"/>
                  </a:lnTo>
                  <a:lnTo>
                    <a:pt x="139" y="135"/>
                  </a:lnTo>
                  <a:lnTo>
                    <a:pt x="0" y="135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35" name="Freeform 318"/>
            <p:cNvSpPr>
              <a:spLocks/>
            </p:cNvSpPr>
            <p:nvPr/>
          </p:nvSpPr>
          <p:spPr bwMode="auto">
            <a:xfrm>
              <a:off x="4773" y="2564"/>
              <a:ext cx="648" cy="1114"/>
            </a:xfrm>
            <a:custGeom>
              <a:avLst/>
              <a:gdLst>
                <a:gd name="T0" fmla="*/ 0 w 1946"/>
                <a:gd name="T1" fmla="*/ 971 h 1278"/>
                <a:gd name="T2" fmla="*/ 0 w 1946"/>
                <a:gd name="T3" fmla="*/ 78 h 1278"/>
                <a:gd name="T4" fmla="*/ 84 w 1946"/>
                <a:gd name="T5" fmla="*/ 78 h 1278"/>
                <a:gd name="T6" fmla="*/ 84 w 1946"/>
                <a:gd name="T7" fmla="*/ 71 h 1278"/>
                <a:gd name="T8" fmla="*/ 84 w 1946"/>
                <a:gd name="T9" fmla="*/ 62 h 1278"/>
                <a:gd name="T10" fmla="*/ 85 w 1946"/>
                <a:gd name="T11" fmla="*/ 55 h 1278"/>
                <a:gd name="T12" fmla="*/ 85 w 1946"/>
                <a:gd name="T13" fmla="*/ 48 h 1278"/>
                <a:gd name="T14" fmla="*/ 86 w 1946"/>
                <a:gd name="T15" fmla="*/ 42 h 1278"/>
                <a:gd name="T16" fmla="*/ 88 w 1946"/>
                <a:gd name="T17" fmla="*/ 35 h 1278"/>
                <a:gd name="T18" fmla="*/ 89 w 1946"/>
                <a:gd name="T19" fmla="*/ 29 h 1278"/>
                <a:gd name="T20" fmla="*/ 91 w 1946"/>
                <a:gd name="T21" fmla="*/ 23 h 1278"/>
                <a:gd name="T22" fmla="*/ 92 w 1946"/>
                <a:gd name="T23" fmla="*/ 18 h 1278"/>
                <a:gd name="T24" fmla="*/ 94 w 1946"/>
                <a:gd name="T25" fmla="*/ 14 h 1278"/>
                <a:gd name="T26" fmla="*/ 96 w 1946"/>
                <a:gd name="T27" fmla="*/ 10 h 1278"/>
                <a:gd name="T28" fmla="*/ 98 w 1946"/>
                <a:gd name="T29" fmla="*/ 6 h 1278"/>
                <a:gd name="T30" fmla="*/ 101 w 1946"/>
                <a:gd name="T31" fmla="*/ 3 h 1278"/>
                <a:gd name="T32" fmla="*/ 103 w 1946"/>
                <a:gd name="T33" fmla="*/ 3 h 1278"/>
                <a:gd name="T34" fmla="*/ 105 w 1946"/>
                <a:gd name="T35" fmla="*/ 0 h 1278"/>
                <a:gd name="T36" fmla="*/ 108 w 1946"/>
                <a:gd name="T37" fmla="*/ 0 h 1278"/>
                <a:gd name="T38" fmla="*/ 110 w 1946"/>
                <a:gd name="T39" fmla="*/ 0 h 1278"/>
                <a:gd name="T40" fmla="*/ 113 w 1946"/>
                <a:gd name="T41" fmla="*/ 3 h 1278"/>
                <a:gd name="T42" fmla="*/ 115 w 1946"/>
                <a:gd name="T43" fmla="*/ 3 h 1278"/>
                <a:gd name="T44" fmla="*/ 118 w 1946"/>
                <a:gd name="T45" fmla="*/ 6 h 1278"/>
                <a:gd name="T46" fmla="*/ 120 w 1946"/>
                <a:gd name="T47" fmla="*/ 10 h 1278"/>
                <a:gd name="T48" fmla="*/ 122 w 1946"/>
                <a:gd name="T49" fmla="*/ 14 h 1278"/>
                <a:gd name="T50" fmla="*/ 124 w 1946"/>
                <a:gd name="T51" fmla="*/ 18 h 1278"/>
                <a:gd name="T52" fmla="*/ 125 w 1946"/>
                <a:gd name="T53" fmla="*/ 23 h 1278"/>
                <a:gd name="T54" fmla="*/ 127 w 1946"/>
                <a:gd name="T55" fmla="*/ 29 h 1278"/>
                <a:gd name="T56" fmla="*/ 128 w 1946"/>
                <a:gd name="T57" fmla="*/ 35 h 1278"/>
                <a:gd name="T58" fmla="*/ 130 w 1946"/>
                <a:gd name="T59" fmla="*/ 42 h 1278"/>
                <a:gd name="T60" fmla="*/ 130 w 1946"/>
                <a:gd name="T61" fmla="*/ 48 h 1278"/>
                <a:gd name="T62" fmla="*/ 131 w 1946"/>
                <a:gd name="T63" fmla="*/ 55 h 1278"/>
                <a:gd name="T64" fmla="*/ 132 w 1946"/>
                <a:gd name="T65" fmla="*/ 62 h 1278"/>
                <a:gd name="T66" fmla="*/ 132 w 1946"/>
                <a:gd name="T67" fmla="*/ 71 h 1278"/>
                <a:gd name="T68" fmla="*/ 132 w 1946"/>
                <a:gd name="T69" fmla="*/ 78 h 1278"/>
                <a:gd name="T70" fmla="*/ 216 w 1946"/>
                <a:gd name="T71" fmla="*/ 78 h 1278"/>
                <a:gd name="T72" fmla="*/ 216 w 1946"/>
                <a:gd name="T73" fmla="*/ 970 h 1278"/>
                <a:gd name="T74" fmla="*/ 0 w 1946"/>
                <a:gd name="T75" fmla="*/ 971 h 1278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946"/>
                <a:gd name="T115" fmla="*/ 0 h 1278"/>
                <a:gd name="T116" fmla="*/ 1946 w 1946"/>
                <a:gd name="T117" fmla="*/ 1278 h 1278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946" h="1278">
                  <a:moveTo>
                    <a:pt x="0" y="1278"/>
                  </a:moveTo>
                  <a:lnTo>
                    <a:pt x="0" y="103"/>
                  </a:lnTo>
                  <a:lnTo>
                    <a:pt x="753" y="103"/>
                  </a:lnTo>
                  <a:lnTo>
                    <a:pt x="754" y="93"/>
                  </a:lnTo>
                  <a:lnTo>
                    <a:pt x="757" y="82"/>
                  </a:lnTo>
                  <a:lnTo>
                    <a:pt x="763" y="72"/>
                  </a:lnTo>
                  <a:lnTo>
                    <a:pt x="769" y="63"/>
                  </a:lnTo>
                  <a:lnTo>
                    <a:pt x="779" y="55"/>
                  </a:lnTo>
                  <a:lnTo>
                    <a:pt x="790" y="46"/>
                  </a:lnTo>
                  <a:lnTo>
                    <a:pt x="803" y="38"/>
                  </a:lnTo>
                  <a:lnTo>
                    <a:pt x="817" y="30"/>
                  </a:lnTo>
                  <a:lnTo>
                    <a:pt x="833" y="24"/>
                  </a:lnTo>
                  <a:lnTo>
                    <a:pt x="849" y="18"/>
                  </a:lnTo>
                  <a:lnTo>
                    <a:pt x="867" y="13"/>
                  </a:lnTo>
                  <a:lnTo>
                    <a:pt x="887" y="8"/>
                  </a:lnTo>
                  <a:lnTo>
                    <a:pt x="907" y="5"/>
                  </a:lnTo>
                  <a:lnTo>
                    <a:pt x="928" y="3"/>
                  </a:lnTo>
                  <a:lnTo>
                    <a:pt x="950" y="0"/>
                  </a:lnTo>
                  <a:lnTo>
                    <a:pt x="972" y="0"/>
                  </a:lnTo>
                  <a:lnTo>
                    <a:pt x="995" y="0"/>
                  </a:lnTo>
                  <a:lnTo>
                    <a:pt x="1017" y="3"/>
                  </a:lnTo>
                  <a:lnTo>
                    <a:pt x="1038" y="5"/>
                  </a:lnTo>
                  <a:lnTo>
                    <a:pt x="1059" y="8"/>
                  </a:lnTo>
                  <a:lnTo>
                    <a:pt x="1078" y="13"/>
                  </a:lnTo>
                  <a:lnTo>
                    <a:pt x="1096" y="18"/>
                  </a:lnTo>
                  <a:lnTo>
                    <a:pt x="1113" y="24"/>
                  </a:lnTo>
                  <a:lnTo>
                    <a:pt x="1129" y="30"/>
                  </a:lnTo>
                  <a:lnTo>
                    <a:pt x="1143" y="38"/>
                  </a:lnTo>
                  <a:lnTo>
                    <a:pt x="1155" y="46"/>
                  </a:lnTo>
                  <a:lnTo>
                    <a:pt x="1167" y="55"/>
                  </a:lnTo>
                  <a:lnTo>
                    <a:pt x="1175" y="63"/>
                  </a:lnTo>
                  <a:lnTo>
                    <a:pt x="1183" y="72"/>
                  </a:lnTo>
                  <a:lnTo>
                    <a:pt x="1189" y="82"/>
                  </a:lnTo>
                  <a:lnTo>
                    <a:pt x="1192" y="93"/>
                  </a:lnTo>
                  <a:lnTo>
                    <a:pt x="1193" y="103"/>
                  </a:lnTo>
                  <a:lnTo>
                    <a:pt x="1946" y="103"/>
                  </a:lnTo>
                  <a:lnTo>
                    <a:pt x="1946" y="1277"/>
                  </a:lnTo>
                  <a:lnTo>
                    <a:pt x="0" y="1278"/>
                  </a:lnTo>
                  <a:close/>
                </a:path>
              </a:pathLst>
            </a:custGeom>
            <a:solidFill>
              <a:srgbClr val="B23333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36" name="Rectangle 319"/>
            <p:cNvSpPr>
              <a:spLocks noChangeArrowheads="1"/>
            </p:cNvSpPr>
            <p:nvPr/>
          </p:nvSpPr>
          <p:spPr bwMode="auto">
            <a:xfrm>
              <a:off x="5188" y="3087"/>
              <a:ext cx="42" cy="3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37" name="Rectangle 320"/>
            <p:cNvSpPr>
              <a:spLocks noChangeArrowheads="1"/>
            </p:cNvSpPr>
            <p:nvPr/>
          </p:nvSpPr>
          <p:spPr bwMode="auto">
            <a:xfrm>
              <a:off x="5168" y="3134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38" name="Rectangle 321"/>
            <p:cNvSpPr>
              <a:spLocks noChangeArrowheads="1"/>
            </p:cNvSpPr>
            <p:nvPr/>
          </p:nvSpPr>
          <p:spPr bwMode="auto">
            <a:xfrm>
              <a:off x="5306" y="3034"/>
              <a:ext cx="42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39" name="Rectangle 322"/>
            <p:cNvSpPr>
              <a:spLocks noChangeArrowheads="1"/>
            </p:cNvSpPr>
            <p:nvPr/>
          </p:nvSpPr>
          <p:spPr bwMode="auto">
            <a:xfrm>
              <a:off x="5286" y="3087"/>
              <a:ext cx="40" cy="3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0" name="Rectangle 323"/>
            <p:cNvSpPr>
              <a:spLocks noChangeArrowheads="1"/>
            </p:cNvSpPr>
            <p:nvPr/>
          </p:nvSpPr>
          <p:spPr bwMode="auto">
            <a:xfrm>
              <a:off x="5286" y="2987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1" name="Rectangle 324"/>
            <p:cNvSpPr>
              <a:spLocks noChangeArrowheads="1"/>
            </p:cNvSpPr>
            <p:nvPr/>
          </p:nvSpPr>
          <p:spPr bwMode="auto">
            <a:xfrm>
              <a:off x="4773" y="3076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2" name="Rectangle 325"/>
            <p:cNvSpPr>
              <a:spLocks noChangeArrowheads="1"/>
            </p:cNvSpPr>
            <p:nvPr/>
          </p:nvSpPr>
          <p:spPr bwMode="auto">
            <a:xfrm>
              <a:off x="4773" y="3024"/>
              <a:ext cx="18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3" name="Rectangle 326"/>
            <p:cNvSpPr>
              <a:spLocks noChangeArrowheads="1"/>
            </p:cNvSpPr>
            <p:nvPr/>
          </p:nvSpPr>
          <p:spPr bwMode="auto">
            <a:xfrm>
              <a:off x="4773" y="3123"/>
              <a:ext cx="18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4" name="Rectangle 327"/>
            <p:cNvSpPr>
              <a:spLocks noChangeArrowheads="1"/>
            </p:cNvSpPr>
            <p:nvPr/>
          </p:nvSpPr>
          <p:spPr bwMode="auto">
            <a:xfrm>
              <a:off x="4946" y="3076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5" name="Rectangle 328"/>
            <p:cNvSpPr>
              <a:spLocks noChangeArrowheads="1"/>
            </p:cNvSpPr>
            <p:nvPr/>
          </p:nvSpPr>
          <p:spPr bwMode="auto">
            <a:xfrm>
              <a:off x="4924" y="312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6" name="Rectangle 329"/>
            <p:cNvSpPr>
              <a:spLocks noChangeArrowheads="1"/>
            </p:cNvSpPr>
            <p:nvPr/>
          </p:nvSpPr>
          <p:spPr bwMode="auto">
            <a:xfrm>
              <a:off x="4773" y="345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7" name="Rectangle 330"/>
            <p:cNvSpPr>
              <a:spLocks noChangeArrowheads="1"/>
            </p:cNvSpPr>
            <p:nvPr/>
          </p:nvSpPr>
          <p:spPr bwMode="auto">
            <a:xfrm>
              <a:off x="4773" y="3406"/>
              <a:ext cx="18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8" name="Rectangle 331"/>
            <p:cNvSpPr>
              <a:spLocks noChangeArrowheads="1"/>
            </p:cNvSpPr>
            <p:nvPr/>
          </p:nvSpPr>
          <p:spPr bwMode="auto">
            <a:xfrm>
              <a:off x="4773" y="3505"/>
              <a:ext cx="18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49" name="Rectangle 332"/>
            <p:cNvSpPr>
              <a:spLocks noChangeArrowheads="1"/>
            </p:cNvSpPr>
            <p:nvPr/>
          </p:nvSpPr>
          <p:spPr bwMode="auto">
            <a:xfrm>
              <a:off x="4946" y="345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0" name="Rectangle 333"/>
            <p:cNvSpPr>
              <a:spLocks noChangeArrowheads="1"/>
            </p:cNvSpPr>
            <p:nvPr/>
          </p:nvSpPr>
          <p:spPr bwMode="auto">
            <a:xfrm>
              <a:off x="4924" y="3505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1" name="Freeform 334"/>
            <p:cNvSpPr>
              <a:spLocks/>
            </p:cNvSpPr>
            <p:nvPr/>
          </p:nvSpPr>
          <p:spPr bwMode="auto">
            <a:xfrm>
              <a:off x="5024" y="3076"/>
              <a:ext cx="146" cy="89"/>
            </a:xfrm>
            <a:custGeom>
              <a:avLst/>
              <a:gdLst>
                <a:gd name="T0" fmla="*/ 48 w 440"/>
                <a:gd name="T1" fmla="*/ 78 h 102"/>
                <a:gd name="T2" fmla="*/ 48 w 440"/>
                <a:gd name="T3" fmla="*/ 70 h 102"/>
                <a:gd name="T4" fmla="*/ 48 w 440"/>
                <a:gd name="T5" fmla="*/ 63 h 102"/>
                <a:gd name="T6" fmla="*/ 47 w 440"/>
                <a:gd name="T7" fmla="*/ 55 h 102"/>
                <a:gd name="T8" fmla="*/ 46 w 440"/>
                <a:gd name="T9" fmla="*/ 49 h 102"/>
                <a:gd name="T10" fmla="*/ 45 w 440"/>
                <a:gd name="T11" fmla="*/ 42 h 102"/>
                <a:gd name="T12" fmla="*/ 44 w 440"/>
                <a:gd name="T13" fmla="*/ 35 h 102"/>
                <a:gd name="T14" fmla="*/ 43 w 440"/>
                <a:gd name="T15" fmla="*/ 29 h 102"/>
                <a:gd name="T16" fmla="*/ 41 w 440"/>
                <a:gd name="T17" fmla="*/ 23 h 102"/>
                <a:gd name="T18" fmla="*/ 39 w 440"/>
                <a:gd name="T19" fmla="*/ 18 h 102"/>
                <a:gd name="T20" fmla="*/ 38 w 440"/>
                <a:gd name="T21" fmla="*/ 14 h 102"/>
                <a:gd name="T22" fmla="*/ 36 w 440"/>
                <a:gd name="T23" fmla="*/ 10 h 102"/>
                <a:gd name="T24" fmla="*/ 34 w 440"/>
                <a:gd name="T25" fmla="*/ 6 h 102"/>
                <a:gd name="T26" fmla="*/ 32 w 440"/>
                <a:gd name="T27" fmla="*/ 3 h 102"/>
                <a:gd name="T28" fmla="*/ 29 w 440"/>
                <a:gd name="T29" fmla="*/ 3 h 102"/>
                <a:gd name="T30" fmla="*/ 27 w 440"/>
                <a:gd name="T31" fmla="*/ 0 h 102"/>
                <a:gd name="T32" fmla="*/ 24 w 440"/>
                <a:gd name="T33" fmla="*/ 0 h 102"/>
                <a:gd name="T34" fmla="*/ 22 w 440"/>
                <a:gd name="T35" fmla="*/ 0 h 102"/>
                <a:gd name="T36" fmla="*/ 19 w 440"/>
                <a:gd name="T37" fmla="*/ 3 h 102"/>
                <a:gd name="T38" fmla="*/ 17 w 440"/>
                <a:gd name="T39" fmla="*/ 3 h 102"/>
                <a:gd name="T40" fmla="*/ 15 w 440"/>
                <a:gd name="T41" fmla="*/ 6 h 102"/>
                <a:gd name="T42" fmla="*/ 13 w 440"/>
                <a:gd name="T43" fmla="*/ 10 h 102"/>
                <a:gd name="T44" fmla="*/ 11 w 440"/>
                <a:gd name="T45" fmla="*/ 14 h 102"/>
                <a:gd name="T46" fmla="*/ 9 w 440"/>
                <a:gd name="T47" fmla="*/ 18 h 102"/>
                <a:gd name="T48" fmla="*/ 7 w 440"/>
                <a:gd name="T49" fmla="*/ 23 h 102"/>
                <a:gd name="T50" fmla="*/ 6 w 440"/>
                <a:gd name="T51" fmla="*/ 29 h 102"/>
                <a:gd name="T52" fmla="*/ 4 w 440"/>
                <a:gd name="T53" fmla="*/ 35 h 102"/>
                <a:gd name="T54" fmla="*/ 3 w 440"/>
                <a:gd name="T55" fmla="*/ 42 h 102"/>
                <a:gd name="T56" fmla="*/ 2 w 440"/>
                <a:gd name="T57" fmla="*/ 49 h 102"/>
                <a:gd name="T58" fmla="*/ 1 w 440"/>
                <a:gd name="T59" fmla="*/ 55 h 102"/>
                <a:gd name="T60" fmla="*/ 0 w 440"/>
                <a:gd name="T61" fmla="*/ 63 h 102"/>
                <a:gd name="T62" fmla="*/ 0 w 440"/>
                <a:gd name="T63" fmla="*/ 70 h 102"/>
                <a:gd name="T64" fmla="*/ 0 w 440"/>
                <a:gd name="T65" fmla="*/ 78 h 102"/>
                <a:gd name="T66" fmla="*/ 48 w 440"/>
                <a:gd name="T67" fmla="*/ 78 h 102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440"/>
                <a:gd name="T103" fmla="*/ 0 h 102"/>
                <a:gd name="T104" fmla="*/ 440 w 440"/>
                <a:gd name="T105" fmla="*/ 102 h 102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440" h="102">
                  <a:moveTo>
                    <a:pt x="440" y="102"/>
                  </a:moveTo>
                  <a:lnTo>
                    <a:pt x="439" y="92"/>
                  </a:lnTo>
                  <a:lnTo>
                    <a:pt x="436" y="82"/>
                  </a:lnTo>
                  <a:lnTo>
                    <a:pt x="430" y="72"/>
                  </a:lnTo>
                  <a:lnTo>
                    <a:pt x="422" y="64"/>
                  </a:lnTo>
                  <a:lnTo>
                    <a:pt x="414" y="55"/>
                  </a:lnTo>
                  <a:lnTo>
                    <a:pt x="402" y="46"/>
                  </a:lnTo>
                  <a:lnTo>
                    <a:pt x="390" y="38"/>
                  </a:lnTo>
                  <a:lnTo>
                    <a:pt x="376" y="30"/>
                  </a:lnTo>
                  <a:lnTo>
                    <a:pt x="360" y="24"/>
                  </a:lnTo>
                  <a:lnTo>
                    <a:pt x="343" y="18"/>
                  </a:lnTo>
                  <a:lnTo>
                    <a:pt x="325" y="13"/>
                  </a:lnTo>
                  <a:lnTo>
                    <a:pt x="306" y="8"/>
                  </a:lnTo>
                  <a:lnTo>
                    <a:pt x="285" y="5"/>
                  </a:lnTo>
                  <a:lnTo>
                    <a:pt x="264" y="3"/>
                  </a:lnTo>
                  <a:lnTo>
                    <a:pt x="242" y="0"/>
                  </a:lnTo>
                  <a:lnTo>
                    <a:pt x="219" y="0"/>
                  </a:lnTo>
                  <a:lnTo>
                    <a:pt x="197" y="0"/>
                  </a:lnTo>
                  <a:lnTo>
                    <a:pt x="175" y="3"/>
                  </a:lnTo>
                  <a:lnTo>
                    <a:pt x="154" y="5"/>
                  </a:lnTo>
                  <a:lnTo>
                    <a:pt x="134" y="8"/>
                  </a:lnTo>
                  <a:lnTo>
                    <a:pt x="114" y="13"/>
                  </a:lnTo>
                  <a:lnTo>
                    <a:pt x="96" y="18"/>
                  </a:lnTo>
                  <a:lnTo>
                    <a:pt x="80" y="24"/>
                  </a:lnTo>
                  <a:lnTo>
                    <a:pt x="64" y="30"/>
                  </a:lnTo>
                  <a:lnTo>
                    <a:pt x="50" y="38"/>
                  </a:lnTo>
                  <a:lnTo>
                    <a:pt x="37" y="46"/>
                  </a:lnTo>
                  <a:lnTo>
                    <a:pt x="26" y="55"/>
                  </a:lnTo>
                  <a:lnTo>
                    <a:pt x="16" y="64"/>
                  </a:lnTo>
                  <a:lnTo>
                    <a:pt x="10" y="72"/>
                  </a:lnTo>
                  <a:lnTo>
                    <a:pt x="4" y="82"/>
                  </a:lnTo>
                  <a:lnTo>
                    <a:pt x="1" y="92"/>
                  </a:lnTo>
                  <a:lnTo>
                    <a:pt x="0" y="102"/>
                  </a:lnTo>
                  <a:lnTo>
                    <a:pt x="440" y="102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2" name="Freeform 335"/>
            <p:cNvSpPr>
              <a:spLocks/>
            </p:cNvSpPr>
            <p:nvPr/>
          </p:nvSpPr>
          <p:spPr bwMode="auto">
            <a:xfrm>
              <a:off x="4789" y="2506"/>
              <a:ext cx="615" cy="147"/>
            </a:xfrm>
            <a:custGeom>
              <a:avLst/>
              <a:gdLst>
                <a:gd name="T0" fmla="*/ 100 w 1847"/>
                <a:gd name="T1" fmla="*/ 50 h 168"/>
                <a:gd name="T2" fmla="*/ 95 w 1847"/>
                <a:gd name="T3" fmla="*/ 53 h 168"/>
                <a:gd name="T4" fmla="*/ 91 w 1847"/>
                <a:gd name="T5" fmla="*/ 60 h 168"/>
                <a:gd name="T6" fmla="*/ 87 w 1847"/>
                <a:gd name="T7" fmla="*/ 68 h 168"/>
                <a:gd name="T8" fmla="*/ 84 w 1847"/>
                <a:gd name="T9" fmla="*/ 79 h 168"/>
                <a:gd name="T10" fmla="*/ 81 w 1847"/>
                <a:gd name="T11" fmla="*/ 92 h 168"/>
                <a:gd name="T12" fmla="*/ 79 w 1847"/>
                <a:gd name="T13" fmla="*/ 105 h 168"/>
                <a:gd name="T14" fmla="*/ 78 w 1847"/>
                <a:gd name="T15" fmla="*/ 121 h 168"/>
                <a:gd name="T16" fmla="*/ 0 w 1847"/>
                <a:gd name="T17" fmla="*/ 129 h 168"/>
                <a:gd name="T18" fmla="*/ 1 w 1847"/>
                <a:gd name="T19" fmla="*/ 88 h 168"/>
                <a:gd name="T20" fmla="*/ 6 w 1847"/>
                <a:gd name="T21" fmla="*/ 88 h 168"/>
                <a:gd name="T22" fmla="*/ 16 w 1847"/>
                <a:gd name="T23" fmla="*/ 88 h 168"/>
                <a:gd name="T24" fmla="*/ 28 w 1847"/>
                <a:gd name="T25" fmla="*/ 88 h 168"/>
                <a:gd name="T26" fmla="*/ 41 w 1847"/>
                <a:gd name="T27" fmla="*/ 88 h 168"/>
                <a:gd name="T28" fmla="*/ 54 w 1847"/>
                <a:gd name="T29" fmla="*/ 88 h 168"/>
                <a:gd name="T30" fmla="*/ 65 w 1847"/>
                <a:gd name="T31" fmla="*/ 88 h 168"/>
                <a:gd name="T32" fmla="*/ 71 w 1847"/>
                <a:gd name="T33" fmla="*/ 88 h 168"/>
                <a:gd name="T34" fmla="*/ 74 w 1847"/>
                <a:gd name="T35" fmla="*/ 80 h 168"/>
                <a:gd name="T36" fmla="*/ 76 w 1847"/>
                <a:gd name="T37" fmla="*/ 64 h 168"/>
                <a:gd name="T38" fmla="*/ 79 w 1847"/>
                <a:gd name="T39" fmla="*/ 47 h 168"/>
                <a:gd name="T40" fmla="*/ 83 w 1847"/>
                <a:gd name="T41" fmla="*/ 33 h 168"/>
                <a:gd name="T42" fmla="*/ 86 w 1847"/>
                <a:gd name="T43" fmla="*/ 21 h 168"/>
                <a:gd name="T44" fmla="*/ 91 w 1847"/>
                <a:gd name="T45" fmla="*/ 10 h 168"/>
                <a:gd name="T46" fmla="*/ 95 w 1847"/>
                <a:gd name="T47" fmla="*/ 4 h 168"/>
                <a:gd name="T48" fmla="*/ 100 w 1847"/>
                <a:gd name="T49" fmla="*/ 1 h 168"/>
                <a:gd name="T50" fmla="*/ 105 w 1847"/>
                <a:gd name="T51" fmla="*/ 1 h 168"/>
                <a:gd name="T52" fmla="*/ 110 w 1847"/>
                <a:gd name="T53" fmla="*/ 4 h 168"/>
                <a:gd name="T54" fmla="*/ 114 w 1847"/>
                <a:gd name="T55" fmla="*/ 10 h 168"/>
                <a:gd name="T56" fmla="*/ 119 w 1847"/>
                <a:gd name="T57" fmla="*/ 21 h 168"/>
                <a:gd name="T58" fmla="*/ 123 w 1847"/>
                <a:gd name="T59" fmla="*/ 33 h 168"/>
                <a:gd name="T60" fmla="*/ 126 w 1847"/>
                <a:gd name="T61" fmla="*/ 47 h 168"/>
                <a:gd name="T62" fmla="*/ 129 w 1847"/>
                <a:gd name="T63" fmla="*/ 64 h 168"/>
                <a:gd name="T64" fmla="*/ 131 w 1847"/>
                <a:gd name="T65" fmla="*/ 80 h 168"/>
                <a:gd name="T66" fmla="*/ 134 w 1847"/>
                <a:gd name="T67" fmla="*/ 88 h 168"/>
                <a:gd name="T68" fmla="*/ 140 w 1847"/>
                <a:gd name="T69" fmla="*/ 88 h 168"/>
                <a:gd name="T70" fmla="*/ 151 w 1847"/>
                <a:gd name="T71" fmla="*/ 88 h 168"/>
                <a:gd name="T72" fmla="*/ 163 w 1847"/>
                <a:gd name="T73" fmla="*/ 88 h 168"/>
                <a:gd name="T74" fmla="*/ 176 w 1847"/>
                <a:gd name="T75" fmla="*/ 88 h 168"/>
                <a:gd name="T76" fmla="*/ 189 w 1847"/>
                <a:gd name="T77" fmla="*/ 88 h 168"/>
                <a:gd name="T78" fmla="*/ 198 w 1847"/>
                <a:gd name="T79" fmla="*/ 88 h 168"/>
                <a:gd name="T80" fmla="*/ 204 w 1847"/>
                <a:gd name="T81" fmla="*/ 88 h 168"/>
                <a:gd name="T82" fmla="*/ 205 w 1847"/>
                <a:gd name="T83" fmla="*/ 129 h 168"/>
                <a:gd name="T84" fmla="*/ 127 w 1847"/>
                <a:gd name="T85" fmla="*/ 121 h 168"/>
                <a:gd name="T86" fmla="*/ 126 w 1847"/>
                <a:gd name="T87" fmla="*/ 105 h 168"/>
                <a:gd name="T88" fmla="*/ 124 w 1847"/>
                <a:gd name="T89" fmla="*/ 92 h 168"/>
                <a:gd name="T90" fmla="*/ 121 w 1847"/>
                <a:gd name="T91" fmla="*/ 79 h 168"/>
                <a:gd name="T92" fmla="*/ 118 w 1847"/>
                <a:gd name="T93" fmla="*/ 68 h 168"/>
                <a:gd name="T94" fmla="*/ 114 w 1847"/>
                <a:gd name="T95" fmla="*/ 60 h 168"/>
                <a:gd name="T96" fmla="*/ 110 w 1847"/>
                <a:gd name="T97" fmla="*/ 53 h 168"/>
                <a:gd name="T98" fmla="*/ 105 w 1847"/>
                <a:gd name="T99" fmla="*/ 50 h 168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1847"/>
                <a:gd name="T151" fmla="*/ 0 h 168"/>
                <a:gd name="T152" fmla="*/ 1847 w 1847"/>
                <a:gd name="T153" fmla="*/ 168 h 168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1847" h="168">
                  <a:moveTo>
                    <a:pt x="923" y="65"/>
                  </a:moveTo>
                  <a:lnTo>
                    <a:pt x="901" y="65"/>
                  </a:lnTo>
                  <a:lnTo>
                    <a:pt x="879" y="68"/>
                  </a:lnTo>
                  <a:lnTo>
                    <a:pt x="858" y="70"/>
                  </a:lnTo>
                  <a:lnTo>
                    <a:pt x="838" y="73"/>
                  </a:lnTo>
                  <a:lnTo>
                    <a:pt x="818" y="78"/>
                  </a:lnTo>
                  <a:lnTo>
                    <a:pt x="800" y="83"/>
                  </a:lnTo>
                  <a:lnTo>
                    <a:pt x="784" y="89"/>
                  </a:lnTo>
                  <a:lnTo>
                    <a:pt x="768" y="95"/>
                  </a:lnTo>
                  <a:lnTo>
                    <a:pt x="754" y="103"/>
                  </a:lnTo>
                  <a:lnTo>
                    <a:pt x="741" y="111"/>
                  </a:lnTo>
                  <a:lnTo>
                    <a:pt x="730" y="120"/>
                  </a:lnTo>
                  <a:lnTo>
                    <a:pt x="720" y="128"/>
                  </a:lnTo>
                  <a:lnTo>
                    <a:pt x="714" y="137"/>
                  </a:lnTo>
                  <a:lnTo>
                    <a:pt x="708" y="147"/>
                  </a:lnTo>
                  <a:lnTo>
                    <a:pt x="705" y="158"/>
                  </a:lnTo>
                  <a:lnTo>
                    <a:pt x="704" y="168"/>
                  </a:lnTo>
                  <a:lnTo>
                    <a:pt x="0" y="168"/>
                  </a:lnTo>
                  <a:lnTo>
                    <a:pt x="0" y="116"/>
                  </a:lnTo>
                  <a:lnTo>
                    <a:pt x="7" y="116"/>
                  </a:lnTo>
                  <a:lnTo>
                    <a:pt x="27" y="116"/>
                  </a:lnTo>
                  <a:lnTo>
                    <a:pt x="57" y="116"/>
                  </a:lnTo>
                  <a:lnTo>
                    <a:pt x="97" y="116"/>
                  </a:lnTo>
                  <a:lnTo>
                    <a:pt x="145" y="116"/>
                  </a:lnTo>
                  <a:lnTo>
                    <a:pt x="197" y="116"/>
                  </a:lnTo>
                  <a:lnTo>
                    <a:pt x="254" y="116"/>
                  </a:lnTo>
                  <a:lnTo>
                    <a:pt x="313" y="116"/>
                  </a:lnTo>
                  <a:lnTo>
                    <a:pt x="373" y="116"/>
                  </a:lnTo>
                  <a:lnTo>
                    <a:pt x="431" y="116"/>
                  </a:lnTo>
                  <a:lnTo>
                    <a:pt x="486" y="116"/>
                  </a:lnTo>
                  <a:lnTo>
                    <a:pt x="537" y="116"/>
                  </a:lnTo>
                  <a:lnTo>
                    <a:pt x="582" y="116"/>
                  </a:lnTo>
                  <a:lnTo>
                    <a:pt x="617" y="116"/>
                  </a:lnTo>
                  <a:lnTo>
                    <a:pt x="644" y="116"/>
                  </a:lnTo>
                  <a:lnTo>
                    <a:pt x="658" y="116"/>
                  </a:lnTo>
                  <a:lnTo>
                    <a:pt x="666" y="105"/>
                  </a:lnTo>
                  <a:lnTo>
                    <a:pt x="675" y="94"/>
                  </a:lnTo>
                  <a:lnTo>
                    <a:pt x="686" y="83"/>
                  </a:lnTo>
                  <a:lnTo>
                    <a:pt x="698" y="72"/>
                  </a:lnTo>
                  <a:lnTo>
                    <a:pt x="713" y="62"/>
                  </a:lnTo>
                  <a:lnTo>
                    <a:pt x="727" y="53"/>
                  </a:lnTo>
                  <a:lnTo>
                    <a:pt x="744" y="43"/>
                  </a:lnTo>
                  <a:lnTo>
                    <a:pt x="760" y="35"/>
                  </a:lnTo>
                  <a:lnTo>
                    <a:pt x="778" y="28"/>
                  </a:lnTo>
                  <a:lnTo>
                    <a:pt x="797" y="21"/>
                  </a:lnTo>
                  <a:lnTo>
                    <a:pt x="817" y="14"/>
                  </a:lnTo>
                  <a:lnTo>
                    <a:pt x="838" y="10"/>
                  </a:lnTo>
                  <a:lnTo>
                    <a:pt x="858" y="6"/>
                  </a:lnTo>
                  <a:lnTo>
                    <a:pt x="880" y="2"/>
                  </a:lnTo>
                  <a:lnTo>
                    <a:pt x="901" y="1"/>
                  </a:lnTo>
                  <a:lnTo>
                    <a:pt x="923" y="0"/>
                  </a:lnTo>
                  <a:lnTo>
                    <a:pt x="946" y="1"/>
                  </a:lnTo>
                  <a:lnTo>
                    <a:pt x="968" y="2"/>
                  </a:lnTo>
                  <a:lnTo>
                    <a:pt x="989" y="6"/>
                  </a:lnTo>
                  <a:lnTo>
                    <a:pt x="1010" y="10"/>
                  </a:lnTo>
                  <a:lnTo>
                    <a:pt x="1030" y="14"/>
                  </a:lnTo>
                  <a:lnTo>
                    <a:pt x="1050" y="21"/>
                  </a:lnTo>
                  <a:lnTo>
                    <a:pt x="1069" y="28"/>
                  </a:lnTo>
                  <a:lnTo>
                    <a:pt x="1088" y="35"/>
                  </a:lnTo>
                  <a:lnTo>
                    <a:pt x="1104" y="43"/>
                  </a:lnTo>
                  <a:lnTo>
                    <a:pt x="1121" y="53"/>
                  </a:lnTo>
                  <a:lnTo>
                    <a:pt x="1135" y="62"/>
                  </a:lnTo>
                  <a:lnTo>
                    <a:pt x="1149" y="72"/>
                  </a:lnTo>
                  <a:lnTo>
                    <a:pt x="1161" y="83"/>
                  </a:lnTo>
                  <a:lnTo>
                    <a:pt x="1172" y="94"/>
                  </a:lnTo>
                  <a:lnTo>
                    <a:pt x="1181" y="105"/>
                  </a:lnTo>
                  <a:lnTo>
                    <a:pt x="1189" y="116"/>
                  </a:lnTo>
                  <a:lnTo>
                    <a:pt x="1203" y="116"/>
                  </a:lnTo>
                  <a:lnTo>
                    <a:pt x="1230" y="116"/>
                  </a:lnTo>
                  <a:lnTo>
                    <a:pt x="1265" y="116"/>
                  </a:lnTo>
                  <a:lnTo>
                    <a:pt x="1309" y="116"/>
                  </a:lnTo>
                  <a:lnTo>
                    <a:pt x="1360" y="116"/>
                  </a:lnTo>
                  <a:lnTo>
                    <a:pt x="1416" y="116"/>
                  </a:lnTo>
                  <a:lnTo>
                    <a:pt x="1475" y="116"/>
                  </a:lnTo>
                  <a:lnTo>
                    <a:pt x="1535" y="116"/>
                  </a:lnTo>
                  <a:lnTo>
                    <a:pt x="1593" y="116"/>
                  </a:lnTo>
                  <a:lnTo>
                    <a:pt x="1650" y="116"/>
                  </a:lnTo>
                  <a:lnTo>
                    <a:pt x="1703" y="116"/>
                  </a:lnTo>
                  <a:lnTo>
                    <a:pt x="1751" y="116"/>
                  </a:lnTo>
                  <a:lnTo>
                    <a:pt x="1791" y="116"/>
                  </a:lnTo>
                  <a:lnTo>
                    <a:pt x="1821" y="116"/>
                  </a:lnTo>
                  <a:lnTo>
                    <a:pt x="1841" y="116"/>
                  </a:lnTo>
                  <a:lnTo>
                    <a:pt x="1847" y="116"/>
                  </a:lnTo>
                  <a:lnTo>
                    <a:pt x="1847" y="168"/>
                  </a:lnTo>
                  <a:lnTo>
                    <a:pt x="1144" y="168"/>
                  </a:lnTo>
                  <a:lnTo>
                    <a:pt x="1143" y="158"/>
                  </a:lnTo>
                  <a:lnTo>
                    <a:pt x="1140" y="147"/>
                  </a:lnTo>
                  <a:lnTo>
                    <a:pt x="1134" y="137"/>
                  </a:lnTo>
                  <a:lnTo>
                    <a:pt x="1126" y="128"/>
                  </a:lnTo>
                  <a:lnTo>
                    <a:pt x="1118" y="120"/>
                  </a:lnTo>
                  <a:lnTo>
                    <a:pt x="1106" y="111"/>
                  </a:lnTo>
                  <a:lnTo>
                    <a:pt x="1094" y="103"/>
                  </a:lnTo>
                  <a:lnTo>
                    <a:pt x="1080" y="95"/>
                  </a:lnTo>
                  <a:lnTo>
                    <a:pt x="1064" y="89"/>
                  </a:lnTo>
                  <a:lnTo>
                    <a:pt x="1047" y="83"/>
                  </a:lnTo>
                  <a:lnTo>
                    <a:pt x="1029" y="78"/>
                  </a:lnTo>
                  <a:lnTo>
                    <a:pt x="1010" y="73"/>
                  </a:lnTo>
                  <a:lnTo>
                    <a:pt x="989" y="70"/>
                  </a:lnTo>
                  <a:lnTo>
                    <a:pt x="968" y="68"/>
                  </a:lnTo>
                  <a:lnTo>
                    <a:pt x="946" y="65"/>
                  </a:lnTo>
                  <a:lnTo>
                    <a:pt x="923" y="65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3" name="Rectangle 336"/>
            <p:cNvSpPr>
              <a:spLocks noChangeArrowheads="1"/>
            </p:cNvSpPr>
            <p:nvPr/>
          </p:nvSpPr>
          <p:spPr bwMode="auto">
            <a:xfrm>
              <a:off x="5404" y="2595"/>
              <a:ext cx="29" cy="120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4" name="Rectangle 337"/>
            <p:cNvSpPr>
              <a:spLocks noChangeArrowheads="1"/>
            </p:cNvSpPr>
            <p:nvPr/>
          </p:nvSpPr>
          <p:spPr bwMode="auto">
            <a:xfrm>
              <a:off x="4759" y="2595"/>
              <a:ext cx="30" cy="120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5" name="Rectangle 338"/>
            <p:cNvSpPr>
              <a:spLocks noChangeArrowheads="1"/>
            </p:cNvSpPr>
            <p:nvPr/>
          </p:nvSpPr>
          <p:spPr bwMode="auto">
            <a:xfrm>
              <a:off x="5026" y="3165"/>
              <a:ext cx="142" cy="330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6" name="Rectangle 339"/>
            <p:cNvSpPr>
              <a:spLocks noChangeArrowheads="1"/>
            </p:cNvSpPr>
            <p:nvPr/>
          </p:nvSpPr>
          <p:spPr bwMode="auto">
            <a:xfrm>
              <a:off x="5026" y="3495"/>
              <a:ext cx="142" cy="1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7" name="Rectangle 340"/>
            <p:cNvSpPr>
              <a:spLocks noChangeArrowheads="1"/>
            </p:cNvSpPr>
            <p:nvPr/>
          </p:nvSpPr>
          <p:spPr bwMode="auto">
            <a:xfrm>
              <a:off x="5026" y="3558"/>
              <a:ext cx="142" cy="15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8" name="Rectangle 341"/>
            <p:cNvSpPr>
              <a:spLocks noChangeArrowheads="1"/>
            </p:cNvSpPr>
            <p:nvPr/>
          </p:nvSpPr>
          <p:spPr bwMode="auto">
            <a:xfrm>
              <a:off x="5026" y="3615"/>
              <a:ext cx="142" cy="1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59" name="Rectangle 342"/>
            <p:cNvSpPr>
              <a:spLocks noChangeArrowheads="1"/>
            </p:cNvSpPr>
            <p:nvPr/>
          </p:nvSpPr>
          <p:spPr bwMode="auto">
            <a:xfrm>
              <a:off x="5100" y="3186"/>
              <a:ext cx="60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0" name="Rectangle 343"/>
            <p:cNvSpPr>
              <a:spLocks noChangeArrowheads="1"/>
            </p:cNvSpPr>
            <p:nvPr/>
          </p:nvSpPr>
          <p:spPr bwMode="auto">
            <a:xfrm>
              <a:off x="5100" y="3186"/>
              <a:ext cx="60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1" name="Rectangle 344"/>
            <p:cNvSpPr>
              <a:spLocks noChangeArrowheads="1"/>
            </p:cNvSpPr>
            <p:nvPr/>
          </p:nvSpPr>
          <p:spPr bwMode="auto">
            <a:xfrm>
              <a:off x="5032" y="3186"/>
              <a:ext cx="62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2" name="Rectangle 345"/>
            <p:cNvSpPr>
              <a:spLocks noChangeArrowheads="1"/>
            </p:cNvSpPr>
            <p:nvPr/>
          </p:nvSpPr>
          <p:spPr bwMode="auto">
            <a:xfrm>
              <a:off x="5100" y="3369"/>
              <a:ext cx="60" cy="21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3" name="Rectangle 346"/>
            <p:cNvSpPr>
              <a:spLocks noChangeArrowheads="1"/>
            </p:cNvSpPr>
            <p:nvPr/>
          </p:nvSpPr>
          <p:spPr bwMode="auto">
            <a:xfrm>
              <a:off x="5168" y="3422"/>
              <a:ext cx="34" cy="25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4" name="Rectangle 347"/>
            <p:cNvSpPr>
              <a:spLocks noChangeArrowheads="1"/>
            </p:cNvSpPr>
            <p:nvPr/>
          </p:nvSpPr>
          <p:spPr bwMode="auto">
            <a:xfrm>
              <a:off x="4992" y="3422"/>
              <a:ext cx="34" cy="25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5" name="Rectangle 348"/>
            <p:cNvSpPr>
              <a:spLocks noChangeArrowheads="1"/>
            </p:cNvSpPr>
            <p:nvPr/>
          </p:nvSpPr>
          <p:spPr bwMode="auto">
            <a:xfrm>
              <a:off x="5026" y="3511"/>
              <a:ext cx="142" cy="47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6" name="Rectangle 349"/>
            <p:cNvSpPr>
              <a:spLocks noChangeArrowheads="1"/>
            </p:cNvSpPr>
            <p:nvPr/>
          </p:nvSpPr>
          <p:spPr bwMode="auto">
            <a:xfrm>
              <a:off x="5026" y="3573"/>
              <a:ext cx="142" cy="42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7" name="Rectangle 350"/>
            <p:cNvSpPr>
              <a:spLocks noChangeArrowheads="1"/>
            </p:cNvSpPr>
            <p:nvPr/>
          </p:nvSpPr>
          <p:spPr bwMode="auto">
            <a:xfrm>
              <a:off x="5026" y="3631"/>
              <a:ext cx="142" cy="47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8" name="Rectangle 351"/>
            <p:cNvSpPr>
              <a:spLocks noChangeArrowheads="1"/>
            </p:cNvSpPr>
            <p:nvPr/>
          </p:nvSpPr>
          <p:spPr bwMode="auto">
            <a:xfrm>
              <a:off x="5100" y="3369"/>
              <a:ext cx="60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69" name="Rectangle 352"/>
            <p:cNvSpPr>
              <a:spLocks noChangeArrowheads="1"/>
            </p:cNvSpPr>
            <p:nvPr/>
          </p:nvSpPr>
          <p:spPr bwMode="auto">
            <a:xfrm>
              <a:off x="5032" y="3369"/>
              <a:ext cx="62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70" name="Rectangle 353"/>
            <p:cNvSpPr>
              <a:spLocks noChangeArrowheads="1"/>
            </p:cNvSpPr>
            <p:nvPr/>
          </p:nvSpPr>
          <p:spPr bwMode="auto">
            <a:xfrm>
              <a:off x="5100" y="3312"/>
              <a:ext cx="14" cy="52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71" name="Rectangle 354"/>
            <p:cNvSpPr>
              <a:spLocks noChangeArrowheads="1"/>
            </p:cNvSpPr>
            <p:nvPr/>
          </p:nvSpPr>
          <p:spPr bwMode="auto">
            <a:xfrm>
              <a:off x="5080" y="3312"/>
              <a:ext cx="14" cy="52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73" name="Rectangle 355"/>
            <p:cNvSpPr>
              <a:spLocks noChangeArrowheads="1"/>
            </p:cNvSpPr>
            <p:nvPr/>
          </p:nvSpPr>
          <p:spPr bwMode="auto">
            <a:xfrm>
              <a:off x="5100" y="3395"/>
              <a:ext cx="60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74" name="Rectangle 356"/>
            <p:cNvSpPr>
              <a:spLocks noChangeArrowheads="1"/>
            </p:cNvSpPr>
            <p:nvPr/>
          </p:nvSpPr>
          <p:spPr bwMode="auto">
            <a:xfrm>
              <a:off x="5032" y="3395"/>
              <a:ext cx="62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77" name="Rectangle 357"/>
            <p:cNvSpPr>
              <a:spLocks noChangeArrowheads="1"/>
            </p:cNvSpPr>
            <p:nvPr/>
          </p:nvSpPr>
          <p:spPr bwMode="auto">
            <a:xfrm>
              <a:off x="5168" y="3552"/>
              <a:ext cx="34" cy="27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2" name="Rectangle 358"/>
            <p:cNvSpPr>
              <a:spLocks noChangeArrowheads="1"/>
            </p:cNvSpPr>
            <p:nvPr/>
          </p:nvSpPr>
          <p:spPr bwMode="auto">
            <a:xfrm>
              <a:off x="4992" y="3552"/>
              <a:ext cx="34" cy="27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3" name="Rectangle 359"/>
            <p:cNvSpPr>
              <a:spLocks noChangeArrowheads="1"/>
            </p:cNvSpPr>
            <p:nvPr/>
          </p:nvSpPr>
          <p:spPr bwMode="auto">
            <a:xfrm>
              <a:off x="5334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4" name="Rectangle 360"/>
            <p:cNvSpPr>
              <a:spLocks noChangeArrowheads="1"/>
            </p:cNvSpPr>
            <p:nvPr/>
          </p:nvSpPr>
          <p:spPr bwMode="auto">
            <a:xfrm>
              <a:off x="5228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7" name="Rectangle 361"/>
            <p:cNvSpPr>
              <a:spLocks noChangeArrowheads="1"/>
            </p:cNvSpPr>
            <p:nvPr/>
          </p:nvSpPr>
          <p:spPr bwMode="auto">
            <a:xfrm>
              <a:off x="4912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8" name="Rectangle 362"/>
            <p:cNvSpPr>
              <a:spLocks noChangeArrowheads="1"/>
            </p:cNvSpPr>
            <p:nvPr/>
          </p:nvSpPr>
          <p:spPr bwMode="auto">
            <a:xfrm>
              <a:off x="5122" y="2747"/>
              <a:ext cx="54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89" name="Rectangle 363"/>
            <p:cNvSpPr>
              <a:spLocks noChangeArrowheads="1"/>
            </p:cNvSpPr>
            <p:nvPr/>
          </p:nvSpPr>
          <p:spPr bwMode="auto">
            <a:xfrm>
              <a:off x="5228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0" name="Rectangle 364"/>
            <p:cNvSpPr>
              <a:spLocks noChangeArrowheads="1"/>
            </p:cNvSpPr>
            <p:nvPr/>
          </p:nvSpPr>
          <p:spPr bwMode="auto">
            <a:xfrm>
              <a:off x="5334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1" name="Rectangle 365"/>
            <p:cNvSpPr>
              <a:spLocks noChangeArrowheads="1"/>
            </p:cNvSpPr>
            <p:nvPr/>
          </p:nvSpPr>
          <p:spPr bwMode="auto">
            <a:xfrm>
              <a:off x="5018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2" name="Rectangle 366"/>
            <p:cNvSpPr>
              <a:spLocks noChangeArrowheads="1"/>
            </p:cNvSpPr>
            <p:nvPr/>
          </p:nvSpPr>
          <p:spPr bwMode="auto">
            <a:xfrm>
              <a:off x="4809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3" name="Rectangle 367"/>
            <p:cNvSpPr>
              <a:spLocks noChangeArrowheads="1"/>
            </p:cNvSpPr>
            <p:nvPr/>
          </p:nvSpPr>
          <p:spPr bwMode="auto">
            <a:xfrm>
              <a:off x="4912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4" name="Rectangle 368"/>
            <p:cNvSpPr>
              <a:spLocks noChangeArrowheads="1"/>
            </p:cNvSpPr>
            <p:nvPr/>
          </p:nvSpPr>
          <p:spPr bwMode="auto">
            <a:xfrm>
              <a:off x="4809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5" name="Freeform 369"/>
            <p:cNvSpPr>
              <a:spLocks/>
            </p:cNvSpPr>
            <p:nvPr/>
          </p:nvSpPr>
          <p:spPr bwMode="auto">
            <a:xfrm>
              <a:off x="5114" y="2721"/>
              <a:ext cx="72" cy="324"/>
            </a:xfrm>
            <a:custGeom>
              <a:avLst/>
              <a:gdLst>
                <a:gd name="T0" fmla="*/ 21 w 217"/>
                <a:gd name="T1" fmla="*/ 163 h 373"/>
                <a:gd name="T2" fmla="*/ 3 w 217"/>
                <a:gd name="T3" fmla="*/ 163 h 373"/>
                <a:gd name="T4" fmla="*/ 3 w 217"/>
                <a:gd name="T5" fmla="*/ 260 h 373"/>
                <a:gd name="T6" fmla="*/ 21 w 217"/>
                <a:gd name="T7" fmla="*/ 260 h 373"/>
                <a:gd name="T8" fmla="*/ 24 w 217"/>
                <a:gd name="T9" fmla="*/ 281 h 373"/>
                <a:gd name="T10" fmla="*/ 0 w 217"/>
                <a:gd name="T11" fmla="*/ 281 h 373"/>
                <a:gd name="T12" fmla="*/ 0 w 217"/>
                <a:gd name="T13" fmla="*/ 0 h 373"/>
                <a:gd name="T14" fmla="*/ 24 w 217"/>
                <a:gd name="T15" fmla="*/ 0 h 373"/>
                <a:gd name="T16" fmla="*/ 21 w 217"/>
                <a:gd name="T17" fmla="*/ 22 h 373"/>
                <a:gd name="T18" fmla="*/ 3 w 217"/>
                <a:gd name="T19" fmla="*/ 22 h 373"/>
                <a:gd name="T20" fmla="*/ 3 w 217"/>
                <a:gd name="T21" fmla="*/ 129 h 373"/>
                <a:gd name="T22" fmla="*/ 21 w 217"/>
                <a:gd name="T23" fmla="*/ 129 h 373"/>
                <a:gd name="T24" fmla="*/ 21 w 217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3"/>
                <a:gd name="T41" fmla="*/ 217 w 217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3">
                  <a:moveTo>
                    <a:pt x="187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8" y="344"/>
                  </a:lnTo>
                  <a:lnTo>
                    <a:pt x="217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6" name="Freeform 370"/>
            <p:cNvSpPr>
              <a:spLocks/>
            </p:cNvSpPr>
            <p:nvPr/>
          </p:nvSpPr>
          <p:spPr bwMode="auto">
            <a:xfrm>
              <a:off x="5176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7" name="Freeform 371"/>
            <p:cNvSpPr>
              <a:spLocks/>
            </p:cNvSpPr>
            <p:nvPr/>
          </p:nvSpPr>
          <p:spPr bwMode="auto">
            <a:xfrm>
              <a:off x="5218" y="2721"/>
              <a:ext cx="72" cy="324"/>
            </a:xfrm>
            <a:custGeom>
              <a:avLst/>
              <a:gdLst>
                <a:gd name="T0" fmla="*/ 21 w 216"/>
                <a:gd name="T1" fmla="*/ 163 h 373"/>
                <a:gd name="T2" fmla="*/ 3 w 216"/>
                <a:gd name="T3" fmla="*/ 163 h 373"/>
                <a:gd name="T4" fmla="*/ 3 w 216"/>
                <a:gd name="T5" fmla="*/ 260 h 373"/>
                <a:gd name="T6" fmla="*/ 21 w 216"/>
                <a:gd name="T7" fmla="*/ 260 h 373"/>
                <a:gd name="T8" fmla="*/ 24 w 216"/>
                <a:gd name="T9" fmla="*/ 281 h 373"/>
                <a:gd name="T10" fmla="*/ 0 w 216"/>
                <a:gd name="T11" fmla="*/ 281 h 373"/>
                <a:gd name="T12" fmla="*/ 0 w 216"/>
                <a:gd name="T13" fmla="*/ 0 h 373"/>
                <a:gd name="T14" fmla="*/ 24 w 216"/>
                <a:gd name="T15" fmla="*/ 0 h 373"/>
                <a:gd name="T16" fmla="*/ 21 w 216"/>
                <a:gd name="T17" fmla="*/ 22 h 373"/>
                <a:gd name="T18" fmla="*/ 3 w 216"/>
                <a:gd name="T19" fmla="*/ 22 h 373"/>
                <a:gd name="T20" fmla="*/ 3 w 216"/>
                <a:gd name="T21" fmla="*/ 129 h 373"/>
                <a:gd name="T22" fmla="*/ 21 w 216"/>
                <a:gd name="T23" fmla="*/ 129 h 373"/>
                <a:gd name="T24" fmla="*/ 21 w 216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3"/>
                <a:gd name="T41" fmla="*/ 216 w 216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3">
                  <a:moveTo>
                    <a:pt x="187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7" y="344"/>
                  </a:lnTo>
                  <a:lnTo>
                    <a:pt x="216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6" y="0"/>
                  </a:lnTo>
                  <a:lnTo>
                    <a:pt x="187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7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8" name="Freeform 372"/>
            <p:cNvSpPr>
              <a:spLocks/>
            </p:cNvSpPr>
            <p:nvPr/>
          </p:nvSpPr>
          <p:spPr bwMode="auto">
            <a:xfrm>
              <a:off x="5280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399" name="Freeform 373"/>
            <p:cNvSpPr>
              <a:spLocks/>
            </p:cNvSpPr>
            <p:nvPr/>
          </p:nvSpPr>
          <p:spPr bwMode="auto">
            <a:xfrm>
              <a:off x="5324" y="2721"/>
              <a:ext cx="72" cy="324"/>
            </a:xfrm>
            <a:custGeom>
              <a:avLst/>
              <a:gdLst>
                <a:gd name="T0" fmla="*/ 21 w 217"/>
                <a:gd name="T1" fmla="*/ 163 h 373"/>
                <a:gd name="T2" fmla="*/ 3 w 217"/>
                <a:gd name="T3" fmla="*/ 163 h 373"/>
                <a:gd name="T4" fmla="*/ 3 w 217"/>
                <a:gd name="T5" fmla="*/ 260 h 373"/>
                <a:gd name="T6" fmla="*/ 21 w 217"/>
                <a:gd name="T7" fmla="*/ 260 h 373"/>
                <a:gd name="T8" fmla="*/ 24 w 217"/>
                <a:gd name="T9" fmla="*/ 281 h 373"/>
                <a:gd name="T10" fmla="*/ 0 w 217"/>
                <a:gd name="T11" fmla="*/ 281 h 373"/>
                <a:gd name="T12" fmla="*/ 0 w 217"/>
                <a:gd name="T13" fmla="*/ 0 h 373"/>
                <a:gd name="T14" fmla="*/ 24 w 217"/>
                <a:gd name="T15" fmla="*/ 0 h 373"/>
                <a:gd name="T16" fmla="*/ 21 w 217"/>
                <a:gd name="T17" fmla="*/ 22 h 373"/>
                <a:gd name="T18" fmla="*/ 3 w 217"/>
                <a:gd name="T19" fmla="*/ 22 h 373"/>
                <a:gd name="T20" fmla="*/ 3 w 217"/>
                <a:gd name="T21" fmla="*/ 129 h 373"/>
                <a:gd name="T22" fmla="*/ 21 w 217"/>
                <a:gd name="T23" fmla="*/ 129 h 373"/>
                <a:gd name="T24" fmla="*/ 21 w 217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3"/>
                <a:gd name="T41" fmla="*/ 217 w 217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3">
                  <a:moveTo>
                    <a:pt x="188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8" y="344"/>
                  </a:lnTo>
                  <a:lnTo>
                    <a:pt x="217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0" name="Freeform 374"/>
            <p:cNvSpPr>
              <a:spLocks/>
            </p:cNvSpPr>
            <p:nvPr/>
          </p:nvSpPr>
          <p:spPr bwMode="auto">
            <a:xfrm>
              <a:off x="5386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1" name="Freeform 375"/>
            <p:cNvSpPr>
              <a:spLocks/>
            </p:cNvSpPr>
            <p:nvPr/>
          </p:nvSpPr>
          <p:spPr bwMode="auto">
            <a:xfrm>
              <a:off x="5218" y="3139"/>
              <a:ext cx="72" cy="324"/>
            </a:xfrm>
            <a:custGeom>
              <a:avLst/>
              <a:gdLst>
                <a:gd name="T0" fmla="*/ 21 w 216"/>
                <a:gd name="T1" fmla="*/ 165 h 372"/>
                <a:gd name="T2" fmla="*/ 3 w 216"/>
                <a:gd name="T3" fmla="*/ 165 h 372"/>
                <a:gd name="T4" fmla="*/ 3 w 216"/>
                <a:gd name="T5" fmla="*/ 260 h 372"/>
                <a:gd name="T6" fmla="*/ 21 w 216"/>
                <a:gd name="T7" fmla="*/ 260 h 372"/>
                <a:gd name="T8" fmla="*/ 24 w 216"/>
                <a:gd name="T9" fmla="*/ 282 h 372"/>
                <a:gd name="T10" fmla="*/ 0 w 216"/>
                <a:gd name="T11" fmla="*/ 282 h 372"/>
                <a:gd name="T12" fmla="*/ 0 w 216"/>
                <a:gd name="T13" fmla="*/ 0 h 372"/>
                <a:gd name="T14" fmla="*/ 24 w 216"/>
                <a:gd name="T15" fmla="*/ 0 h 372"/>
                <a:gd name="T16" fmla="*/ 21 w 216"/>
                <a:gd name="T17" fmla="*/ 21 h 372"/>
                <a:gd name="T18" fmla="*/ 3 w 216"/>
                <a:gd name="T19" fmla="*/ 21 h 372"/>
                <a:gd name="T20" fmla="*/ 3 w 216"/>
                <a:gd name="T21" fmla="*/ 130 h 372"/>
                <a:gd name="T22" fmla="*/ 21 w 216"/>
                <a:gd name="T23" fmla="*/ 130 h 372"/>
                <a:gd name="T24" fmla="*/ 21 w 216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2"/>
                <a:gd name="T41" fmla="*/ 216 w 216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2">
                  <a:moveTo>
                    <a:pt x="187" y="217"/>
                  </a:moveTo>
                  <a:lnTo>
                    <a:pt x="29" y="217"/>
                  </a:lnTo>
                  <a:lnTo>
                    <a:pt x="29" y="343"/>
                  </a:lnTo>
                  <a:lnTo>
                    <a:pt x="187" y="343"/>
                  </a:lnTo>
                  <a:lnTo>
                    <a:pt x="216" y="372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16" y="0"/>
                  </a:lnTo>
                  <a:lnTo>
                    <a:pt x="187" y="27"/>
                  </a:lnTo>
                  <a:lnTo>
                    <a:pt x="29" y="27"/>
                  </a:lnTo>
                  <a:lnTo>
                    <a:pt x="29" y="171"/>
                  </a:lnTo>
                  <a:lnTo>
                    <a:pt x="187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2" name="Freeform 376"/>
            <p:cNvSpPr>
              <a:spLocks/>
            </p:cNvSpPr>
            <p:nvPr/>
          </p:nvSpPr>
          <p:spPr bwMode="auto">
            <a:xfrm>
              <a:off x="5280" y="3139"/>
              <a:ext cx="10" cy="324"/>
            </a:xfrm>
            <a:custGeom>
              <a:avLst/>
              <a:gdLst>
                <a:gd name="T0" fmla="*/ 0 w 29"/>
                <a:gd name="T1" fmla="*/ 21 h 372"/>
                <a:gd name="T2" fmla="*/ 0 w 29"/>
                <a:gd name="T3" fmla="*/ 260 h 372"/>
                <a:gd name="T4" fmla="*/ 3 w 29"/>
                <a:gd name="T5" fmla="*/ 282 h 372"/>
                <a:gd name="T6" fmla="*/ 3 w 29"/>
                <a:gd name="T7" fmla="*/ 0 h 372"/>
                <a:gd name="T8" fmla="*/ 0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0" y="27"/>
                  </a:moveTo>
                  <a:lnTo>
                    <a:pt x="0" y="343"/>
                  </a:lnTo>
                  <a:lnTo>
                    <a:pt x="29" y="372"/>
                  </a:lnTo>
                  <a:lnTo>
                    <a:pt x="29" y="0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3" name="Freeform 377"/>
            <p:cNvSpPr>
              <a:spLocks/>
            </p:cNvSpPr>
            <p:nvPr/>
          </p:nvSpPr>
          <p:spPr bwMode="auto">
            <a:xfrm>
              <a:off x="5324" y="3139"/>
              <a:ext cx="72" cy="324"/>
            </a:xfrm>
            <a:custGeom>
              <a:avLst/>
              <a:gdLst>
                <a:gd name="T0" fmla="*/ 21 w 217"/>
                <a:gd name="T1" fmla="*/ 165 h 372"/>
                <a:gd name="T2" fmla="*/ 3 w 217"/>
                <a:gd name="T3" fmla="*/ 165 h 372"/>
                <a:gd name="T4" fmla="*/ 3 w 217"/>
                <a:gd name="T5" fmla="*/ 260 h 372"/>
                <a:gd name="T6" fmla="*/ 21 w 217"/>
                <a:gd name="T7" fmla="*/ 260 h 372"/>
                <a:gd name="T8" fmla="*/ 24 w 217"/>
                <a:gd name="T9" fmla="*/ 282 h 372"/>
                <a:gd name="T10" fmla="*/ 0 w 217"/>
                <a:gd name="T11" fmla="*/ 282 h 372"/>
                <a:gd name="T12" fmla="*/ 0 w 217"/>
                <a:gd name="T13" fmla="*/ 0 h 372"/>
                <a:gd name="T14" fmla="*/ 24 w 217"/>
                <a:gd name="T15" fmla="*/ 0 h 372"/>
                <a:gd name="T16" fmla="*/ 21 w 217"/>
                <a:gd name="T17" fmla="*/ 21 h 372"/>
                <a:gd name="T18" fmla="*/ 3 w 217"/>
                <a:gd name="T19" fmla="*/ 21 h 372"/>
                <a:gd name="T20" fmla="*/ 3 w 217"/>
                <a:gd name="T21" fmla="*/ 130 h 372"/>
                <a:gd name="T22" fmla="*/ 21 w 217"/>
                <a:gd name="T23" fmla="*/ 130 h 372"/>
                <a:gd name="T24" fmla="*/ 21 w 217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2"/>
                <a:gd name="T41" fmla="*/ 217 w 217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2">
                  <a:moveTo>
                    <a:pt x="188" y="217"/>
                  </a:moveTo>
                  <a:lnTo>
                    <a:pt x="29" y="217"/>
                  </a:lnTo>
                  <a:lnTo>
                    <a:pt x="29" y="343"/>
                  </a:lnTo>
                  <a:lnTo>
                    <a:pt x="188" y="343"/>
                  </a:lnTo>
                  <a:lnTo>
                    <a:pt x="217" y="372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7"/>
                  </a:lnTo>
                  <a:lnTo>
                    <a:pt x="29" y="27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4" name="Freeform 378"/>
            <p:cNvSpPr>
              <a:spLocks/>
            </p:cNvSpPr>
            <p:nvPr/>
          </p:nvSpPr>
          <p:spPr bwMode="auto">
            <a:xfrm>
              <a:off x="5386" y="3139"/>
              <a:ext cx="10" cy="324"/>
            </a:xfrm>
            <a:custGeom>
              <a:avLst/>
              <a:gdLst>
                <a:gd name="T0" fmla="*/ 0 w 29"/>
                <a:gd name="T1" fmla="*/ 21 h 372"/>
                <a:gd name="T2" fmla="*/ 0 w 29"/>
                <a:gd name="T3" fmla="*/ 260 h 372"/>
                <a:gd name="T4" fmla="*/ 3 w 29"/>
                <a:gd name="T5" fmla="*/ 282 h 372"/>
                <a:gd name="T6" fmla="*/ 3 w 29"/>
                <a:gd name="T7" fmla="*/ 0 h 372"/>
                <a:gd name="T8" fmla="*/ 0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0" y="27"/>
                  </a:moveTo>
                  <a:lnTo>
                    <a:pt x="0" y="343"/>
                  </a:lnTo>
                  <a:lnTo>
                    <a:pt x="29" y="372"/>
                  </a:lnTo>
                  <a:lnTo>
                    <a:pt x="29" y="0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5" name="Freeform 379"/>
            <p:cNvSpPr>
              <a:spLocks/>
            </p:cNvSpPr>
            <p:nvPr/>
          </p:nvSpPr>
          <p:spPr bwMode="auto">
            <a:xfrm>
              <a:off x="5008" y="2721"/>
              <a:ext cx="72" cy="324"/>
            </a:xfrm>
            <a:custGeom>
              <a:avLst/>
              <a:gdLst>
                <a:gd name="T0" fmla="*/ 3 w 215"/>
                <a:gd name="T1" fmla="*/ 163 h 373"/>
                <a:gd name="T2" fmla="*/ 21 w 215"/>
                <a:gd name="T3" fmla="*/ 163 h 373"/>
                <a:gd name="T4" fmla="*/ 21 w 215"/>
                <a:gd name="T5" fmla="*/ 260 h 373"/>
                <a:gd name="T6" fmla="*/ 3 w 215"/>
                <a:gd name="T7" fmla="*/ 260 h 373"/>
                <a:gd name="T8" fmla="*/ 0 w 215"/>
                <a:gd name="T9" fmla="*/ 281 h 373"/>
                <a:gd name="T10" fmla="*/ 24 w 215"/>
                <a:gd name="T11" fmla="*/ 281 h 373"/>
                <a:gd name="T12" fmla="*/ 24 w 215"/>
                <a:gd name="T13" fmla="*/ 0 h 373"/>
                <a:gd name="T14" fmla="*/ 0 w 215"/>
                <a:gd name="T15" fmla="*/ 0 h 373"/>
                <a:gd name="T16" fmla="*/ 3 w 215"/>
                <a:gd name="T17" fmla="*/ 22 h 373"/>
                <a:gd name="T18" fmla="*/ 21 w 215"/>
                <a:gd name="T19" fmla="*/ 22 h 373"/>
                <a:gd name="T20" fmla="*/ 21 w 215"/>
                <a:gd name="T21" fmla="*/ 129 h 373"/>
                <a:gd name="T22" fmla="*/ 3 w 215"/>
                <a:gd name="T23" fmla="*/ 129 h 373"/>
                <a:gd name="T24" fmla="*/ 3 w 215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3"/>
                <a:gd name="T41" fmla="*/ 215 w 215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3">
                  <a:moveTo>
                    <a:pt x="29" y="217"/>
                  </a:moveTo>
                  <a:lnTo>
                    <a:pt x="187" y="217"/>
                  </a:lnTo>
                  <a:lnTo>
                    <a:pt x="187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5" y="373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7" y="29"/>
                  </a:lnTo>
                  <a:lnTo>
                    <a:pt x="187" y="171"/>
                  </a:lnTo>
                  <a:lnTo>
                    <a:pt x="29" y="171"/>
                  </a:lnTo>
                  <a:lnTo>
                    <a:pt x="29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6" name="Freeform 380"/>
            <p:cNvSpPr>
              <a:spLocks/>
            </p:cNvSpPr>
            <p:nvPr/>
          </p:nvSpPr>
          <p:spPr bwMode="auto">
            <a:xfrm>
              <a:off x="5008" y="2721"/>
              <a:ext cx="10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7" name="Freeform 381"/>
            <p:cNvSpPr>
              <a:spLocks/>
            </p:cNvSpPr>
            <p:nvPr/>
          </p:nvSpPr>
          <p:spPr bwMode="auto">
            <a:xfrm>
              <a:off x="4903" y="2721"/>
              <a:ext cx="71" cy="324"/>
            </a:xfrm>
            <a:custGeom>
              <a:avLst/>
              <a:gdLst>
                <a:gd name="T0" fmla="*/ 3 w 216"/>
                <a:gd name="T1" fmla="*/ 163 h 373"/>
                <a:gd name="T2" fmla="*/ 20 w 216"/>
                <a:gd name="T3" fmla="*/ 163 h 373"/>
                <a:gd name="T4" fmla="*/ 20 w 216"/>
                <a:gd name="T5" fmla="*/ 260 h 373"/>
                <a:gd name="T6" fmla="*/ 3 w 216"/>
                <a:gd name="T7" fmla="*/ 260 h 373"/>
                <a:gd name="T8" fmla="*/ 0 w 216"/>
                <a:gd name="T9" fmla="*/ 281 h 373"/>
                <a:gd name="T10" fmla="*/ 23 w 216"/>
                <a:gd name="T11" fmla="*/ 281 h 373"/>
                <a:gd name="T12" fmla="*/ 23 w 216"/>
                <a:gd name="T13" fmla="*/ 0 h 373"/>
                <a:gd name="T14" fmla="*/ 0 w 216"/>
                <a:gd name="T15" fmla="*/ 0 h 373"/>
                <a:gd name="T16" fmla="*/ 3 w 216"/>
                <a:gd name="T17" fmla="*/ 22 h 373"/>
                <a:gd name="T18" fmla="*/ 20 w 216"/>
                <a:gd name="T19" fmla="*/ 22 h 373"/>
                <a:gd name="T20" fmla="*/ 20 w 216"/>
                <a:gd name="T21" fmla="*/ 129 h 373"/>
                <a:gd name="T22" fmla="*/ 3 w 216"/>
                <a:gd name="T23" fmla="*/ 129 h 373"/>
                <a:gd name="T24" fmla="*/ 3 w 216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3"/>
                <a:gd name="T41" fmla="*/ 216 w 216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3">
                  <a:moveTo>
                    <a:pt x="29" y="217"/>
                  </a:moveTo>
                  <a:lnTo>
                    <a:pt x="186" y="217"/>
                  </a:lnTo>
                  <a:lnTo>
                    <a:pt x="186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6" y="373"/>
                  </a:lnTo>
                  <a:lnTo>
                    <a:pt x="216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6" y="29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9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8" name="Freeform 382"/>
            <p:cNvSpPr>
              <a:spLocks/>
            </p:cNvSpPr>
            <p:nvPr/>
          </p:nvSpPr>
          <p:spPr bwMode="auto">
            <a:xfrm>
              <a:off x="4903" y="2721"/>
              <a:ext cx="9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09" name="Freeform 383"/>
            <p:cNvSpPr>
              <a:spLocks/>
            </p:cNvSpPr>
            <p:nvPr/>
          </p:nvSpPr>
          <p:spPr bwMode="auto">
            <a:xfrm>
              <a:off x="4799" y="2721"/>
              <a:ext cx="72" cy="324"/>
            </a:xfrm>
            <a:custGeom>
              <a:avLst/>
              <a:gdLst>
                <a:gd name="T0" fmla="*/ 3 w 215"/>
                <a:gd name="T1" fmla="*/ 163 h 373"/>
                <a:gd name="T2" fmla="*/ 21 w 215"/>
                <a:gd name="T3" fmla="*/ 163 h 373"/>
                <a:gd name="T4" fmla="*/ 21 w 215"/>
                <a:gd name="T5" fmla="*/ 260 h 373"/>
                <a:gd name="T6" fmla="*/ 3 w 215"/>
                <a:gd name="T7" fmla="*/ 260 h 373"/>
                <a:gd name="T8" fmla="*/ 0 w 215"/>
                <a:gd name="T9" fmla="*/ 281 h 373"/>
                <a:gd name="T10" fmla="*/ 24 w 215"/>
                <a:gd name="T11" fmla="*/ 281 h 373"/>
                <a:gd name="T12" fmla="*/ 24 w 215"/>
                <a:gd name="T13" fmla="*/ 0 h 373"/>
                <a:gd name="T14" fmla="*/ 0 w 215"/>
                <a:gd name="T15" fmla="*/ 0 h 373"/>
                <a:gd name="T16" fmla="*/ 3 w 215"/>
                <a:gd name="T17" fmla="*/ 22 h 373"/>
                <a:gd name="T18" fmla="*/ 21 w 215"/>
                <a:gd name="T19" fmla="*/ 22 h 373"/>
                <a:gd name="T20" fmla="*/ 21 w 215"/>
                <a:gd name="T21" fmla="*/ 129 h 373"/>
                <a:gd name="T22" fmla="*/ 3 w 215"/>
                <a:gd name="T23" fmla="*/ 129 h 373"/>
                <a:gd name="T24" fmla="*/ 3 w 215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3"/>
                <a:gd name="T41" fmla="*/ 215 w 215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3">
                  <a:moveTo>
                    <a:pt x="28" y="217"/>
                  </a:moveTo>
                  <a:lnTo>
                    <a:pt x="186" y="217"/>
                  </a:lnTo>
                  <a:lnTo>
                    <a:pt x="186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5" y="373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6" y="29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0" name="Freeform 384"/>
            <p:cNvSpPr>
              <a:spLocks/>
            </p:cNvSpPr>
            <p:nvPr/>
          </p:nvSpPr>
          <p:spPr bwMode="auto">
            <a:xfrm>
              <a:off x="4799" y="2721"/>
              <a:ext cx="10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1" name="Freeform 386"/>
            <p:cNvSpPr>
              <a:spLocks/>
            </p:cNvSpPr>
            <p:nvPr/>
          </p:nvSpPr>
          <p:spPr bwMode="auto">
            <a:xfrm>
              <a:off x="4903" y="3139"/>
              <a:ext cx="9" cy="324"/>
            </a:xfrm>
            <a:custGeom>
              <a:avLst/>
              <a:gdLst>
                <a:gd name="T0" fmla="*/ 3 w 29"/>
                <a:gd name="T1" fmla="*/ 21 h 372"/>
                <a:gd name="T2" fmla="*/ 3 w 29"/>
                <a:gd name="T3" fmla="*/ 260 h 372"/>
                <a:gd name="T4" fmla="*/ 0 w 29"/>
                <a:gd name="T5" fmla="*/ 282 h 372"/>
                <a:gd name="T6" fmla="*/ 0 w 29"/>
                <a:gd name="T7" fmla="*/ 0 h 372"/>
                <a:gd name="T8" fmla="*/ 3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29" y="27"/>
                  </a:moveTo>
                  <a:lnTo>
                    <a:pt x="29" y="343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9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2" name="Freeform 387"/>
            <p:cNvSpPr>
              <a:spLocks/>
            </p:cNvSpPr>
            <p:nvPr/>
          </p:nvSpPr>
          <p:spPr bwMode="auto">
            <a:xfrm>
              <a:off x="4799" y="3139"/>
              <a:ext cx="72" cy="324"/>
            </a:xfrm>
            <a:custGeom>
              <a:avLst/>
              <a:gdLst>
                <a:gd name="T0" fmla="*/ 3 w 215"/>
                <a:gd name="T1" fmla="*/ 165 h 372"/>
                <a:gd name="T2" fmla="*/ 21 w 215"/>
                <a:gd name="T3" fmla="*/ 165 h 372"/>
                <a:gd name="T4" fmla="*/ 21 w 215"/>
                <a:gd name="T5" fmla="*/ 260 h 372"/>
                <a:gd name="T6" fmla="*/ 3 w 215"/>
                <a:gd name="T7" fmla="*/ 260 h 372"/>
                <a:gd name="T8" fmla="*/ 0 w 215"/>
                <a:gd name="T9" fmla="*/ 282 h 372"/>
                <a:gd name="T10" fmla="*/ 24 w 215"/>
                <a:gd name="T11" fmla="*/ 282 h 372"/>
                <a:gd name="T12" fmla="*/ 24 w 215"/>
                <a:gd name="T13" fmla="*/ 0 h 372"/>
                <a:gd name="T14" fmla="*/ 0 w 215"/>
                <a:gd name="T15" fmla="*/ 0 h 372"/>
                <a:gd name="T16" fmla="*/ 3 w 215"/>
                <a:gd name="T17" fmla="*/ 21 h 372"/>
                <a:gd name="T18" fmla="*/ 21 w 215"/>
                <a:gd name="T19" fmla="*/ 21 h 372"/>
                <a:gd name="T20" fmla="*/ 21 w 215"/>
                <a:gd name="T21" fmla="*/ 130 h 372"/>
                <a:gd name="T22" fmla="*/ 3 w 215"/>
                <a:gd name="T23" fmla="*/ 130 h 372"/>
                <a:gd name="T24" fmla="*/ 3 w 215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2"/>
                <a:gd name="T41" fmla="*/ 215 w 215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2">
                  <a:moveTo>
                    <a:pt x="28" y="217"/>
                  </a:moveTo>
                  <a:lnTo>
                    <a:pt x="186" y="217"/>
                  </a:lnTo>
                  <a:lnTo>
                    <a:pt x="186" y="343"/>
                  </a:lnTo>
                  <a:lnTo>
                    <a:pt x="29" y="343"/>
                  </a:lnTo>
                  <a:lnTo>
                    <a:pt x="0" y="372"/>
                  </a:lnTo>
                  <a:lnTo>
                    <a:pt x="215" y="372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7"/>
                  </a:lnTo>
                  <a:lnTo>
                    <a:pt x="186" y="27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3" name="Freeform 388"/>
            <p:cNvSpPr>
              <a:spLocks/>
            </p:cNvSpPr>
            <p:nvPr/>
          </p:nvSpPr>
          <p:spPr bwMode="auto">
            <a:xfrm>
              <a:off x="4799" y="3139"/>
              <a:ext cx="10" cy="324"/>
            </a:xfrm>
            <a:custGeom>
              <a:avLst/>
              <a:gdLst>
                <a:gd name="T0" fmla="*/ 3 w 29"/>
                <a:gd name="T1" fmla="*/ 21 h 372"/>
                <a:gd name="T2" fmla="*/ 3 w 29"/>
                <a:gd name="T3" fmla="*/ 260 h 372"/>
                <a:gd name="T4" fmla="*/ 0 w 29"/>
                <a:gd name="T5" fmla="*/ 282 h 372"/>
                <a:gd name="T6" fmla="*/ 0 w 29"/>
                <a:gd name="T7" fmla="*/ 0 h 372"/>
                <a:gd name="T8" fmla="*/ 3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29" y="27"/>
                  </a:moveTo>
                  <a:lnTo>
                    <a:pt x="29" y="343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9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4" name="Rectangle 389"/>
            <p:cNvSpPr>
              <a:spLocks noChangeArrowheads="1"/>
            </p:cNvSpPr>
            <p:nvPr/>
          </p:nvSpPr>
          <p:spPr bwMode="auto">
            <a:xfrm>
              <a:off x="5114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5" name="Rectangle 390"/>
            <p:cNvSpPr>
              <a:spLocks noChangeArrowheads="1"/>
            </p:cNvSpPr>
            <p:nvPr/>
          </p:nvSpPr>
          <p:spPr bwMode="auto">
            <a:xfrm>
              <a:off x="5218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6" name="Rectangle 391"/>
            <p:cNvSpPr>
              <a:spLocks noChangeArrowheads="1"/>
            </p:cNvSpPr>
            <p:nvPr/>
          </p:nvSpPr>
          <p:spPr bwMode="auto">
            <a:xfrm>
              <a:off x="5324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7" name="Rectangle 392"/>
            <p:cNvSpPr>
              <a:spLocks noChangeArrowheads="1"/>
            </p:cNvSpPr>
            <p:nvPr/>
          </p:nvSpPr>
          <p:spPr bwMode="auto">
            <a:xfrm>
              <a:off x="5008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8" name="Rectangle 393"/>
            <p:cNvSpPr>
              <a:spLocks noChangeArrowheads="1"/>
            </p:cNvSpPr>
            <p:nvPr/>
          </p:nvSpPr>
          <p:spPr bwMode="auto">
            <a:xfrm>
              <a:off x="4903" y="2898"/>
              <a:ext cx="71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19" name="Rectangle 394"/>
            <p:cNvSpPr>
              <a:spLocks noChangeArrowheads="1"/>
            </p:cNvSpPr>
            <p:nvPr/>
          </p:nvSpPr>
          <p:spPr bwMode="auto">
            <a:xfrm>
              <a:off x="4799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  <p:sp>
          <p:nvSpPr>
            <p:cNvPr id="420" name="Freeform 395"/>
            <p:cNvSpPr>
              <a:spLocks/>
            </p:cNvSpPr>
            <p:nvPr/>
          </p:nvSpPr>
          <p:spPr bwMode="auto">
            <a:xfrm>
              <a:off x="4986" y="2736"/>
              <a:ext cx="12" cy="37"/>
            </a:xfrm>
            <a:custGeom>
              <a:avLst/>
              <a:gdLst>
                <a:gd name="T0" fmla="*/ 2 w 37"/>
                <a:gd name="T1" fmla="*/ 36 h 38"/>
                <a:gd name="T2" fmla="*/ 3 w 37"/>
                <a:gd name="T3" fmla="*/ 34 h 38"/>
                <a:gd name="T4" fmla="*/ 3 w 37"/>
                <a:gd name="T5" fmla="*/ 30 h 38"/>
                <a:gd name="T6" fmla="*/ 4 w 37"/>
                <a:gd name="T7" fmla="*/ 23 h 38"/>
                <a:gd name="T8" fmla="*/ 4 w 37"/>
                <a:gd name="T9" fmla="*/ 19 h 38"/>
                <a:gd name="T10" fmla="*/ 4 w 37"/>
                <a:gd name="T11" fmla="*/ 12 h 38"/>
                <a:gd name="T12" fmla="*/ 3 w 37"/>
                <a:gd name="T13" fmla="*/ 5 h 38"/>
                <a:gd name="T14" fmla="*/ 3 w 37"/>
                <a:gd name="T15" fmla="*/ 1 h 38"/>
                <a:gd name="T16" fmla="*/ 2 w 37"/>
                <a:gd name="T17" fmla="*/ 0 h 38"/>
                <a:gd name="T18" fmla="*/ 1 w 37"/>
                <a:gd name="T19" fmla="*/ 1 h 38"/>
                <a:gd name="T20" fmla="*/ 1 w 37"/>
                <a:gd name="T21" fmla="*/ 5 h 38"/>
                <a:gd name="T22" fmla="*/ 0 w 37"/>
                <a:gd name="T23" fmla="*/ 12 h 38"/>
                <a:gd name="T24" fmla="*/ 0 w 37"/>
                <a:gd name="T25" fmla="*/ 19 h 38"/>
                <a:gd name="T26" fmla="*/ 0 w 37"/>
                <a:gd name="T27" fmla="*/ 23 h 38"/>
                <a:gd name="T28" fmla="*/ 1 w 37"/>
                <a:gd name="T29" fmla="*/ 30 h 38"/>
                <a:gd name="T30" fmla="*/ 1 w 37"/>
                <a:gd name="T31" fmla="*/ 34 h 38"/>
                <a:gd name="T32" fmla="*/ 2 w 37"/>
                <a:gd name="T33" fmla="*/ 36 h 38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37"/>
                <a:gd name="T52" fmla="*/ 0 h 38"/>
                <a:gd name="T53" fmla="*/ 37 w 37"/>
                <a:gd name="T54" fmla="*/ 38 h 38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37" h="38">
                  <a:moveTo>
                    <a:pt x="19" y="38"/>
                  </a:moveTo>
                  <a:lnTo>
                    <a:pt x="26" y="36"/>
                  </a:lnTo>
                  <a:lnTo>
                    <a:pt x="32" y="32"/>
                  </a:lnTo>
                  <a:lnTo>
                    <a:pt x="36" y="25"/>
                  </a:lnTo>
                  <a:lnTo>
                    <a:pt x="37" y="19"/>
                  </a:lnTo>
                  <a:lnTo>
                    <a:pt x="36" y="12"/>
                  </a:lnTo>
                  <a:lnTo>
                    <a:pt x="32" y="5"/>
                  </a:lnTo>
                  <a:lnTo>
                    <a:pt x="26" y="1"/>
                  </a:lnTo>
                  <a:lnTo>
                    <a:pt x="19" y="0"/>
                  </a:lnTo>
                  <a:lnTo>
                    <a:pt x="12" y="1"/>
                  </a:lnTo>
                  <a:lnTo>
                    <a:pt x="6" y="5"/>
                  </a:lnTo>
                  <a:lnTo>
                    <a:pt x="2" y="12"/>
                  </a:lnTo>
                  <a:lnTo>
                    <a:pt x="0" y="19"/>
                  </a:lnTo>
                  <a:lnTo>
                    <a:pt x="2" y="25"/>
                  </a:lnTo>
                  <a:lnTo>
                    <a:pt x="6" y="32"/>
                  </a:lnTo>
                  <a:lnTo>
                    <a:pt x="12" y="36"/>
                  </a:lnTo>
                  <a:lnTo>
                    <a:pt x="19" y="3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1050" dirty="0">
                <a:latin typeface="Calibri" pitchFamily="34" charset="0"/>
              </a:endParaRPr>
            </a:p>
          </p:txBody>
        </p:sp>
      </p:grpSp>
      <p:sp>
        <p:nvSpPr>
          <p:cNvPr id="421" name="Text Box 97"/>
          <p:cNvSpPr txBox="1">
            <a:spLocks noChangeArrowheads="1"/>
          </p:cNvSpPr>
          <p:nvPr/>
        </p:nvSpPr>
        <p:spPr bwMode="auto">
          <a:xfrm>
            <a:off x="5510309" y="4315438"/>
            <a:ext cx="1047044" cy="1505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6" tIns="35999" rIns="71996" bIns="35999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506" b="0" dirty="0">
                <a:solidFill>
                  <a:srgbClr val="000000"/>
                </a:solidFill>
                <a:cs typeface="Arial" panose="020B0604020202020204" pitchFamily="34" charset="0"/>
              </a:rPr>
              <a:t> - социально-значимый объект</a:t>
            </a:r>
          </a:p>
        </p:txBody>
      </p:sp>
      <p:grpSp>
        <p:nvGrpSpPr>
          <p:cNvPr id="422" name="Группа 119"/>
          <p:cNvGrpSpPr>
            <a:grpSpLocks/>
          </p:cNvGrpSpPr>
          <p:nvPr/>
        </p:nvGrpSpPr>
        <p:grpSpPr bwMode="auto">
          <a:xfrm>
            <a:off x="5355672" y="4460977"/>
            <a:ext cx="88484" cy="78877"/>
            <a:chOff x="214313" y="8958263"/>
            <a:chExt cx="642937" cy="500062"/>
          </a:xfrm>
        </p:grpSpPr>
        <p:sp>
          <p:nvSpPr>
            <p:cNvPr id="423" name="Прямоугольник 15"/>
            <p:cNvSpPr>
              <a:spLocks noChangeArrowheads="1"/>
            </p:cNvSpPr>
            <p:nvPr/>
          </p:nvSpPr>
          <p:spPr bwMode="auto">
            <a:xfrm>
              <a:off x="214313" y="9172575"/>
              <a:ext cx="642937" cy="285750"/>
            </a:xfrm>
            <a:prstGeom prst="rect">
              <a:avLst/>
            </a:prstGeom>
            <a:noFill/>
            <a:ln w="19050" algn="ctr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pPr defTabSz="718541"/>
              <a:endParaRPr lang="ru-RU" sz="45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24" name="Равнобедренный треугольник 16"/>
            <p:cNvSpPr>
              <a:spLocks noChangeArrowheads="1"/>
            </p:cNvSpPr>
            <p:nvPr/>
          </p:nvSpPr>
          <p:spPr bwMode="auto">
            <a:xfrm>
              <a:off x="214313" y="8958263"/>
              <a:ext cx="642937" cy="214312"/>
            </a:xfrm>
            <a:prstGeom prst="triangle">
              <a:avLst>
                <a:gd name="adj" fmla="val 50000"/>
              </a:avLst>
            </a:prstGeom>
            <a:noFill/>
            <a:ln w="19050" algn="ctr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pPr defTabSz="718541"/>
              <a:endParaRPr lang="ru-RU" sz="450" dirty="0"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425" name="Группа 21"/>
            <p:cNvGrpSpPr>
              <a:grpSpLocks/>
            </p:cNvGrpSpPr>
            <p:nvPr/>
          </p:nvGrpSpPr>
          <p:grpSpPr bwMode="auto">
            <a:xfrm>
              <a:off x="463631" y="9009063"/>
              <a:ext cx="142876" cy="142875"/>
              <a:chOff x="11544336" y="8944798"/>
              <a:chExt cx="142876" cy="142876"/>
            </a:xfrm>
          </p:grpSpPr>
          <p:cxnSp>
            <p:nvCxnSpPr>
              <p:cNvPr id="426" name="Прямая соединительная линия 18"/>
              <p:cNvCxnSpPr>
                <a:cxnSpLocks noChangeShapeType="1"/>
              </p:cNvCxnSpPr>
              <p:nvPr/>
            </p:nvCxnSpPr>
            <p:spPr bwMode="auto">
              <a:xfrm rot="5400000">
                <a:off x="11544336" y="9015442"/>
                <a:ext cx="142876" cy="1588"/>
              </a:xfrm>
              <a:prstGeom prst="line">
                <a:avLst/>
              </a:prstGeom>
              <a:noFill/>
              <a:ln w="19050" algn="ctr">
                <a:solidFill>
                  <a:srgbClr val="FF0000"/>
                </a:solidFill>
                <a:round/>
                <a:headEnd/>
                <a:tailEnd/>
              </a:ln>
            </p:spPr>
          </p:cxnSp>
          <p:cxnSp>
            <p:nvCxnSpPr>
              <p:cNvPr id="427" name="Прямая соединительная линия 20"/>
              <p:cNvCxnSpPr>
                <a:cxnSpLocks noChangeShapeType="1"/>
              </p:cNvCxnSpPr>
              <p:nvPr/>
            </p:nvCxnSpPr>
            <p:spPr bwMode="auto">
              <a:xfrm>
                <a:off x="11544336" y="9015442"/>
                <a:ext cx="142876" cy="1588"/>
              </a:xfrm>
              <a:prstGeom prst="line">
                <a:avLst/>
              </a:prstGeom>
              <a:noFill/>
              <a:ln w="19050" algn="ctr">
                <a:solidFill>
                  <a:srgbClr val="FF0000"/>
                </a:solidFill>
                <a:round/>
                <a:headEnd/>
                <a:tailEnd/>
              </a:ln>
            </p:spPr>
          </p:cxnSp>
        </p:grpSp>
      </p:grpSp>
      <p:sp>
        <p:nvSpPr>
          <p:cNvPr id="428" name="Text Box 97"/>
          <p:cNvSpPr txBox="1">
            <a:spLocks noChangeArrowheads="1"/>
          </p:cNvSpPr>
          <p:nvPr/>
        </p:nvSpPr>
        <p:spPr bwMode="auto">
          <a:xfrm>
            <a:off x="5507076" y="4419570"/>
            <a:ext cx="1030395" cy="1505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71996" tIns="35999" rIns="71996" bIns="35999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506" b="0" dirty="0">
                <a:solidFill>
                  <a:srgbClr val="000000"/>
                </a:solidFill>
                <a:cs typeface="Arial" panose="020B0604020202020204" pitchFamily="34" charset="0"/>
              </a:rPr>
              <a:t> - больница</a:t>
            </a:r>
          </a:p>
        </p:txBody>
      </p:sp>
      <p:sp>
        <p:nvSpPr>
          <p:cNvPr id="381" name="Прямоугольник 380"/>
          <p:cNvSpPr/>
          <p:nvPr/>
        </p:nvSpPr>
        <p:spPr bwMode="auto">
          <a:xfrm>
            <a:off x="2650974" y="1769192"/>
            <a:ext cx="551374" cy="179344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wrap="none" lIns="40452" tIns="20225" rIns="40452" bIns="20225">
            <a:spAutoFit/>
          </a:bodyPr>
          <a:lstStyle/>
          <a:p>
            <a:pPr algn="ctr"/>
            <a:r>
              <a:rPr lang="ru-RU" sz="900" b="1" dirty="0" smtClean="0">
                <a:latin typeface="Times New Roman" pitchFamily="18" charset="0"/>
                <a:cs typeface="Times New Roman" pitchFamily="18" charset="0"/>
              </a:rPr>
              <a:t>Рузаевка</a:t>
            </a:r>
            <a:endParaRPr lang="ru-RU" sz="9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85" name="Прямоугольник 384"/>
          <p:cNvSpPr/>
          <p:nvPr/>
        </p:nvSpPr>
        <p:spPr>
          <a:xfrm>
            <a:off x="698920" y="1051581"/>
            <a:ext cx="568526" cy="128482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lIns="68576" tIns="34288" rIns="68576" bIns="34288" anchor="ctr"/>
          <a:lstStyle/>
          <a:p>
            <a:pPr algn="ctr"/>
            <a:r>
              <a:rPr lang="ru-RU" sz="525" kern="0" dirty="0" smtClean="0">
                <a:solidFill>
                  <a:prstClr val="black"/>
                </a:solidFill>
                <a:cs typeface="Times New Roman" panose="02020603050405020304" pitchFamily="18" charset="0"/>
              </a:rPr>
              <a:t>64888/44291</a:t>
            </a:r>
            <a:endParaRPr lang="ru-RU" sz="525" kern="0" dirty="0">
              <a:solidFill>
                <a:prstClr val="black"/>
              </a:solidFill>
              <a:cs typeface="Times New Roman" panose="02020603050405020304" pitchFamily="18" charset="0"/>
            </a:endParaRPr>
          </a:p>
        </p:txBody>
      </p:sp>
      <p:sp>
        <p:nvSpPr>
          <p:cNvPr id="386" name="Скругленный прямоугольник 385"/>
          <p:cNvSpPr/>
          <p:nvPr/>
        </p:nvSpPr>
        <p:spPr>
          <a:xfrm>
            <a:off x="698920" y="910486"/>
            <a:ext cx="173301" cy="135126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6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ru-RU" sz="6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ru-RU" sz="6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%</a:t>
            </a:r>
          </a:p>
        </p:txBody>
      </p:sp>
      <p:sp>
        <p:nvSpPr>
          <p:cNvPr id="435" name="Прямоугольник 434"/>
          <p:cNvSpPr/>
          <p:nvPr/>
        </p:nvSpPr>
        <p:spPr bwMode="auto">
          <a:xfrm>
            <a:off x="872221" y="911166"/>
            <a:ext cx="397099" cy="129464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1434" tIns="25717" rIns="51434" bIns="25717" anchor="ctr"/>
          <a:lstStyle/>
          <a:p>
            <a:pPr algn="ctr">
              <a:defRPr/>
            </a:pPr>
            <a:r>
              <a:rPr lang="ru-RU" sz="525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768/102</a:t>
            </a:r>
            <a:endParaRPr lang="ru-RU" sz="525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8" name="TextBox 23"/>
          <p:cNvSpPr txBox="1"/>
          <p:nvPr/>
        </p:nvSpPr>
        <p:spPr>
          <a:xfrm>
            <a:off x="632596" y="680924"/>
            <a:ext cx="383894" cy="219291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25" kern="0" dirty="0" smtClean="0">
                <a:solidFill>
                  <a:prstClr val="black"/>
                </a:solidFill>
              </a:rPr>
              <a:t>28</a:t>
            </a:r>
            <a:endParaRPr lang="ru-RU" sz="825" kern="0" dirty="0">
              <a:solidFill>
                <a:prstClr val="black"/>
              </a:solidFill>
            </a:endParaRPr>
          </a:p>
        </p:txBody>
      </p:sp>
      <p:sp>
        <p:nvSpPr>
          <p:cNvPr id="379" name="TextBox 23"/>
          <p:cNvSpPr txBox="1"/>
          <p:nvPr/>
        </p:nvSpPr>
        <p:spPr>
          <a:xfrm>
            <a:off x="969777" y="671537"/>
            <a:ext cx="372305" cy="219291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25" kern="0" dirty="0" smtClean="0">
                <a:solidFill>
                  <a:prstClr val="black"/>
                </a:solidFill>
              </a:rPr>
              <a:t>20</a:t>
            </a:r>
            <a:endParaRPr lang="ru-RU" sz="825" kern="0" dirty="0">
              <a:solidFill>
                <a:prstClr val="black"/>
              </a:solidFill>
            </a:endParaRPr>
          </a:p>
        </p:txBody>
      </p:sp>
      <p:grpSp>
        <p:nvGrpSpPr>
          <p:cNvPr id="126" name="Группа 629"/>
          <p:cNvGrpSpPr>
            <a:grpSpLocks/>
          </p:cNvGrpSpPr>
          <p:nvPr/>
        </p:nvGrpSpPr>
        <p:grpSpPr bwMode="auto">
          <a:xfrm>
            <a:off x="3031295" y="1620524"/>
            <a:ext cx="116324" cy="113480"/>
            <a:chOff x="142483" y="3760971"/>
            <a:chExt cx="346075" cy="386605"/>
          </a:xfrm>
        </p:grpSpPr>
        <p:sp>
          <p:nvSpPr>
            <p:cNvPr id="127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719123">
                <a:buClr>
                  <a:srgbClr val="000000"/>
                </a:buClr>
                <a:buSzPct val="100000"/>
                <a:defRPr/>
              </a:pPr>
              <a:endParaRPr lang="ru-RU" sz="4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endParaRPr>
            </a:p>
          </p:txBody>
        </p:sp>
        <p:sp>
          <p:nvSpPr>
            <p:cNvPr id="128" name="Freeform 285"/>
            <p:cNvSpPr>
              <a:spLocks/>
            </p:cNvSpPr>
            <p:nvPr/>
          </p:nvSpPr>
          <p:spPr bwMode="auto">
            <a:xfrm>
              <a:off x="198223" y="3795140"/>
              <a:ext cx="270456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719123">
                <a:defRPr/>
              </a:pPr>
              <a:endParaRPr lang="ru-RU" sz="450" dirty="0"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</a:endParaRPr>
            </a:p>
          </p:txBody>
        </p:sp>
        <p:sp>
          <p:nvSpPr>
            <p:cNvPr id="129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33842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64088" tIns="32044" rIns="64088" bIns="32044">
              <a:spAutoFit/>
            </a:bodyPr>
            <a:lstStyle/>
            <a:p>
              <a:pPr algn="ctr" defTabSz="578050">
                <a:defRPr/>
              </a:pPr>
              <a:endParaRPr lang="ru-RU" sz="225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endParaRPr>
            </a:p>
          </p:txBody>
        </p:sp>
      </p:grpSp>
      <p:pic>
        <p:nvPicPr>
          <p:cNvPr id="131" name="Рузаевка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837192" y="582675"/>
            <a:ext cx="2021666" cy="1454230"/>
          </a:xfrm>
          <a:prstGeom prst="rect">
            <a:avLst/>
          </a:prstGeom>
        </p:spPr>
      </p:pic>
      <p:sp>
        <p:nvSpPr>
          <p:cNvPr id="130" name="TextBox 129"/>
          <p:cNvSpPr txBox="1"/>
          <p:nvPr/>
        </p:nvSpPr>
        <p:spPr>
          <a:xfrm>
            <a:off x="0" y="4672040"/>
            <a:ext cx="1178719" cy="467437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solidFill>
              <a:schemeClr val="tx1"/>
            </a:solidFill>
          </a:ln>
        </p:spPr>
        <p:txBody>
          <a:bodyPr wrap="square" lIns="51435" tIns="25718" rIns="51435" bIns="25718" rtlCol="0">
            <a:spAutoFit/>
          </a:bodyPr>
          <a:lstStyle/>
          <a:p>
            <a:r>
              <a:rPr 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13:30 </a:t>
            </a:r>
            <a:r>
              <a:rPr 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15.05.2021</a:t>
            </a:r>
            <a:endParaRPr lang="ru-RU" sz="4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исп. ЦУКС ГУ МЧС по </a:t>
            </a:r>
            <a:r>
              <a:rPr 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Республике Мордовия</a:t>
            </a:r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АРМ </a:t>
            </a:r>
            <a:r>
              <a:rPr lang="ru-RU" alt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№ 7 </a:t>
            </a:r>
            <a:r>
              <a:rPr lang="ru-RU" alt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Дегтярев Е.С.</a:t>
            </a:r>
            <a:endParaRPr lang="ru-RU" sz="4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тел. </a:t>
            </a:r>
            <a:r>
              <a:rPr lang="ru-RU" sz="4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3-61-50-727</a:t>
            </a:r>
            <a:endParaRPr lang="ru-RU" sz="4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использовались: АИУС РСЧС,</a:t>
            </a:r>
            <a:r>
              <a:rPr lang="en-US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Google Earth</a:t>
            </a:r>
          </a:p>
          <a:p>
            <a:r>
              <a:rPr lang="ru-RU" sz="4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масштаб 1:72 000</a:t>
            </a:r>
          </a:p>
        </p:txBody>
      </p:sp>
    </p:spTree>
    <p:extLst>
      <p:ext uri="{BB962C8B-B14F-4D97-AF65-F5344CB8AC3E}">
        <p14:creationId xmlns:p14="http://schemas.microsoft.com/office/powerpoint/2010/main" val="2763134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13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1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131"/>
                </p:tgtEl>
              </p:cMediaNode>
            </p:video>
          </p:childTnLst>
        </p:cTn>
      </p:par>
    </p:tnLst>
  </p:timing>
</p:sld>
</file>

<file path=ppt/theme/theme1.xml><?xml version="1.0" encoding="utf-8"?>
<a:theme xmlns:a="http://schemas.openxmlformats.org/drawingml/2006/main" name="2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552206</TotalTime>
  <Words>345</Words>
  <Application>Microsoft Office PowerPoint</Application>
  <PresentationFormat>Произвольный</PresentationFormat>
  <Paragraphs>98</Paragraphs>
  <Slides>3</Slides>
  <Notes>1</Notes>
  <HiddenSlides>0</HiddenSlides>
  <MMClips>2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Times New Roman</vt:lpstr>
      <vt:lpstr>21_Тема Office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ДОКЛАД  СПЕЦИАЛИСТА АРМ №32 ПО ИНФОРМАЦИОННЫМ СИСТЕМАМ</dc:title>
  <dc:creator>ARM32</dc:creator>
  <cp:lastModifiedBy>АРМ7</cp:lastModifiedBy>
  <cp:revision>24486</cp:revision>
  <cp:lastPrinted>2019-02-25T12:02:24Z</cp:lastPrinted>
  <dcterms:created xsi:type="dcterms:W3CDTF">2014-09-08T13:21:12Z</dcterms:created>
  <dcterms:modified xsi:type="dcterms:W3CDTF">2021-05-15T10:35:43Z</dcterms:modified>
</cp:coreProperties>
</file>