
<file path=[Content_Types].xml><?xml version="1.0" encoding="utf-8"?>
<Types xmlns="http://schemas.openxmlformats.org/package/2006/content-types">
  <Default Extension="tmp" ContentType="image/png"/>
  <Default Extension="png" ContentType="image/png"/>
  <Default Extension="rels" ContentType="application/vnd.openxmlformats-package.relationships+xml"/>
  <Default Extension="xml" ContentType="application/xml"/>
  <Default Extension="asf" ContentType="video/x-ms-as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57" r:id="rId1"/>
  </p:sldMasterIdLst>
  <p:notesMasterIdLst>
    <p:notesMasterId r:id="rId9"/>
  </p:notesMasterIdLst>
  <p:handoutMasterIdLst>
    <p:handoutMasterId r:id="rId10"/>
  </p:handoutMasterIdLst>
  <p:sldIdLst>
    <p:sldId id="8431" r:id="rId2"/>
    <p:sldId id="8432" r:id="rId3"/>
    <p:sldId id="8433" r:id="rId4"/>
    <p:sldId id="8434" r:id="rId5"/>
    <p:sldId id="8435" r:id="rId6"/>
    <p:sldId id="8436" r:id="rId7"/>
    <p:sldId id="8437" r:id="rId8"/>
  </p:sldIdLst>
  <p:sldSz cx="10333038" cy="8208963"/>
  <p:notesSz cx="9931400" cy="6870700"/>
  <p:defaultTextStyle>
    <a:defPPr>
      <a:defRPr lang="ru-RU"/>
    </a:defPPr>
    <a:lvl1pPr marL="0" algn="l" defTabSz="1059492" rtl="0" eaLnBrk="1" latinLnBrk="0" hangingPunct="1">
      <a:defRPr sz="2163" kern="1200">
        <a:solidFill>
          <a:schemeClr val="tx1"/>
        </a:solidFill>
        <a:latin typeface="+mn-lt"/>
        <a:ea typeface="+mn-ea"/>
        <a:cs typeface="+mn-cs"/>
      </a:defRPr>
    </a:lvl1pPr>
    <a:lvl2pPr marL="529746" algn="l" defTabSz="1059492" rtl="0" eaLnBrk="1" latinLnBrk="0" hangingPunct="1">
      <a:defRPr sz="2163" kern="1200">
        <a:solidFill>
          <a:schemeClr val="tx1"/>
        </a:solidFill>
        <a:latin typeface="+mn-lt"/>
        <a:ea typeface="+mn-ea"/>
        <a:cs typeface="+mn-cs"/>
      </a:defRPr>
    </a:lvl2pPr>
    <a:lvl3pPr marL="1059492" algn="l" defTabSz="1059492" rtl="0" eaLnBrk="1" latinLnBrk="0" hangingPunct="1">
      <a:defRPr sz="2163" kern="1200">
        <a:solidFill>
          <a:schemeClr val="tx1"/>
        </a:solidFill>
        <a:latin typeface="+mn-lt"/>
        <a:ea typeface="+mn-ea"/>
        <a:cs typeface="+mn-cs"/>
      </a:defRPr>
    </a:lvl3pPr>
    <a:lvl4pPr marL="1589239" algn="l" defTabSz="1059492" rtl="0" eaLnBrk="1" latinLnBrk="0" hangingPunct="1">
      <a:defRPr sz="2163" kern="1200">
        <a:solidFill>
          <a:schemeClr val="tx1"/>
        </a:solidFill>
        <a:latin typeface="+mn-lt"/>
        <a:ea typeface="+mn-ea"/>
        <a:cs typeface="+mn-cs"/>
      </a:defRPr>
    </a:lvl4pPr>
    <a:lvl5pPr marL="2118985" algn="l" defTabSz="1059492" rtl="0" eaLnBrk="1" latinLnBrk="0" hangingPunct="1">
      <a:defRPr sz="2163" kern="1200">
        <a:solidFill>
          <a:schemeClr val="tx1"/>
        </a:solidFill>
        <a:latin typeface="+mn-lt"/>
        <a:ea typeface="+mn-ea"/>
        <a:cs typeface="+mn-cs"/>
      </a:defRPr>
    </a:lvl5pPr>
    <a:lvl6pPr marL="2648731" algn="l" defTabSz="1059492" rtl="0" eaLnBrk="1" latinLnBrk="0" hangingPunct="1">
      <a:defRPr sz="2163" kern="1200">
        <a:solidFill>
          <a:schemeClr val="tx1"/>
        </a:solidFill>
        <a:latin typeface="+mn-lt"/>
        <a:ea typeface="+mn-ea"/>
        <a:cs typeface="+mn-cs"/>
      </a:defRPr>
    </a:lvl6pPr>
    <a:lvl7pPr marL="3178477" algn="l" defTabSz="1059492" rtl="0" eaLnBrk="1" latinLnBrk="0" hangingPunct="1">
      <a:defRPr sz="2163" kern="1200">
        <a:solidFill>
          <a:schemeClr val="tx1"/>
        </a:solidFill>
        <a:latin typeface="+mn-lt"/>
        <a:ea typeface="+mn-ea"/>
        <a:cs typeface="+mn-cs"/>
      </a:defRPr>
    </a:lvl7pPr>
    <a:lvl8pPr marL="3708223" algn="l" defTabSz="1059492" rtl="0" eaLnBrk="1" latinLnBrk="0" hangingPunct="1">
      <a:defRPr sz="2163" kern="1200">
        <a:solidFill>
          <a:schemeClr val="tx1"/>
        </a:solidFill>
        <a:latin typeface="+mn-lt"/>
        <a:ea typeface="+mn-ea"/>
        <a:cs typeface="+mn-cs"/>
      </a:defRPr>
    </a:lvl8pPr>
    <a:lvl9pPr marL="4237970" algn="l" defTabSz="1059492" rtl="0" eaLnBrk="1" latinLnBrk="0" hangingPunct="1">
      <a:defRPr sz="216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E587F38-6BCC-4E5F-A969-F447CE76924F}">
          <p14:sldIdLst>
            <p14:sldId id="8431"/>
            <p14:sldId id="8432"/>
            <p14:sldId id="8433"/>
            <p14:sldId id="8434"/>
            <p14:sldId id="8435"/>
            <p14:sldId id="8436"/>
            <p14:sldId id="8437"/>
          </p14:sldIdLst>
        </p14:section>
      </p14:sectionLst>
    </p:ext>
    <p:ext uri="{EFAFB233-063F-42B5-8137-9DF3F51BA10A}">
      <p15:sldGuideLst xmlns:p15="http://schemas.microsoft.com/office/powerpoint/2012/main">
        <p15:guide id="2" pos="4339" userDrawn="1">
          <p15:clr>
            <a:srgbClr val="A4A3A4"/>
          </p15:clr>
        </p15:guide>
        <p15:guide id="3" orient="horz" pos="6895" userDrawn="1">
          <p15:clr>
            <a:srgbClr val="A4A3A4"/>
          </p15:clr>
        </p15:guide>
        <p15:guide id="4" orient="horz" pos="5171" userDrawn="1">
          <p15:clr>
            <a:srgbClr val="A4A3A4"/>
          </p15:clr>
        </p15:guide>
        <p15:guide id="5" pos="3255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RM32" initials="A" lastIdx="1" clrIdx="0">
    <p:extLst/>
  </p:cmAuthor>
  <p:cmAuthor id="2" name="User" initials="U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FF00"/>
    <a:srgbClr val="181DF8"/>
    <a:srgbClr val="FF9999"/>
    <a:srgbClr val="4ADFE6"/>
    <a:srgbClr val="3DF353"/>
    <a:srgbClr val="FFC000"/>
    <a:srgbClr val="FFFFFF"/>
    <a:srgbClr val="563BF5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12" autoAdjust="0"/>
    <p:restoredTop sz="96586" autoAdjust="0"/>
  </p:normalViewPr>
  <p:slideViewPr>
    <p:cSldViewPr snapToGrid="0">
      <p:cViewPr>
        <p:scale>
          <a:sx n="80" d="100"/>
          <a:sy n="80" d="100"/>
        </p:scale>
        <p:origin x="2316" y="456"/>
      </p:cViewPr>
      <p:guideLst>
        <p:guide pos="4339"/>
        <p:guide orient="horz" pos="6895"/>
        <p:guide orient="horz" pos="5171"/>
        <p:guide pos="3255"/>
      </p:guideLst>
    </p:cSldViewPr>
  </p:slideViewPr>
  <p:outlineViewPr>
    <p:cViewPr>
      <p:scale>
        <a:sx n="66" d="100"/>
        <a:sy n="66" d="100"/>
      </p:scale>
      <p:origin x="0" y="-868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120" d="100"/>
          <a:sy n="120" d="100"/>
        </p:scale>
        <p:origin x="187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542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r">
              <a:defRPr sz="1100"/>
            </a:lvl1pPr>
          </a:lstStyle>
          <a:p>
            <a:fld id="{2CAE2469-05AA-4EAD-ADCF-345832F5635C}" type="datetimeFigureOut">
              <a:rPr lang="ru-RU" smtClean="0"/>
              <a:pPr/>
              <a:t>23.04.2021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5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542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r">
              <a:defRPr sz="1100"/>
            </a:lvl1pPr>
          </a:lstStyle>
          <a:p>
            <a:fld id="{0FAB2133-15B0-4EFE-BC30-805BCBD475C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7822190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5646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r">
              <a:defRPr sz="1300"/>
            </a:lvl1pPr>
          </a:lstStyle>
          <a:p>
            <a:fld id="{0060E01D-5EF3-45B4-8D72-A960D6489AA6}" type="datetimeFigureOut">
              <a:rPr lang="ru-RU" smtClean="0"/>
              <a:pPr/>
              <a:t>23.04.2021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506788" y="858838"/>
            <a:ext cx="2917825" cy="2317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395" tIns="47697" rIns="95395" bIns="47697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3294" y="3306544"/>
            <a:ext cx="7945119" cy="2705338"/>
          </a:xfrm>
          <a:prstGeom prst="rect">
            <a:avLst/>
          </a:prstGeom>
        </p:spPr>
        <p:txBody>
          <a:bodyPr vert="horz" lIns="95395" tIns="47697" rIns="95395" bIns="47697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51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5646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r">
              <a:defRPr sz="1300"/>
            </a:lvl1pPr>
          </a:lstStyle>
          <a:p>
            <a:fld id="{B02A437B-EFF4-43AF-8D02-B1E280ECFFA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38804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1059492" rtl="0" eaLnBrk="1" latinLnBrk="0" hangingPunct="1">
      <a:defRPr sz="1390" kern="1200">
        <a:solidFill>
          <a:schemeClr val="tx1"/>
        </a:solidFill>
        <a:latin typeface="+mn-lt"/>
        <a:ea typeface="+mn-ea"/>
        <a:cs typeface="+mn-cs"/>
      </a:defRPr>
    </a:lvl1pPr>
    <a:lvl2pPr marL="529746" algn="l" defTabSz="1059492" rtl="0" eaLnBrk="1" latinLnBrk="0" hangingPunct="1">
      <a:defRPr sz="1390" kern="1200">
        <a:solidFill>
          <a:schemeClr val="tx1"/>
        </a:solidFill>
        <a:latin typeface="+mn-lt"/>
        <a:ea typeface="+mn-ea"/>
        <a:cs typeface="+mn-cs"/>
      </a:defRPr>
    </a:lvl2pPr>
    <a:lvl3pPr marL="1059492" algn="l" defTabSz="1059492" rtl="0" eaLnBrk="1" latinLnBrk="0" hangingPunct="1">
      <a:defRPr sz="1390" kern="1200">
        <a:solidFill>
          <a:schemeClr val="tx1"/>
        </a:solidFill>
        <a:latin typeface="+mn-lt"/>
        <a:ea typeface="+mn-ea"/>
        <a:cs typeface="+mn-cs"/>
      </a:defRPr>
    </a:lvl3pPr>
    <a:lvl4pPr marL="1589239" algn="l" defTabSz="1059492" rtl="0" eaLnBrk="1" latinLnBrk="0" hangingPunct="1">
      <a:defRPr sz="1390" kern="1200">
        <a:solidFill>
          <a:schemeClr val="tx1"/>
        </a:solidFill>
        <a:latin typeface="+mn-lt"/>
        <a:ea typeface="+mn-ea"/>
        <a:cs typeface="+mn-cs"/>
      </a:defRPr>
    </a:lvl4pPr>
    <a:lvl5pPr marL="2118985" algn="l" defTabSz="1059492" rtl="0" eaLnBrk="1" latinLnBrk="0" hangingPunct="1">
      <a:defRPr sz="1390" kern="1200">
        <a:solidFill>
          <a:schemeClr val="tx1"/>
        </a:solidFill>
        <a:latin typeface="+mn-lt"/>
        <a:ea typeface="+mn-ea"/>
        <a:cs typeface="+mn-cs"/>
      </a:defRPr>
    </a:lvl5pPr>
    <a:lvl6pPr marL="2648731" algn="l" defTabSz="1059492" rtl="0" eaLnBrk="1" latinLnBrk="0" hangingPunct="1">
      <a:defRPr sz="1390" kern="1200">
        <a:solidFill>
          <a:schemeClr val="tx1"/>
        </a:solidFill>
        <a:latin typeface="+mn-lt"/>
        <a:ea typeface="+mn-ea"/>
        <a:cs typeface="+mn-cs"/>
      </a:defRPr>
    </a:lvl6pPr>
    <a:lvl7pPr marL="3178477" algn="l" defTabSz="1059492" rtl="0" eaLnBrk="1" latinLnBrk="0" hangingPunct="1">
      <a:defRPr sz="1390" kern="1200">
        <a:solidFill>
          <a:schemeClr val="tx1"/>
        </a:solidFill>
        <a:latin typeface="+mn-lt"/>
        <a:ea typeface="+mn-ea"/>
        <a:cs typeface="+mn-cs"/>
      </a:defRPr>
    </a:lvl7pPr>
    <a:lvl8pPr marL="3708223" algn="l" defTabSz="1059492" rtl="0" eaLnBrk="1" latinLnBrk="0" hangingPunct="1">
      <a:defRPr sz="1390" kern="1200">
        <a:solidFill>
          <a:schemeClr val="tx1"/>
        </a:solidFill>
        <a:latin typeface="+mn-lt"/>
        <a:ea typeface="+mn-ea"/>
        <a:cs typeface="+mn-cs"/>
      </a:defRPr>
    </a:lvl8pPr>
    <a:lvl9pPr marL="4237970" algn="l" defTabSz="1059492" rtl="0" eaLnBrk="1" latinLnBrk="0" hangingPunct="1">
      <a:defRPr sz="139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527425" y="850900"/>
            <a:ext cx="2889250" cy="22955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/>
              <a:pPr/>
              <a:t>3</a:t>
            </a:fld>
            <a:endParaRPr lang="ru-RU" dirty="0"/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936612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530600" y="850900"/>
            <a:ext cx="2886075" cy="22939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/>
              <a:pPr/>
              <a:t>4</a:t>
            </a:fld>
            <a:endParaRPr lang="ru-RU" dirty="0"/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773855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524250" y="850900"/>
            <a:ext cx="2892425" cy="2297113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>
                <a:solidFill>
                  <a:prstClr val="black"/>
                </a:solidFill>
              </a:rPr>
              <a:pPr/>
              <a:t>5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256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524250" y="850900"/>
            <a:ext cx="2892425" cy="2297113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>
                <a:solidFill>
                  <a:prstClr val="black"/>
                </a:solidFill>
              </a:rPr>
              <a:pPr/>
              <a:t>6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4625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524250" y="850900"/>
            <a:ext cx="2892425" cy="2297113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>
                <a:solidFill>
                  <a:prstClr val="black"/>
                </a:solidFill>
              </a:rPr>
              <a:pPr/>
              <a:t>7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52095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75111" y="2550178"/>
            <a:ext cx="8783081" cy="1759604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50052" y="4652592"/>
            <a:ext cx="7233130" cy="209784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372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743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115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487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68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230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3603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6974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048D57A-BDFE-45C0-92F1-CB5D613F7B89}" type="datetimeFigureOut">
              <a:rPr lang="ru-RU"/>
              <a:pPr>
                <a:defRPr/>
              </a:pPr>
              <a:t>23.04.2021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2668FDD-8DBB-4525-B2DF-5DF63B7C7B2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7782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50DA378-2B85-4ACE-B090-66D87E194322}" type="datetimeFigureOut">
              <a:rPr lang="ru-RU"/>
              <a:pPr>
                <a:defRPr/>
              </a:pPr>
              <a:t>23.04.2021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91EDAFD-416E-4437-A5AE-E516D567A41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0182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6374" y="5275708"/>
            <a:ext cx="8783081" cy="1630389"/>
          </a:xfrm>
        </p:spPr>
        <p:txBody>
          <a:bodyPr anchor="t"/>
          <a:lstStyle>
            <a:lvl1pPr algn="l">
              <a:defRPr sz="3051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16374" y="3479398"/>
            <a:ext cx="8783081" cy="1795710"/>
          </a:xfrm>
        </p:spPr>
        <p:txBody>
          <a:bodyPr anchor="b"/>
          <a:lstStyle>
            <a:lvl1pPr marL="0" indent="0">
              <a:buNone/>
              <a:defRPr sz="1921">
                <a:solidFill>
                  <a:schemeClr val="tx1">
                    <a:tint val="75000"/>
                  </a:schemeClr>
                </a:solidFill>
              </a:defRPr>
            </a:lvl1pPr>
            <a:lvl2pPr marL="337230" indent="0">
              <a:buNone/>
              <a:defRPr sz="1582">
                <a:solidFill>
                  <a:schemeClr val="tx1">
                    <a:tint val="75000"/>
                  </a:schemeClr>
                </a:solidFill>
              </a:defRPr>
            </a:lvl2pPr>
            <a:lvl3pPr marL="674352" indent="0">
              <a:buNone/>
              <a:defRPr sz="1582">
                <a:solidFill>
                  <a:schemeClr val="tx1">
                    <a:tint val="75000"/>
                  </a:schemeClr>
                </a:solidFill>
              </a:defRPr>
            </a:lvl3pPr>
            <a:lvl4pPr marL="1011580" indent="0">
              <a:buNone/>
              <a:defRPr sz="904">
                <a:solidFill>
                  <a:schemeClr val="tx1">
                    <a:tint val="75000"/>
                  </a:schemeClr>
                </a:solidFill>
              </a:defRPr>
            </a:lvl4pPr>
            <a:lvl5pPr marL="1348719" indent="0">
              <a:buNone/>
              <a:defRPr sz="904">
                <a:solidFill>
                  <a:schemeClr val="tx1">
                    <a:tint val="75000"/>
                  </a:schemeClr>
                </a:solidFill>
              </a:defRPr>
            </a:lvl5pPr>
            <a:lvl6pPr marL="1685920" indent="0">
              <a:buNone/>
              <a:defRPr sz="904">
                <a:solidFill>
                  <a:schemeClr val="tx1">
                    <a:tint val="75000"/>
                  </a:schemeClr>
                </a:solidFill>
              </a:defRPr>
            </a:lvl6pPr>
            <a:lvl7pPr marL="2023073" indent="0">
              <a:buNone/>
              <a:defRPr sz="904">
                <a:solidFill>
                  <a:schemeClr val="tx1">
                    <a:tint val="75000"/>
                  </a:schemeClr>
                </a:solidFill>
              </a:defRPr>
            </a:lvl7pPr>
            <a:lvl8pPr marL="2360309" indent="0">
              <a:buNone/>
              <a:defRPr sz="904">
                <a:solidFill>
                  <a:schemeClr val="tx1">
                    <a:tint val="75000"/>
                  </a:schemeClr>
                </a:solidFill>
              </a:defRPr>
            </a:lvl8pPr>
            <a:lvl9pPr marL="2697431" indent="0">
              <a:buNone/>
              <a:defRPr sz="90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2E3ED13-8E4D-4758-B134-7C9CD5229D5C}" type="datetimeFigureOut">
              <a:rPr lang="ru-RU"/>
              <a:pPr>
                <a:defRPr/>
              </a:pPr>
              <a:t>23.04.2021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DB917C2-CBC9-48A3-84E3-A0F989EB5C9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018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6958" y="1915730"/>
            <a:ext cx="4563757" cy="5417537"/>
          </a:xfrm>
        </p:spPr>
        <p:txBody>
          <a:bodyPr/>
          <a:lstStyle>
            <a:lvl1pPr>
              <a:defRPr sz="2373"/>
            </a:lvl1pPr>
            <a:lvl2pPr>
              <a:defRPr sz="1921"/>
            </a:lvl2pPr>
            <a:lvl3pPr>
              <a:defRPr sz="1921"/>
            </a:lvl3pPr>
            <a:lvl4pPr>
              <a:defRPr sz="1582"/>
            </a:lvl4pPr>
            <a:lvl5pPr>
              <a:defRPr sz="1582"/>
            </a:lvl5pPr>
            <a:lvl6pPr>
              <a:defRPr sz="1582"/>
            </a:lvl6pPr>
            <a:lvl7pPr>
              <a:defRPr sz="1582"/>
            </a:lvl7pPr>
            <a:lvl8pPr>
              <a:defRPr sz="1582"/>
            </a:lvl8pPr>
            <a:lvl9pPr>
              <a:defRPr sz="158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53139" y="1915730"/>
            <a:ext cx="4563757" cy="5417537"/>
          </a:xfrm>
        </p:spPr>
        <p:txBody>
          <a:bodyPr/>
          <a:lstStyle>
            <a:lvl1pPr>
              <a:defRPr sz="2373"/>
            </a:lvl1pPr>
            <a:lvl2pPr>
              <a:defRPr sz="1921"/>
            </a:lvl2pPr>
            <a:lvl3pPr>
              <a:defRPr sz="1921"/>
            </a:lvl3pPr>
            <a:lvl4pPr>
              <a:defRPr sz="1582"/>
            </a:lvl4pPr>
            <a:lvl5pPr>
              <a:defRPr sz="1582"/>
            </a:lvl5pPr>
            <a:lvl6pPr>
              <a:defRPr sz="1582"/>
            </a:lvl6pPr>
            <a:lvl7pPr>
              <a:defRPr sz="1582"/>
            </a:lvl7pPr>
            <a:lvl8pPr>
              <a:defRPr sz="1582"/>
            </a:lvl8pPr>
            <a:lvl9pPr>
              <a:defRPr sz="158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60F2784-4EB8-4032-A101-BE99763FAE56}" type="datetimeFigureOut">
              <a:rPr lang="ru-RU"/>
              <a:pPr>
                <a:defRPr/>
              </a:pPr>
              <a:t>23.04.2021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A7DEEF82-FBDF-4C13-9681-5734CFA1D75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3018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16788" y="1837722"/>
            <a:ext cx="4565553" cy="765787"/>
          </a:xfrm>
        </p:spPr>
        <p:txBody>
          <a:bodyPr anchor="b"/>
          <a:lstStyle>
            <a:lvl1pPr marL="0" indent="0">
              <a:buNone/>
              <a:defRPr sz="1921" b="1"/>
            </a:lvl1pPr>
            <a:lvl2pPr marL="337230" indent="0">
              <a:buNone/>
              <a:defRPr sz="1921" b="1"/>
            </a:lvl2pPr>
            <a:lvl3pPr marL="674352" indent="0">
              <a:buNone/>
              <a:defRPr sz="1582" b="1"/>
            </a:lvl3pPr>
            <a:lvl4pPr marL="1011580" indent="0">
              <a:buNone/>
              <a:defRPr sz="1582" b="1"/>
            </a:lvl4pPr>
            <a:lvl5pPr marL="1348719" indent="0">
              <a:buNone/>
              <a:defRPr sz="1582" b="1"/>
            </a:lvl5pPr>
            <a:lvl6pPr marL="1685920" indent="0">
              <a:buNone/>
              <a:defRPr sz="1582" b="1"/>
            </a:lvl6pPr>
            <a:lvl7pPr marL="2023073" indent="0">
              <a:buNone/>
              <a:defRPr sz="1582" b="1"/>
            </a:lvl7pPr>
            <a:lvl8pPr marL="2360309" indent="0">
              <a:buNone/>
              <a:defRPr sz="1582" b="1"/>
            </a:lvl8pPr>
            <a:lvl9pPr marL="2697431" indent="0">
              <a:buNone/>
              <a:defRPr sz="158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6788" y="2603508"/>
            <a:ext cx="4565553" cy="4729655"/>
          </a:xfrm>
        </p:spPr>
        <p:txBody>
          <a:bodyPr/>
          <a:lstStyle>
            <a:lvl1pPr>
              <a:defRPr sz="1921"/>
            </a:lvl1pPr>
            <a:lvl2pPr>
              <a:defRPr sz="1921"/>
            </a:lvl2pPr>
            <a:lvl3pPr>
              <a:defRPr sz="1582"/>
            </a:lvl3pPr>
            <a:lvl4pPr>
              <a:defRPr sz="1582"/>
            </a:lvl4pPr>
            <a:lvl5pPr>
              <a:defRPr sz="1582"/>
            </a:lvl5pPr>
            <a:lvl6pPr>
              <a:defRPr sz="1582"/>
            </a:lvl6pPr>
            <a:lvl7pPr>
              <a:defRPr sz="1582"/>
            </a:lvl7pPr>
            <a:lvl8pPr>
              <a:defRPr sz="1582"/>
            </a:lvl8pPr>
            <a:lvl9pPr>
              <a:defRPr sz="158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249460" y="1837722"/>
            <a:ext cx="4567349" cy="765787"/>
          </a:xfrm>
        </p:spPr>
        <p:txBody>
          <a:bodyPr anchor="b"/>
          <a:lstStyle>
            <a:lvl1pPr marL="0" indent="0">
              <a:buNone/>
              <a:defRPr sz="1921" b="1"/>
            </a:lvl1pPr>
            <a:lvl2pPr marL="337230" indent="0">
              <a:buNone/>
              <a:defRPr sz="1921" b="1"/>
            </a:lvl2pPr>
            <a:lvl3pPr marL="674352" indent="0">
              <a:buNone/>
              <a:defRPr sz="1582" b="1"/>
            </a:lvl3pPr>
            <a:lvl4pPr marL="1011580" indent="0">
              <a:buNone/>
              <a:defRPr sz="1582" b="1"/>
            </a:lvl4pPr>
            <a:lvl5pPr marL="1348719" indent="0">
              <a:buNone/>
              <a:defRPr sz="1582" b="1"/>
            </a:lvl5pPr>
            <a:lvl6pPr marL="1685920" indent="0">
              <a:buNone/>
              <a:defRPr sz="1582" b="1"/>
            </a:lvl6pPr>
            <a:lvl7pPr marL="2023073" indent="0">
              <a:buNone/>
              <a:defRPr sz="1582" b="1"/>
            </a:lvl7pPr>
            <a:lvl8pPr marL="2360309" indent="0">
              <a:buNone/>
              <a:defRPr sz="1582" b="1"/>
            </a:lvl8pPr>
            <a:lvl9pPr marL="2697431" indent="0">
              <a:buNone/>
              <a:defRPr sz="158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249460" y="2603508"/>
            <a:ext cx="4567349" cy="4729655"/>
          </a:xfrm>
        </p:spPr>
        <p:txBody>
          <a:bodyPr/>
          <a:lstStyle>
            <a:lvl1pPr>
              <a:defRPr sz="1921"/>
            </a:lvl1pPr>
            <a:lvl2pPr>
              <a:defRPr sz="1921"/>
            </a:lvl2pPr>
            <a:lvl3pPr>
              <a:defRPr sz="1582"/>
            </a:lvl3pPr>
            <a:lvl4pPr>
              <a:defRPr sz="1582"/>
            </a:lvl4pPr>
            <a:lvl5pPr>
              <a:defRPr sz="1582"/>
            </a:lvl5pPr>
            <a:lvl6pPr>
              <a:defRPr sz="1582"/>
            </a:lvl6pPr>
            <a:lvl7pPr>
              <a:defRPr sz="1582"/>
            </a:lvl7pPr>
            <a:lvl8pPr>
              <a:defRPr sz="1582"/>
            </a:lvl8pPr>
            <a:lvl9pPr>
              <a:defRPr sz="158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D150DBB3-9183-4BDB-A538-014628B71707}" type="datetimeFigureOut">
              <a:rPr lang="ru-RU"/>
              <a:pPr>
                <a:defRPr/>
              </a:pPr>
              <a:t>23.04.2021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CD6896FF-465B-4547-A168-DFB9E27B074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7025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36A9E88-4255-4365-8C92-577237C9B684}" type="datetimeFigureOut">
              <a:rPr lang="ru-RU"/>
              <a:pPr>
                <a:defRPr/>
              </a:pPr>
              <a:t>23.04.2021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37DBF9C-3D4C-4408-BE41-B35505E9BBA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5594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B64A53A2-D152-4302-9337-A135E134729A}" type="datetimeFigureOut">
              <a:rPr lang="ru-RU"/>
              <a:pPr>
                <a:defRPr/>
              </a:pPr>
              <a:t>23.04.2021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ADD8E21-F93D-4DF7-9BC5-317CF516C2E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9941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7026" y="327128"/>
            <a:ext cx="3399499" cy="1390961"/>
          </a:xfrm>
        </p:spPr>
        <p:txBody>
          <a:bodyPr anchor="b"/>
          <a:lstStyle>
            <a:lvl1pPr algn="l">
              <a:defRPr sz="1921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40294" y="326967"/>
            <a:ext cx="5776456" cy="7006121"/>
          </a:xfrm>
        </p:spPr>
        <p:txBody>
          <a:bodyPr/>
          <a:lstStyle>
            <a:lvl1pPr>
              <a:defRPr sz="2373"/>
            </a:lvl1pPr>
            <a:lvl2pPr>
              <a:defRPr sz="2373"/>
            </a:lvl2pPr>
            <a:lvl3pPr>
              <a:defRPr sz="1921"/>
            </a:lvl3pPr>
            <a:lvl4pPr>
              <a:defRPr sz="1921"/>
            </a:lvl4pPr>
            <a:lvl5pPr>
              <a:defRPr sz="1921"/>
            </a:lvl5pPr>
            <a:lvl6pPr>
              <a:defRPr sz="1921"/>
            </a:lvl6pPr>
            <a:lvl7pPr>
              <a:defRPr sz="1921"/>
            </a:lvl7pPr>
            <a:lvl8pPr>
              <a:defRPr sz="1921"/>
            </a:lvl8pPr>
            <a:lvl9pPr>
              <a:defRPr sz="1921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17026" y="1718587"/>
            <a:ext cx="3399499" cy="5615159"/>
          </a:xfrm>
        </p:spPr>
        <p:txBody>
          <a:bodyPr/>
          <a:lstStyle>
            <a:lvl1pPr marL="0" indent="0">
              <a:buNone/>
              <a:defRPr sz="904"/>
            </a:lvl1pPr>
            <a:lvl2pPr marL="337230" indent="0">
              <a:buNone/>
              <a:defRPr sz="904"/>
            </a:lvl2pPr>
            <a:lvl3pPr marL="674352" indent="0">
              <a:buNone/>
              <a:defRPr sz="904"/>
            </a:lvl3pPr>
            <a:lvl4pPr marL="1011580" indent="0">
              <a:buNone/>
              <a:defRPr sz="678"/>
            </a:lvl4pPr>
            <a:lvl5pPr marL="1348719" indent="0">
              <a:buNone/>
              <a:defRPr sz="678"/>
            </a:lvl5pPr>
            <a:lvl6pPr marL="1685920" indent="0">
              <a:buNone/>
              <a:defRPr sz="678"/>
            </a:lvl6pPr>
            <a:lvl7pPr marL="2023073" indent="0">
              <a:buNone/>
              <a:defRPr sz="678"/>
            </a:lvl7pPr>
            <a:lvl8pPr marL="2360309" indent="0">
              <a:buNone/>
              <a:defRPr sz="678"/>
            </a:lvl8pPr>
            <a:lvl9pPr marL="2697431" indent="0">
              <a:buNone/>
              <a:defRPr sz="678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FB49B7A-DF94-40B0-8E54-8300AFDC1D57}" type="datetimeFigureOut">
              <a:rPr lang="ru-RU"/>
              <a:pPr>
                <a:defRPr/>
              </a:pPr>
              <a:t>23.04.2021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0E7C97B-D995-4290-BA20-CE6A97B0BB5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84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25423" y="5747292"/>
            <a:ext cx="6199823" cy="678379"/>
          </a:xfrm>
        </p:spPr>
        <p:txBody>
          <a:bodyPr anchor="b"/>
          <a:lstStyle>
            <a:lvl1pPr algn="l">
              <a:defRPr sz="1921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025423" y="733637"/>
            <a:ext cx="6199823" cy="4925378"/>
          </a:xfrm>
        </p:spPr>
        <p:txBody>
          <a:bodyPr rtlCol="0">
            <a:normAutofit/>
          </a:bodyPr>
          <a:lstStyle>
            <a:lvl1pPr marL="0" indent="0">
              <a:buNone/>
              <a:defRPr sz="2373"/>
            </a:lvl1pPr>
            <a:lvl2pPr marL="337230" indent="0">
              <a:buNone/>
              <a:defRPr sz="2373"/>
            </a:lvl2pPr>
            <a:lvl3pPr marL="674352" indent="0">
              <a:buNone/>
              <a:defRPr sz="1921"/>
            </a:lvl3pPr>
            <a:lvl4pPr marL="1011580" indent="0">
              <a:buNone/>
              <a:defRPr sz="1921"/>
            </a:lvl4pPr>
            <a:lvl5pPr marL="1348719" indent="0">
              <a:buNone/>
              <a:defRPr sz="1921"/>
            </a:lvl5pPr>
            <a:lvl6pPr marL="1685920" indent="0">
              <a:buNone/>
              <a:defRPr sz="1921"/>
            </a:lvl6pPr>
            <a:lvl7pPr marL="2023073" indent="0">
              <a:buNone/>
              <a:defRPr sz="1921"/>
            </a:lvl7pPr>
            <a:lvl8pPr marL="2360309" indent="0">
              <a:buNone/>
              <a:defRPr sz="1921"/>
            </a:lvl8pPr>
            <a:lvl9pPr marL="2697431" indent="0">
              <a:buNone/>
              <a:defRPr sz="1921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025423" y="6424969"/>
            <a:ext cx="6199823" cy="963412"/>
          </a:xfrm>
        </p:spPr>
        <p:txBody>
          <a:bodyPr/>
          <a:lstStyle>
            <a:lvl1pPr marL="0" indent="0">
              <a:buNone/>
              <a:defRPr sz="904"/>
            </a:lvl1pPr>
            <a:lvl2pPr marL="337230" indent="0">
              <a:buNone/>
              <a:defRPr sz="904"/>
            </a:lvl2pPr>
            <a:lvl3pPr marL="674352" indent="0">
              <a:buNone/>
              <a:defRPr sz="904"/>
            </a:lvl3pPr>
            <a:lvl4pPr marL="1011580" indent="0">
              <a:buNone/>
              <a:defRPr sz="678"/>
            </a:lvl4pPr>
            <a:lvl5pPr marL="1348719" indent="0">
              <a:buNone/>
              <a:defRPr sz="678"/>
            </a:lvl5pPr>
            <a:lvl6pPr marL="1685920" indent="0">
              <a:buNone/>
              <a:defRPr sz="678"/>
            </a:lvl6pPr>
            <a:lvl7pPr marL="2023073" indent="0">
              <a:buNone/>
              <a:defRPr sz="678"/>
            </a:lvl7pPr>
            <a:lvl8pPr marL="2360309" indent="0">
              <a:buNone/>
              <a:defRPr sz="678"/>
            </a:lvl8pPr>
            <a:lvl9pPr marL="2697431" indent="0">
              <a:buNone/>
              <a:defRPr sz="678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A67910C-E0A9-4176-8E5F-21A9BA8F08BA}" type="datetimeFigureOut">
              <a:rPr lang="ru-RU"/>
              <a:pPr>
                <a:defRPr/>
              </a:pPr>
              <a:t>23.04.2021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265B440-20B6-4E81-BA78-877421D0C79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5179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92AD7A3-504B-437B-BF3F-67E57D38EA6A}" type="datetimeFigureOut">
              <a:rPr lang="ru-RU"/>
              <a:pPr>
                <a:defRPr/>
              </a:pPr>
              <a:t>23.04.2021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84A6180-99B6-4BEE-98D1-6AC0F056BCB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9788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491848" y="329158"/>
            <a:ext cx="2324935" cy="700421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17169" y="329158"/>
            <a:ext cx="6802582" cy="700421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C09FB08-6E3E-41A0-A1CB-D3C0FA68188D}" type="datetimeFigureOut">
              <a:rPr lang="ru-RU"/>
              <a:pPr>
                <a:defRPr/>
              </a:pPr>
              <a:t>23.04.2021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E631022-6EE5-4F8C-903A-1363EBCCAD0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1158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Заголовок 1"/>
          <p:cNvSpPr>
            <a:spLocks noGrp="1"/>
          </p:cNvSpPr>
          <p:nvPr>
            <p:ph type="title"/>
          </p:nvPr>
        </p:nvSpPr>
        <p:spPr bwMode="auto">
          <a:xfrm>
            <a:off x="517274" y="328895"/>
            <a:ext cx="9298827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32099" name="Текст 2"/>
          <p:cNvSpPr>
            <a:spLocks noGrp="1"/>
          </p:cNvSpPr>
          <p:nvPr>
            <p:ph type="body" idx="1"/>
          </p:nvPr>
        </p:nvSpPr>
        <p:spPr bwMode="auto">
          <a:xfrm>
            <a:off x="517274" y="1916206"/>
            <a:ext cx="9298827" cy="5416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517380" y="7608963"/>
            <a:ext cx="2410135" cy="436563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904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585486" fontAlgn="base">
              <a:spcBef>
                <a:spcPct val="0"/>
              </a:spcBef>
              <a:spcAft>
                <a:spcPct val="0"/>
              </a:spcAft>
              <a:defRPr/>
            </a:pPr>
            <a:fld id="{ECEEAE8E-CE4D-41B5-934E-685B6FE82841}" type="datetimeFigureOut">
              <a:rPr lang="ru-RU" smtClean="0">
                <a:cs typeface="Arial" charset="0"/>
              </a:rPr>
              <a:pPr defTabSz="585486" fontAlgn="base">
                <a:spcBef>
                  <a:spcPct val="0"/>
                </a:spcBef>
                <a:spcAft>
                  <a:spcPct val="0"/>
                </a:spcAft>
                <a:defRPr/>
              </a:pPr>
              <a:t>23.04.2021</a:t>
            </a:fld>
            <a:endParaRPr lang="ru-RU" dirty="0"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531084" y="7608963"/>
            <a:ext cx="3271220" cy="436563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904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585486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406072" y="7608963"/>
            <a:ext cx="2410135" cy="436563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4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585486" fontAlgn="base">
              <a:spcBef>
                <a:spcPct val="0"/>
              </a:spcBef>
              <a:spcAft>
                <a:spcPct val="0"/>
              </a:spcAft>
              <a:defRPr/>
            </a:pPr>
            <a:fld id="{D287A2EB-76B1-4AEF-A97A-7EA8791343C2}" type="slidenum">
              <a:rPr lang="ru-RU" smtClean="0">
                <a:cs typeface="Arial" charset="0"/>
              </a:rPr>
              <a:pPr defTabSz="585486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989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8" r:id="rId1"/>
    <p:sldLayoutId id="2147483959" r:id="rId2"/>
    <p:sldLayoutId id="2147483960" r:id="rId3"/>
    <p:sldLayoutId id="2147483961" r:id="rId4"/>
    <p:sldLayoutId id="2147483962" r:id="rId5"/>
    <p:sldLayoutId id="2147483963" r:id="rId6"/>
    <p:sldLayoutId id="2147483964" r:id="rId7"/>
    <p:sldLayoutId id="2147483965" r:id="rId8"/>
    <p:sldLayoutId id="2147483966" r:id="rId9"/>
    <p:sldLayoutId id="2147483967" r:id="rId10"/>
    <p:sldLayoutId id="2147483968" r:id="rId11"/>
  </p:sldLayoutIdLst>
  <p:txStyles>
    <p:titleStyle>
      <a:lvl1pPr algn="ctr" defTabSz="674123" rtl="0" eaLnBrk="0" fontAlgn="base" hangingPunct="0">
        <a:spcBef>
          <a:spcPct val="0"/>
        </a:spcBef>
        <a:spcAft>
          <a:spcPct val="0"/>
        </a:spcAft>
        <a:defRPr sz="3616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674123" rtl="0" eaLnBrk="0" fontAlgn="base" hangingPunct="0">
        <a:spcBef>
          <a:spcPct val="0"/>
        </a:spcBef>
        <a:spcAft>
          <a:spcPct val="0"/>
        </a:spcAft>
        <a:defRPr sz="3616">
          <a:solidFill>
            <a:schemeClr val="tx1"/>
          </a:solidFill>
          <a:latin typeface="Calibri" pitchFamily="34" charset="0"/>
        </a:defRPr>
      </a:lvl2pPr>
      <a:lvl3pPr algn="ctr" defTabSz="674123" rtl="0" eaLnBrk="0" fontAlgn="base" hangingPunct="0">
        <a:spcBef>
          <a:spcPct val="0"/>
        </a:spcBef>
        <a:spcAft>
          <a:spcPct val="0"/>
        </a:spcAft>
        <a:defRPr sz="3616">
          <a:solidFill>
            <a:schemeClr val="tx1"/>
          </a:solidFill>
          <a:latin typeface="Calibri" pitchFamily="34" charset="0"/>
        </a:defRPr>
      </a:lvl3pPr>
      <a:lvl4pPr algn="ctr" defTabSz="674123" rtl="0" eaLnBrk="0" fontAlgn="base" hangingPunct="0">
        <a:spcBef>
          <a:spcPct val="0"/>
        </a:spcBef>
        <a:spcAft>
          <a:spcPct val="0"/>
        </a:spcAft>
        <a:defRPr sz="3616">
          <a:solidFill>
            <a:schemeClr val="tx1"/>
          </a:solidFill>
          <a:latin typeface="Calibri" pitchFamily="34" charset="0"/>
        </a:defRPr>
      </a:lvl4pPr>
      <a:lvl5pPr algn="ctr" defTabSz="674123" rtl="0" eaLnBrk="0" fontAlgn="base" hangingPunct="0">
        <a:spcBef>
          <a:spcPct val="0"/>
        </a:spcBef>
        <a:spcAft>
          <a:spcPct val="0"/>
        </a:spcAft>
        <a:defRPr sz="3616">
          <a:solidFill>
            <a:schemeClr val="tx1"/>
          </a:solidFill>
          <a:latin typeface="Calibri" pitchFamily="34" charset="0"/>
        </a:defRPr>
      </a:lvl5pPr>
      <a:lvl6pPr marL="291525" algn="ctr" defTabSz="674123" rtl="0" fontAlgn="base">
        <a:spcBef>
          <a:spcPct val="0"/>
        </a:spcBef>
        <a:spcAft>
          <a:spcPct val="0"/>
        </a:spcAft>
        <a:defRPr sz="3616">
          <a:solidFill>
            <a:schemeClr val="tx1"/>
          </a:solidFill>
          <a:latin typeface="Calibri" pitchFamily="34" charset="0"/>
        </a:defRPr>
      </a:lvl6pPr>
      <a:lvl7pPr marL="583051" algn="ctr" defTabSz="674123" rtl="0" fontAlgn="base">
        <a:spcBef>
          <a:spcPct val="0"/>
        </a:spcBef>
        <a:spcAft>
          <a:spcPct val="0"/>
        </a:spcAft>
        <a:defRPr sz="3616">
          <a:solidFill>
            <a:schemeClr val="tx1"/>
          </a:solidFill>
          <a:latin typeface="Calibri" pitchFamily="34" charset="0"/>
        </a:defRPr>
      </a:lvl7pPr>
      <a:lvl8pPr marL="874578" algn="ctr" defTabSz="674123" rtl="0" fontAlgn="base">
        <a:spcBef>
          <a:spcPct val="0"/>
        </a:spcBef>
        <a:spcAft>
          <a:spcPct val="0"/>
        </a:spcAft>
        <a:defRPr sz="3616">
          <a:solidFill>
            <a:schemeClr val="tx1"/>
          </a:solidFill>
          <a:latin typeface="Calibri" pitchFamily="34" charset="0"/>
        </a:defRPr>
      </a:lvl8pPr>
      <a:lvl9pPr marL="1166106" algn="ctr" defTabSz="674123" rtl="0" fontAlgn="base">
        <a:spcBef>
          <a:spcPct val="0"/>
        </a:spcBef>
        <a:spcAft>
          <a:spcPct val="0"/>
        </a:spcAft>
        <a:defRPr sz="3616">
          <a:solidFill>
            <a:schemeClr val="tx1"/>
          </a:solidFill>
          <a:latin typeface="Calibri" pitchFamily="34" charset="0"/>
        </a:defRPr>
      </a:lvl9pPr>
    </p:titleStyle>
    <p:bodyStyle>
      <a:lvl1pPr marL="252115" indent="-252115" algn="l" defTabSz="674123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373" kern="1200">
          <a:solidFill>
            <a:schemeClr val="tx1"/>
          </a:solidFill>
          <a:latin typeface="+mn-lt"/>
          <a:ea typeface="+mn-ea"/>
          <a:cs typeface="+mn-cs"/>
        </a:defRPr>
      </a:lvl1pPr>
      <a:lvl2pPr marL="547630" indent="-210566" algn="l" defTabSz="674123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373" kern="1200">
          <a:solidFill>
            <a:schemeClr val="tx1"/>
          </a:solidFill>
          <a:latin typeface="+mn-lt"/>
          <a:ea typeface="+mn-ea"/>
          <a:cs typeface="+mn-cs"/>
        </a:defRPr>
      </a:lvl2pPr>
      <a:lvl3pPr marL="842297" indent="-168060" algn="l" defTabSz="674123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921" kern="1200">
          <a:solidFill>
            <a:schemeClr val="tx1"/>
          </a:solidFill>
          <a:latin typeface="+mn-lt"/>
          <a:ea typeface="+mn-ea"/>
          <a:cs typeface="+mn-cs"/>
        </a:defRPr>
      </a:lvl3pPr>
      <a:lvl4pPr marL="1179288" indent="-168060" algn="l" defTabSz="674123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921" kern="1200">
          <a:solidFill>
            <a:schemeClr val="tx1"/>
          </a:solidFill>
          <a:latin typeface="+mn-lt"/>
          <a:ea typeface="+mn-ea"/>
          <a:cs typeface="+mn-cs"/>
        </a:defRPr>
      </a:lvl4pPr>
      <a:lvl5pPr marL="1516393" indent="-168060" algn="l" defTabSz="674123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921" kern="1200">
          <a:solidFill>
            <a:schemeClr val="tx1"/>
          </a:solidFill>
          <a:latin typeface="+mn-lt"/>
          <a:ea typeface="+mn-ea"/>
          <a:cs typeface="+mn-cs"/>
        </a:defRPr>
      </a:lvl5pPr>
      <a:lvl6pPr marL="1854484" indent="-168622" algn="l" defTabSz="674352" rtl="0" eaLnBrk="1" latinLnBrk="0" hangingPunct="1">
        <a:spcBef>
          <a:spcPct val="20000"/>
        </a:spcBef>
        <a:buFont typeface="Arial" pitchFamily="34" charset="0"/>
        <a:buChar char="•"/>
        <a:defRPr sz="1921" kern="1200">
          <a:solidFill>
            <a:schemeClr val="tx1"/>
          </a:solidFill>
          <a:latin typeface="+mn-lt"/>
          <a:ea typeface="+mn-ea"/>
          <a:cs typeface="+mn-cs"/>
        </a:defRPr>
      </a:lvl6pPr>
      <a:lvl7pPr marL="2191715" indent="-168622" algn="l" defTabSz="674352" rtl="0" eaLnBrk="1" latinLnBrk="0" hangingPunct="1">
        <a:spcBef>
          <a:spcPct val="20000"/>
        </a:spcBef>
        <a:buFont typeface="Arial" pitchFamily="34" charset="0"/>
        <a:buChar char="•"/>
        <a:defRPr sz="1921" kern="1200">
          <a:solidFill>
            <a:schemeClr val="tx1"/>
          </a:solidFill>
          <a:latin typeface="+mn-lt"/>
          <a:ea typeface="+mn-ea"/>
          <a:cs typeface="+mn-cs"/>
        </a:defRPr>
      </a:lvl7pPr>
      <a:lvl8pPr marL="2528857" indent="-168622" algn="l" defTabSz="674352" rtl="0" eaLnBrk="1" latinLnBrk="0" hangingPunct="1">
        <a:spcBef>
          <a:spcPct val="20000"/>
        </a:spcBef>
        <a:buFont typeface="Arial" pitchFamily="34" charset="0"/>
        <a:buChar char="•"/>
        <a:defRPr sz="1921" kern="1200">
          <a:solidFill>
            <a:schemeClr val="tx1"/>
          </a:solidFill>
          <a:latin typeface="+mn-lt"/>
          <a:ea typeface="+mn-ea"/>
          <a:cs typeface="+mn-cs"/>
        </a:defRPr>
      </a:lvl8pPr>
      <a:lvl9pPr marL="2866043" indent="-168622" algn="l" defTabSz="674352" rtl="0" eaLnBrk="1" latinLnBrk="0" hangingPunct="1">
        <a:spcBef>
          <a:spcPct val="20000"/>
        </a:spcBef>
        <a:buFont typeface="Arial" pitchFamily="34" charset="0"/>
        <a:buChar char="•"/>
        <a:defRPr sz="192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74352" rtl="0" eaLnBrk="1" latinLnBrk="0" hangingPunct="1">
        <a:defRPr sz="1582" kern="1200">
          <a:solidFill>
            <a:schemeClr val="tx1"/>
          </a:solidFill>
          <a:latin typeface="+mn-lt"/>
          <a:ea typeface="+mn-ea"/>
          <a:cs typeface="+mn-cs"/>
        </a:defRPr>
      </a:lvl1pPr>
      <a:lvl2pPr marL="337230" algn="l" defTabSz="674352" rtl="0" eaLnBrk="1" latinLnBrk="0" hangingPunct="1">
        <a:defRPr sz="1582" kern="1200">
          <a:solidFill>
            <a:schemeClr val="tx1"/>
          </a:solidFill>
          <a:latin typeface="+mn-lt"/>
          <a:ea typeface="+mn-ea"/>
          <a:cs typeface="+mn-cs"/>
        </a:defRPr>
      </a:lvl2pPr>
      <a:lvl3pPr marL="674352" algn="l" defTabSz="674352" rtl="0" eaLnBrk="1" latinLnBrk="0" hangingPunct="1">
        <a:defRPr sz="1582" kern="1200">
          <a:solidFill>
            <a:schemeClr val="tx1"/>
          </a:solidFill>
          <a:latin typeface="+mn-lt"/>
          <a:ea typeface="+mn-ea"/>
          <a:cs typeface="+mn-cs"/>
        </a:defRPr>
      </a:lvl3pPr>
      <a:lvl4pPr marL="1011580" algn="l" defTabSz="674352" rtl="0" eaLnBrk="1" latinLnBrk="0" hangingPunct="1">
        <a:defRPr sz="1582" kern="1200">
          <a:solidFill>
            <a:schemeClr val="tx1"/>
          </a:solidFill>
          <a:latin typeface="+mn-lt"/>
          <a:ea typeface="+mn-ea"/>
          <a:cs typeface="+mn-cs"/>
        </a:defRPr>
      </a:lvl4pPr>
      <a:lvl5pPr marL="1348719" algn="l" defTabSz="674352" rtl="0" eaLnBrk="1" latinLnBrk="0" hangingPunct="1">
        <a:defRPr sz="1582" kern="1200">
          <a:solidFill>
            <a:schemeClr val="tx1"/>
          </a:solidFill>
          <a:latin typeface="+mn-lt"/>
          <a:ea typeface="+mn-ea"/>
          <a:cs typeface="+mn-cs"/>
        </a:defRPr>
      </a:lvl5pPr>
      <a:lvl6pPr marL="1685920" algn="l" defTabSz="674352" rtl="0" eaLnBrk="1" latinLnBrk="0" hangingPunct="1">
        <a:defRPr sz="1582" kern="1200">
          <a:solidFill>
            <a:schemeClr val="tx1"/>
          </a:solidFill>
          <a:latin typeface="+mn-lt"/>
          <a:ea typeface="+mn-ea"/>
          <a:cs typeface="+mn-cs"/>
        </a:defRPr>
      </a:lvl6pPr>
      <a:lvl7pPr marL="2023073" algn="l" defTabSz="674352" rtl="0" eaLnBrk="1" latinLnBrk="0" hangingPunct="1">
        <a:defRPr sz="1582" kern="1200">
          <a:solidFill>
            <a:schemeClr val="tx1"/>
          </a:solidFill>
          <a:latin typeface="+mn-lt"/>
          <a:ea typeface="+mn-ea"/>
          <a:cs typeface="+mn-cs"/>
        </a:defRPr>
      </a:lvl7pPr>
      <a:lvl8pPr marL="2360309" algn="l" defTabSz="674352" rtl="0" eaLnBrk="1" latinLnBrk="0" hangingPunct="1">
        <a:defRPr sz="1582" kern="1200">
          <a:solidFill>
            <a:schemeClr val="tx1"/>
          </a:solidFill>
          <a:latin typeface="+mn-lt"/>
          <a:ea typeface="+mn-ea"/>
          <a:cs typeface="+mn-cs"/>
        </a:defRPr>
      </a:lvl8pPr>
      <a:lvl9pPr marL="2697431" algn="l" defTabSz="674352" rtl="0" eaLnBrk="1" latinLnBrk="0" hangingPunct="1">
        <a:defRPr sz="158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5.tmp"/><Relationship Id="rId4" Type="http://schemas.openxmlformats.org/officeDocument/2006/relationships/image" Target="../media/image4.tm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mp"/><Relationship Id="rId7" Type="http://schemas.openxmlformats.org/officeDocument/2006/relationships/image" Target="../media/image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tmp"/><Relationship Id="rId5" Type="http://schemas.openxmlformats.org/officeDocument/2006/relationships/image" Target="../media/image6.tmp"/><Relationship Id="rId4" Type="http://schemas.openxmlformats.org/officeDocument/2006/relationships/image" Target="../media/image9.tm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m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asf"/><Relationship Id="rId1" Type="http://schemas.openxmlformats.org/officeDocument/2006/relationships/video" Target="NULL" TargetMode="External"/><Relationship Id="rId6" Type="http://schemas.openxmlformats.org/officeDocument/2006/relationships/image" Target="../media/image13.png"/><Relationship Id="rId5" Type="http://schemas.openxmlformats.org/officeDocument/2006/relationships/image" Target="../media/image12.tmp"/><Relationship Id="rId4" Type="http://schemas.openxmlformats.org/officeDocument/2006/relationships/notesSlide" Target="../notesSlides/notesSlid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asf"/><Relationship Id="rId1" Type="http://schemas.microsoft.com/office/2007/relationships/media" Target="../media/media2.asf"/><Relationship Id="rId6" Type="http://schemas.openxmlformats.org/officeDocument/2006/relationships/image" Target="../media/image15.png"/><Relationship Id="rId5" Type="http://schemas.openxmlformats.org/officeDocument/2006/relationships/image" Target="../media/image14.tmp"/><Relationship Id="rId4" Type="http://schemas.openxmlformats.org/officeDocument/2006/relationships/notesSlide" Target="../notesSlides/notesSlid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97411"/>
            <a:ext cx="10333038" cy="7411552"/>
          </a:xfrm>
          <a:prstGeom prst="rect">
            <a:avLst/>
          </a:prstGeom>
        </p:spPr>
      </p:pic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0" y="0"/>
            <a:ext cx="10333038" cy="797411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39497" tIns="19750" rIns="39497" bIns="19750" rtlCol="0" anchor="ctr">
            <a:no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657" dirty="0">
                <a:solidFill>
                  <a:schemeClr val="bg1"/>
                </a:solidFill>
              </a:rPr>
              <a:t>ПРОГНОЗ ВЫПАДЕНИЯ ОСАДКОВ НА ТЕРРИТОРИИ РЕСПУБЛИКИ </a:t>
            </a:r>
            <a:r>
              <a:rPr lang="ru-RU" sz="1657" dirty="0" smtClean="0">
                <a:solidFill>
                  <a:schemeClr val="bg1"/>
                </a:solidFill>
              </a:rPr>
              <a:t>МОРДОВИЯ </a:t>
            </a:r>
            <a:endParaRPr lang="ru-RU" sz="1657" dirty="0">
              <a:solidFill>
                <a:schemeClr val="bg1"/>
              </a:solidFill>
            </a:endParaRPr>
          </a:p>
          <a:p>
            <a:r>
              <a:rPr lang="ru-RU" sz="1657" dirty="0">
                <a:solidFill>
                  <a:schemeClr val="bg1"/>
                </a:solidFill>
              </a:rPr>
              <a:t>(на </a:t>
            </a:r>
            <a:r>
              <a:rPr lang="ru-RU" sz="1657" dirty="0" smtClean="0">
                <a:solidFill>
                  <a:schemeClr val="bg1"/>
                </a:solidFill>
              </a:rPr>
              <a:t>24</a:t>
            </a:r>
            <a:r>
              <a:rPr lang="ru-RU" sz="1657" dirty="0" smtClean="0">
                <a:solidFill>
                  <a:schemeClr val="bg1"/>
                </a:solidFill>
              </a:rPr>
              <a:t>.04.2021</a:t>
            </a:r>
            <a:r>
              <a:rPr lang="ru-RU" sz="1657" dirty="0">
                <a:solidFill>
                  <a:schemeClr val="bg1"/>
                </a:solidFill>
              </a:rPr>
              <a:t>)</a:t>
            </a:r>
          </a:p>
        </p:txBody>
      </p:sp>
      <p:pic>
        <p:nvPicPr>
          <p:cNvPr id="4" name="Picture 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7763" y="6104789"/>
            <a:ext cx="295275" cy="2104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497434" y="4455059"/>
            <a:ext cx="1544238" cy="266227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130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75772" y="1508432"/>
            <a:ext cx="2837273" cy="416909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2109" b="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24.04.2021</a:t>
            </a:r>
            <a:endParaRPr lang="ru-RU" sz="2109" b="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27597" y="2902830"/>
            <a:ext cx="1762462" cy="509998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91760" tIns="45904" rIns="91760" bIns="45904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918020">
              <a:defRPr/>
            </a:pPr>
            <a:r>
              <a:rPr lang="ru-RU" sz="1356" dirty="0">
                <a:solidFill>
                  <a:schemeClr val="tx1"/>
                </a:solidFill>
              </a:rPr>
              <a:t>Республика Мордовия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090665" y="5544668"/>
            <a:ext cx="1544238" cy="266227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130" dirty="0" smtClean="0">
                <a:solidFill>
                  <a:schemeClr val="tx1"/>
                </a:solidFill>
              </a:rPr>
              <a:t>Рузаевка</a:t>
            </a:r>
            <a:endParaRPr lang="ru-RU" sz="113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56250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Рисунок 46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9893" y="4426045"/>
            <a:ext cx="5153145" cy="3782917"/>
          </a:xfrm>
          <a:prstGeom prst="rect">
            <a:avLst/>
          </a:prstGeom>
        </p:spPr>
      </p:pic>
      <p:pic>
        <p:nvPicPr>
          <p:cNvPr id="46" name="Рисунок 45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84" y="4433838"/>
            <a:ext cx="5135760" cy="3775126"/>
          </a:xfrm>
          <a:prstGeom prst="rect">
            <a:avLst/>
          </a:prstGeom>
        </p:spPr>
      </p:pic>
      <p:pic>
        <p:nvPicPr>
          <p:cNvPr id="45" name="Рисунок 44" descr="Вырезка экрана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0844" y="676277"/>
            <a:ext cx="5197275" cy="3726846"/>
          </a:xfrm>
          <a:prstGeom prst="rect">
            <a:avLst/>
          </a:prstGeom>
        </p:spPr>
      </p:pic>
      <p:pic>
        <p:nvPicPr>
          <p:cNvPr id="43" name="Объект 3" descr="Вырезка экрана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677289"/>
            <a:ext cx="5169694" cy="3725834"/>
          </a:xfrm>
          <a:prstGeom prst="rect">
            <a:avLst/>
          </a:prstGeom>
        </p:spPr>
      </p:pic>
      <p:grpSp>
        <p:nvGrpSpPr>
          <p:cNvPr id="7175" name="Группа 3"/>
          <p:cNvGrpSpPr>
            <a:grpSpLocks/>
          </p:cNvGrpSpPr>
          <p:nvPr/>
        </p:nvGrpSpPr>
        <p:grpSpPr bwMode="auto">
          <a:xfrm>
            <a:off x="15083" y="658711"/>
            <a:ext cx="10333036" cy="7550252"/>
            <a:chOff x="0" y="751673"/>
            <a:chExt cx="10333038" cy="7470008"/>
          </a:xfrm>
        </p:grpSpPr>
        <p:cxnSp>
          <p:nvCxnSpPr>
            <p:cNvPr id="5" name="Прямая соединительная линия 4"/>
            <p:cNvCxnSpPr/>
            <p:nvPr/>
          </p:nvCxnSpPr>
          <p:spPr>
            <a:xfrm>
              <a:off x="5154612" y="751673"/>
              <a:ext cx="0" cy="747000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Прямая соединительная линия 5"/>
            <p:cNvCxnSpPr/>
            <p:nvPr/>
          </p:nvCxnSpPr>
          <p:spPr>
            <a:xfrm>
              <a:off x="0" y="4467629"/>
              <a:ext cx="10333038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178" name="Picture 2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1935" y="2162243"/>
            <a:ext cx="295275" cy="2104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9" name="Picture 2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7989" y="2160902"/>
            <a:ext cx="295275" cy="2104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0" name="Picture 2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7814" y="6024065"/>
            <a:ext cx="295275" cy="2104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1" name="Picture 2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5856" y="6024065"/>
            <a:ext cx="295275" cy="2104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3175" y="0"/>
            <a:ext cx="10333038" cy="677289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39497" tIns="19750" rIns="39497" bIns="19750" rtlCol="0" anchor="ctr">
            <a:no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657" dirty="0">
                <a:solidFill>
                  <a:schemeClr val="bg1"/>
                </a:solidFill>
              </a:rPr>
              <a:t>ПРОГНОЗ ВЫПАДЕНИЯ ОСАДКОВ НА ТЕРРИТОРИИ РЕСПУБЛИКИ МОРДОВИЯ</a:t>
            </a:r>
          </a:p>
          <a:p>
            <a:r>
              <a:rPr lang="ru-RU" sz="1657" dirty="0">
                <a:solidFill>
                  <a:schemeClr val="bg1"/>
                </a:solidFill>
              </a:rPr>
              <a:t>(на </a:t>
            </a:r>
            <a:r>
              <a:rPr lang="ru-RU" sz="1657" dirty="0" smtClean="0">
                <a:solidFill>
                  <a:schemeClr val="bg1"/>
                </a:solidFill>
              </a:rPr>
              <a:t>24.04.2021</a:t>
            </a:r>
            <a:r>
              <a:rPr lang="ru-RU" sz="1657" dirty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351778" y="4426046"/>
            <a:ext cx="1367044" cy="235898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933" dirty="0" smtClean="0">
                <a:solidFill>
                  <a:schemeClr val="tx1"/>
                </a:solidFill>
              </a:rPr>
              <a:t>00.00 </a:t>
            </a:r>
            <a:r>
              <a:rPr lang="ru-RU" sz="933" dirty="0" smtClean="0">
                <a:solidFill>
                  <a:schemeClr val="tx1"/>
                </a:solidFill>
              </a:rPr>
              <a:t>24.04.2021</a:t>
            </a:r>
            <a:endParaRPr lang="ru-RU" sz="933" dirty="0">
              <a:solidFill>
                <a:schemeClr val="tx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873819" y="695867"/>
            <a:ext cx="1109222" cy="235898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933" dirty="0" smtClean="0">
                <a:solidFill>
                  <a:schemeClr val="tx1"/>
                </a:solidFill>
              </a:rPr>
              <a:t>06.00 </a:t>
            </a:r>
            <a:r>
              <a:rPr lang="ru-RU" sz="933" dirty="0" smtClean="0">
                <a:solidFill>
                  <a:schemeClr val="tx1"/>
                </a:solidFill>
              </a:rPr>
              <a:t>24.04.2021</a:t>
            </a:r>
            <a:endParaRPr lang="ru-RU" sz="933" dirty="0">
              <a:solidFill>
                <a:schemeClr val="tx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199532" y="702301"/>
            <a:ext cx="1155048" cy="235898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933" dirty="0" smtClean="0">
                <a:solidFill>
                  <a:schemeClr val="tx1"/>
                </a:solidFill>
              </a:rPr>
              <a:t>12.00 </a:t>
            </a:r>
            <a:r>
              <a:rPr lang="ru-RU" sz="933" dirty="0" smtClean="0">
                <a:solidFill>
                  <a:schemeClr val="tx1"/>
                </a:solidFill>
              </a:rPr>
              <a:t>24.04.2021</a:t>
            </a:r>
            <a:endParaRPr lang="ru-RU" sz="933" dirty="0">
              <a:solidFill>
                <a:schemeClr val="tx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999443" y="4418936"/>
            <a:ext cx="1208426" cy="235898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933" dirty="0" smtClean="0">
                <a:solidFill>
                  <a:schemeClr val="tx1"/>
                </a:solidFill>
              </a:rPr>
              <a:t>18.00 </a:t>
            </a:r>
            <a:r>
              <a:rPr lang="ru-RU" sz="933" dirty="0" smtClean="0">
                <a:solidFill>
                  <a:schemeClr val="tx1"/>
                </a:solidFill>
              </a:rPr>
              <a:t>24.04.2021</a:t>
            </a:r>
            <a:endParaRPr lang="ru-RU" sz="933" dirty="0">
              <a:solidFill>
                <a:schemeClr val="tx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251073" y="2485341"/>
            <a:ext cx="1046998" cy="183768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94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228547" y="2492623"/>
            <a:ext cx="1046998" cy="183768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94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252661" y="6339531"/>
            <a:ext cx="1046998" cy="183768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94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7351778" y="6337260"/>
            <a:ext cx="1046998" cy="183768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94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38632" y="1729347"/>
            <a:ext cx="1171637" cy="183768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94" dirty="0">
                <a:solidFill>
                  <a:schemeClr val="tx1"/>
                </a:solidFill>
              </a:rPr>
              <a:t>Республика Мордовия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651410" y="1704001"/>
            <a:ext cx="1171637" cy="183768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94" dirty="0">
                <a:solidFill>
                  <a:schemeClr val="tx1"/>
                </a:solidFill>
              </a:rPr>
              <a:t>Республика Мордовия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71052" y="5068686"/>
            <a:ext cx="1171637" cy="183768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94" dirty="0">
                <a:solidFill>
                  <a:schemeClr val="tx1"/>
                </a:solidFill>
              </a:rPr>
              <a:t>Республика Мордовия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768522" y="5095051"/>
            <a:ext cx="1171637" cy="183768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94" dirty="0">
                <a:solidFill>
                  <a:schemeClr val="tx1"/>
                </a:solidFill>
              </a:rPr>
              <a:t>Республика Мордовия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257091" y="3001889"/>
            <a:ext cx="1046998" cy="183768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94" dirty="0" smtClean="0">
                <a:solidFill>
                  <a:schemeClr val="tx1"/>
                </a:solidFill>
              </a:rPr>
              <a:t>Рузаевка</a:t>
            </a:r>
            <a:endParaRPr lang="ru-RU" sz="594" dirty="0">
              <a:solidFill>
                <a:schemeClr val="tx1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247415" y="3001889"/>
            <a:ext cx="1046998" cy="183768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94" dirty="0" smtClean="0">
                <a:solidFill>
                  <a:schemeClr val="tx1"/>
                </a:solidFill>
              </a:rPr>
              <a:t>Рузаевка</a:t>
            </a:r>
            <a:endParaRPr lang="ru-RU" sz="594" dirty="0">
              <a:solidFill>
                <a:schemeClr val="tx1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455633" y="6862251"/>
            <a:ext cx="1046998" cy="183768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94" dirty="0" smtClean="0">
                <a:solidFill>
                  <a:schemeClr val="tx1"/>
                </a:solidFill>
              </a:rPr>
              <a:t>Рузаевка</a:t>
            </a:r>
            <a:endParaRPr lang="ru-RU" sz="594" dirty="0">
              <a:solidFill>
                <a:schemeClr val="tx1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349242" y="6803823"/>
            <a:ext cx="1046998" cy="183768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94" dirty="0" smtClean="0">
                <a:solidFill>
                  <a:schemeClr val="tx1"/>
                </a:solidFill>
              </a:rPr>
              <a:t>Рузаевка</a:t>
            </a:r>
            <a:endParaRPr lang="ru-RU" sz="594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83282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0889"/>
            <a:ext cx="10333038" cy="7488074"/>
          </a:xfrm>
          <a:prstGeom prst="rect">
            <a:avLst/>
          </a:prstGeom>
        </p:spPr>
      </p:pic>
      <p:sp>
        <p:nvSpPr>
          <p:cNvPr id="87" name="Text Box 2"/>
          <p:cNvSpPr txBox="1">
            <a:spLocks noChangeArrowheads="1"/>
          </p:cNvSpPr>
          <p:nvPr/>
        </p:nvSpPr>
        <p:spPr bwMode="auto">
          <a:xfrm>
            <a:off x="0" y="0"/>
            <a:ext cx="10333039" cy="72089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39497" tIns="19750" rIns="39497" bIns="19750" rtlCol="0" anchor="ctr">
            <a:no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657" dirty="0">
                <a:solidFill>
                  <a:schemeClr val="bg1"/>
                </a:solidFill>
              </a:rPr>
              <a:t>ПРОГНОЗ ВЕТРОВОЙ НАГРУЗКИ  НА ТЕРРИТОРИИ РЕСПУБЛИКИ МОРДОВИЯ (ИР «</a:t>
            </a:r>
            <a:r>
              <a:rPr lang="en-US" sz="1657" dirty="0">
                <a:solidFill>
                  <a:schemeClr val="bg1"/>
                </a:solidFill>
              </a:rPr>
              <a:t>Ventusky</a:t>
            </a:r>
            <a:r>
              <a:rPr lang="ru-RU" sz="1657" dirty="0">
                <a:solidFill>
                  <a:schemeClr val="bg1"/>
                </a:solidFill>
              </a:rPr>
              <a:t>»)</a:t>
            </a:r>
          </a:p>
          <a:p>
            <a:r>
              <a:rPr lang="ru-RU" sz="1657" dirty="0">
                <a:solidFill>
                  <a:schemeClr val="bg1"/>
                </a:solidFill>
              </a:rPr>
              <a:t>(на </a:t>
            </a:r>
            <a:r>
              <a:rPr lang="ru-RU" sz="1657" dirty="0" smtClean="0">
                <a:solidFill>
                  <a:schemeClr val="bg1"/>
                </a:solidFill>
              </a:rPr>
              <a:t>24.04.2021</a:t>
            </a:r>
            <a:r>
              <a:rPr lang="ru-RU" sz="1657" dirty="0">
                <a:solidFill>
                  <a:schemeClr val="bg1"/>
                </a:solidFill>
              </a:rPr>
              <a:t>)</a:t>
            </a: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2485" y="5399917"/>
            <a:ext cx="327475" cy="2809046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5594408" y="4488645"/>
            <a:ext cx="1544238" cy="266227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130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637421" y="2652474"/>
            <a:ext cx="1762462" cy="509998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91760" tIns="45904" rIns="91760" bIns="45904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918020">
              <a:defRPr/>
            </a:pPr>
            <a:r>
              <a:rPr lang="ru-RU" sz="1356" dirty="0">
                <a:solidFill>
                  <a:schemeClr val="tx1"/>
                </a:solidFill>
              </a:rPr>
              <a:t>Республика Мордовия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75772" y="1508432"/>
            <a:ext cx="2837273" cy="416909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2109" b="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24.04.2021</a:t>
            </a:r>
            <a:endParaRPr lang="ru-RU" sz="2109" b="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175772" y="5559982"/>
            <a:ext cx="1544238" cy="266227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130" dirty="0" smtClean="0">
                <a:solidFill>
                  <a:schemeClr val="tx1"/>
                </a:solidFill>
              </a:rPr>
              <a:t>Рузаевка</a:t>
            </a:r>
            <a:endParaRPr lang="ru-RU" sz="113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735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Рисунок 42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2113" y="4384926"/>
            <a:ext cx="5120925" cy="3812598"/>
          </a:xfrm>
          <a:prstGeom prst="rect">
            <a:avLst/>
          </a:prstGeom>
        </p:spPr>
      </p:pic>
      <p:pic>
        <p:nvPicPr>
          <p:cNvPr id="42" name="Рисунок 41" descr="Вырезка экрана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2" y="4364247"/>
            <a:ext cx="5181270" cy="3844715"/>
          </a:xfrm>
          <a:prstGeom prst="rect">
            <a:avLst/>
          </a:prstGeom>
        </p:spPr>
      </p:pic>
      <p:pic>
        <p:nvPicPr>
          <p:cNvPr id="41" name="Рисунок 40" descr="Вырезка экрана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7007" y="635382"/>
            <a:ext cx="5126031" cy="3711460"/>
          </a:xfrm>
          <a:prstGeom prst="rect">
            <a:avLst/>
          </a:prstGeom>
        </p:spPr>
      </p:pic>
      <p:pic>
        <p:nvPicPr>
          <p:cNvPr id="40" name="Объект 3" descr="Вырезка экрана"/>
          <p:cNvPicPr>
            <a:picLocks noGrp="1" noChangeAspect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4" y="630047"/>
            <a:ext cx="5189670" cy="3716795"/>
          </a:xfrm>
        </p:spPr>
      </p:pic>
      <p:sp>
        <p:nvSpPr>
          <p:cNvPr id="87" name="Text Box 2"/>
          <p:cNvSpPr txBox="1">
            <a:spLocks noChangeArrowheads="1"/>
          </p:cNvSpPr>
          <p:nvPr/>
        </p:nvSpPr>
        <p:spPr bwMode="auto">
          <a:xfrm>
            <a:off x="0" y="13919"/>
            <a:ext cx="10333038" cy="62153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39497" tIns="19750" rIns="39497" bIns="19750" rtlCol="0" anchor="ctr">
            <a:norm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657" dirty="0">
                <a:solidFill>
                  <a:schemeClr val="bg1"/>
                </a:solidFill>
              </a:rPr>
              <a:t>ПРОГНОЗ ВЕТРОВОЙ НАГРУЗКИ НА ТЕРРИТОРИИ РЕСПУБЛИКИ МОРДОВИЯ</a:t>
            </a:r>
          </a:p>
          <a:p>
            <a:r>
              <a:rPr lang="ru-RU" sz="1657" dirty="0">
                <a:solidFill>
                  <a:schemeClr val="bg1"/>
                </a:solidFill>
              </a:rPr>
              <a:t>(на </a:t>
            </a:r>
            <a:r>
              <a:rPr lang="ru-RU" sz="1657" dirty="0" smtClean="0">
                <a:solidFill>
                  <a:schemeClr val="bg1"/>
                </a:solidFill>
              </a:rPr>
              <a:t>24.04.2021</a:t>
            </a:r>
            <a:r>
              <a:rPr lang="ru-RU" sz="1657" dirty="0">
                <a:solidFill>
                  <a:schemeClr val="bg1"/>
                </a:solidFill>
              </a:rPr>
              <a:t>)</a:t>
            </a:r>
          </a:p>
        </p:txBody>
      </p:sp>
      <p:pic>
        <p:nvPicPr>
          <p:cNvPr id="1219" name="Рисунок 12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5913" y="6301714"/>
            <a:ext cx="221011" cy="189581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221" name="Рисунок 12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0006" y="2407169"/>
            <a:ext cx="221011" cy="189581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297" name="Рисунок 129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9394" y="6267086"/>
            <a:ext cx="221011" cy="189581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298" name="Рисунок 129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1919" y="2391306"/>
            <a:ext cx="221011" cy="189581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cxnSp>
        <p:nvCxnSpPr>
          <p:cNvPr id="861" name="Прямая соединительная линия 860"/>
          <p:cNvCxnSpPr/>
          <p:nvPr/>
        </p:nvCxnSpPr>
        <p:spPr>
          <a:xfrm>
            <a:off x="5196664" y="631018"/>
            <a:ext cx="0" cy="734392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2" name="Прямая соединительная линия 861"/>
          <p:cNvCxnSpPr/>
          <p:nvPr/>
        </p:nvCxnSpPr>
        <p:spPr>
          <a:xfrm>
            <a:off x="0" y="4362943"/>
            <a:ext cx="10333038" cy="588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7224374" y="4353953"/>
            <a:ext cx="1216803" cy="235898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933" dirty="0" smtClean="0">
                <a:solidFill>
                  <a:schemeClr val="tx1"/>
                </a:solidFill>
              </a:rPr>
              <a:t>00.00 </a:t>
            </a:r>
            <a:r>
              <a:rPr lang="ru-RU" sz="933" dirty="0" smtClean="0">
                <a:solidFill>
                  <a:schemeClr val="tx1"/>
                </a:solidFill>
              </a:rPr>
              <a:t>24.04.2021</a:t>
            </a:r>
            <a:endParaRPr lang="ru-RU" sz="933" dirty="0">
              <a:solidFill>
                <a:schemeClr val="tx1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968235" y="684202"/>
            <a:ext cx="1109222" cy="235898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933" dirty="0" smtClean="0">
                <a:solidFill>
                  <a:schemeClr val="tx1"/>
                </a:solidFill>
              </a:rPr>
              <a:t>06.00 </a:t>
            </a:r>
            <a:r>
              <a:rPr lang="ru-RU" sz="933" dirty="0" smtClean="0">
                <a:solidFill>
                  <a:schemeClr val="tx1"/>
                </a:solidFill>
              </a:rPr>
              <a:t>24.04.2021</a:t>
            </a:r>
            <a:endParaRPr lang="ru-RU" sz="933" dirty="0">
              <a:solidFill>
                <a:schemeClr val="tx1"/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7286129" y="660343"/>
            <a:ext cx="1155048" cy="235898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933" dirty="0" smtClean="0">
                <a:solidFill>
                  <a:schemeClr val="tx1"/>
                </a:solidFill>
              </a:rPr>
              <a:t>12.00 </a:t>
            </a:r>
            <a:r>
              <a:rPr lang="ru-RU" sz="933" dirty="0" smtClean="0">
                <a:solidFill>
                  <a:schemeClr val="tx1"/>
                </a:solidFill>
              </a:rPr>
              <a:t>24.04.2021</a:t>
            </a:r>
            <a:endParaRPr lang="ru-RU" sz="933" dirty="0">
              <a:solidFill>
                <a:schemeClr val="tx1"/>
              </a:solidFill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1999443" y="4346842"/>
            <a:ext cx="1275216" cy="235898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933" dirty="0" smtClean="0">
                <a:solidFill>
                  <a:schemeClr val="tx1"/>
                </a:solidFill>
              </a:rPr>
              <a:t>18.00 </a:t>
            </a:r>
            <a:r>
              <a:rPr lang="ru-RU" sz="933" dirty="0" smtClean="0">
                <a:solidFill>
                  <a:schemeClr val="tx1"/>
                </a:solidFill>
              </a:rPr>
              <a:t>24.04.2021</a:t>
            </a:r>
            <a:endParaRPr lang="ru-RU" sz="933" dirty="0">
              <a:solidFill>
                <a:schemeClr val="tx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340154" y="6267086"/>
            <a:ext cx="1046998" cy="183768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94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230322" y="6301714"/>
            <a:ext cx="1046998" cy="183768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94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219607" y="2471147"/>
            <a:ext cx="1046998" cy="183768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94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792102" y="2471147"/>
            <a:ext cx="1046998" cy="183768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94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66124" y="2067227"/>
            <a:ext cx="1171637" cy="183768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94" dirty="0">
                <a:solidFill>
                  <a:schemeClr val="tx1"/>
                </a:solidFill>
              </a:rPr>
              <a:t>Республика Мордовия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436870" y="2059449"/>
            <a:ext cx="1171637" cy="183768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94" dirty="0">
                <a:solidFill>
                  <a:schemeClr val="tx1"/>
                </a:solidFill>
              </a:rPr>
              <a:t>Республика Мордовия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411624" y="5996501"/>
            <a:ext cx="1171637" cy="183768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94" dirty="0">
                <a:solidFill>
                  <a:schemeClr val="tx1"/>
                </a:solidFill>
              </a:rPr>
              <a:t>Республика Мордовия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010051" y="5264778"/>
            <a:ext cx="1171637" cy="183768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94" dirty="0">
                <a:solidFill>
                  <a:schemeClr val="tx1"/>
                </a:solidFill>
              </a:rPr>
              <a:t>Республика Мордовия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368178" y="2982740"/>
            <a:ext cx="1046998" cy="183768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94" dirty="0" smtClean="0">
                <a:solidFill>
                  <a:schemeClr val="tx1"/>
                </a:solidFill>
              </a:rPr>
              <a:t>Рузаевка</a:t>
            </a:r>
            <a:endParaRPr lang="ru-RU" sz="594" dirty="0">
              <a:solidFill>
                <a:schemeClr val="tx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804410" y="2982740"/>
            <a:ext cx="1046998" cy="183768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94" dirty="0" smtClean="0">
                <a:solidFill>
                  <a:schemeClr val="tx1"/>
                </a:solidFill>
              </a:rPr>
              <a:t>Рузаевка</a:t>
            </a:r>
            <a:endParaRPr lang="ru-RU" sz="594" dirty="0">
              <a:solidFill>
                <a:schemeClr val="tx1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314262" y="6767546"/>
            <a:ext cx="1046998" cy="183768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94" dirty="0" smtClean="0">
                <a:solidFill>
                  <a:schemeClr val="tx1"/>
                </a:solidFill>
              </a:rPr>
              <a:t>Рузаевка</a:t>
            </a:r>
            <a:endParaRPr lang="ru-RU" sz="594" dirty="0">
              <a:solidFill>
                <a:schemeClr val="tx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465129" y="6675394"/>
            <a:ext cx="1046998" cy="183768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94" dirty="0" smtClean="0">
                <a:solidFill>
                  <a:schemeClr val="tx1"/>
                </a:solidFill>
              </a:rPr>
              <a:t>Рузаевка</a:t>
            </a:r>
            <a:endParaRPr lang="ru-RU" sz="594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3064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31" r="2807" b="2624"/>
          <a:stretch/>
        </p:blipFill>
        <p:spPr>
          <a:xfrm>
            <a:off x="-2" y="581743"/>
            <a:ext cx="10333040" cy="7627220"/>
          </a:xfrm>
          <a:prstGeom prst="rect">
            <a:avLst/>
          </a:prstGeom>
          <a:solidFill>
            <a:srgbClr val="FF0000">
              <a:alpha val="64000"/>
            </a:srgbClr>
          </a:solidFill>
        </p:spPr>
      </p:pic>
      <p:sp>
        <p:nvSpPr>
          <p:cNvPr id="203" name="Полилиния 202"/>
          <p:cNvSpPr/>
          <p:nvPr/>
        </p:nvSpPr>
        <p:spPr>
          <a:xfrm>
            <a:off x="5223583" y="5163587"/>
            <a:ext cx="1555374" cy="1620134"/>
          </a:xfrm>
          <a:custGeom>
            <a:avLst/>
            <a:gdLst>
              <a:gd name="connsiteX0" fmla="*/ 295275 w 1276350"/>
              <a:gd name="connsiteY0" fmla="*/ 1362075 h 1362367"/>
              <a:gd name="connsiteX1" fmla="*/ 247650 w 1276350"/>
              <a:gd name="connsiteY1" fmla="*/ 1333500 h 1362367"/>
              <a:gd name="connsiteX2" fmla="*/ 219075 w 1276350"/>
              <a:gd name="connsiteY2" fmla="*/ 1314450 h 1362367"/>
              <a:gd name="connsiteX3" fmla="*/ 200025 w 1276350"/>
              <a:gd name="connsiteY3" fmla="*/ 1285875 h 1362367"/>
              <a:gd name="connsiteX4" fmla="*/ 171450 w 1276350"/>
              <a:gd name="connsiteY4" fmla="*/ 1276350 h 1362367"/>
              <a:gd name="connsiteX5" fmla="*/ 85725 w 1276350"/>
              <a:gd name="connsiteY5" fmla="*/ 1247775 h 1362367"/>
              <a:gd name="connsiteX6" fmla="*/ 76200 w 1276350"/>
              <a:gd name="connsiteY6" fmla="*/ 1123950 h 1362367"/>
              <a:gd name="connsiteX7" fmla="*/ 47625 w 1276350"/>
              <a:gd name="connsiteY7" fmla="*/ 1114425 h 1362367"/>
              <a:gd name="connsiteX8" fmla="*/ 28575 w 1276350"/>
              <a:gd name="connsiteY8" fmla="*/ 1085850 h 1362367"/>
              <a:gd name="connsiteX9" fmla="*/ 38100 w 1276350"/>
              <a:gd name="connsiteY9" fmla="*/ 990600 h 1362367"/>
              <a:gd name="connsiteX10" fmla="*/ 57150 w 1276350"/>
              <a:gd name="connsiteY10" fmla="*/ 962025 h 1362367"/>
              <a:gd name="connsiteX11" fmla="*/ 66675 w 1276350"/>
              <a:gd name="connsiteY11" fmla="*/ 933450 h 1362367"/>
              <a:gd name="connsiteX12" fmla="*/ 57150 w 1276350"/>
              <a:gd name="connsiteY12" fmla="*/ 885825 h 1362367"/>
              <a:gd name="connsiteX13" fmla="*/ 28575 w 1276350"/>
              <a:gd name="connsiteY13" fmla="*/ 866775 h 1362367"/>
              <a:gd name="connsiteX14" fmla="*/ 0 w 1276350"/>
              <a:gd name="connsiteY14" fmla="*/ 809625 h 1362367"/>
              <a:gd name="connsiteX15" fmla="*/ 9525 w 1276350"/>
              <a:gd name="connsiteY15" fmla="*/ 771525 h 1362367"/>
              <a:gd name="connsiteX16" fmla="*/ 19050 w 1276350"/>
              <a:gd name="connsiteY16" fmla="*/ 657225 h 1362367"/>
              <a:gd name="connsiteX17" fmla="*/ 66675 w 1276350"/>
              <a:gd name="connsiteY17" fmla="*/ 609600 h 1362367"/>
              <a:gd name="connsiteX18" fmla="*/ 104775 w 1276350"/>
              <a:gd name="connsiteY18" fmla="*/ 523875 h 1362367"/>
              <a:gd name="connsiteX19" fmla="*/ 114300 w 1276350"/>
              <a:gd name="connsiteY19" fmla="*/ 495300 h 1362367"/>
              <a:gd name="connsiteX20" fmla="*/ 123825 w 1276350"/>
              <a:gd name="connsiteY20" fmla="*/ 466725 h 1362367"/>
              <a:gd name="connsiteX21" fmla="*/ 161925 w 1276350"/>
              <a:gd name="connsiteY21" fmla="*/ 409575 h 1362367"/>
              <a:gd name="connsiteX22" fmla="*/ 180975 w 1276350"/>
              <a:gd name="connsiteY22" fmla="*/ 381000 h 1362367"/>
              <a:gd name="connsiteX23" fmla="*/ 228600 w 1276350"/>
              <a:gd name="connsiteY23" fmla="*/ 323850 h 1362367"/>
              <a:gd name="connsiteX24" fmla="*/ 247650 w 1276350"/>
              <a:gd name="connsiteY24" fmla="*/ 247650 h 1362367"/>
              <a:gd name="connsiteX25" fmla="*/ 266700 w 1276350"/>
              <a:gd name="connsiteY25" fmla="*/ 219075 h 1362367"/>
              <a:gd name="connsiteX26" fmla="*/ 276225 w 1276350"/>
              <a:gd name="connsiteY26" fmla="*/ 190500 h 1362367"/>
              <a:gd name="connsiteX27" fmla="*/ 304800 w 1276350"/>
              <a:gd name="connsiteY27" fmla="*/ 180975 h 1362367"/>
              <a:gd name="connsiteX28" fmla="*/ 314325 w 1276350"/>
              <a:gd name="connsiteY28" fmla="*/ 152400 h 1362367"/>
              <a:gd name="connsiteX29" fmla="*/ 371475 w 1276350"/>
              <a:gd name="connsiteY29" fmla="*/ 123825 h 1362367"/>
              <a:gd name="connsiteX30" fmla="*/ 381000 w 1276350"/>
              <a:gd name="connsiteY30" fmla="*/ 95250 h 1362367"/>
              <a:gd name="connsiteX31" fmla="*/ 409575 w 1276350"/>
              <a:gd name="connsiteY31" fmla="*/ 76200 h 1362367"/>
              <a:gd name="connsiteX32" fmla="*/ 438150 w 1276350"/>
              <a:gd name="connsiteY32" fmla="*/ 66675 h 1362367"/>
              <a:gd name="connsiteX33" fmla="*/ 561975 w 1276350"/>
              <a:gd name="connsiteY33" fmla="*/ 47625 h 1362367"/>
              <a:gd name="connsiteX34" fmla="*/ 590550 w 1276350"/>
              <a:gd name="connsiteY34" fmla="*/ 38100 h 1362367"/>
              <a:gd name="connsiteX35" fmla="*/ 647700 w 1276350"/>
              <a:gd name="connsiteY35" fmla="*/ 0 h 1362367"/>
              <a:gd name="connsiteX36" fmla="*/ 714375 w 1276350"/>
              <a:gd name="connsiteY36" fmla="*/ 38100 h 1362367"/>
              <a:gd name="connsiteX37" fmla="*/ 733425 w 1276350"/>
              <a:gd name="connsiteY37" fmla="*/ 95250 h 1362367"/>
              <a:gd name="connsiteX38" fmla="*/ 676275 w 1276350"/>
              <a:gd name="connsiteY38" fmla="*/ 133350 h 1362367"/>
              <a:gd name="connsiteX39" fmla="*/ 685800 w 1276350"/>
              <a:gd name="connsiteY39" fmla="*/ 190500 h 1362367"/>
              <a:gd name="connsiteX40" fmla="*/ 742950 w 1276350"/>
              <a:gd name="connsiteY40" fmla="*/ 219075 h 1362367"/>
              <a:gd name="connsiteX41" fmla="*/ 771525 w 1276350"/>
              <a:gd name="connsiteY41" fmla="*/ 247650 h 1362367"/>
              <a:gd name="connsiteX42" fmla="*/ 819150 w 1276350"/>
              <a:gd name="connsiteY42" fmla="*/ 257175 h 1362367"/>
              <a:gd name="connsiteX43" fmla="*/ 857250 w 1276350"/>
              <a:gd name="connsiteY43" fmla="*/ 266700 h 1362367"/>
              <a:gd name="connsiteX44" fmla="*/ 933450 w 1276350"/>
              <a:gd name="connsiteY44" fmla="*/ 276225 h 1362367"/>
              <a:gd name="connsiteX45" fmla="*/ 990600 w 1276350"/>
              <a:gd name="connsiteY45" fmla="*/ 285750 h 1362367"/>
              <a:gd name="connsiteX46" fmla="*/ 1057275 w 1276350"/>
              <a:gd name="connsiteY46" fmla="*/ 323850 h 1362367"/>
              <a:gd name="connsiteX47" fmla="*/ 1085850 w 1276350"/>
              <a:gd name="connsiteY47" fmla="*/ 342900 h 1362367"/>
              <a:gd name="connsiteX48" fmla="*/ 1162050 w 1276350"/>
              <a:gd name="connsiteY48" fmla="*/ 361950 h 1362367"/>
              <a:gd name="connsiteX49" fmla="*/ 1200150 w 1276350"/>
              <a:gd name="connsiteY49" fmla="*/ 428625 h 1362367"/>
              <a:gd name="connsiteX50" fmla="*/ 1143000 w 1276350"/>
              <a:gd name="connsiteY50" fmla="*/ 466725 h 1362367"/>
              <a:gd name="connsiteX51" fmla="*/ 1171575 w 1276350"/>
              <a:gd name="connsiteY51" fmla="*/ 485775 h 1362367"/>
              <a:gd name="connsiteX52" fmla="*/ 1152525 w 1276350"/>
              <a:gd name="connsiteY52" fmla="*/ 514350 h 1362367"/>
              <a:gd name="connsiteX53" fmla="*/ 1057275 w 1276350"/>
              <a:gd name="connsiteY53" fmla="*/ 485775 h 1362367"/>
              <a:gd name="connsiteX54" fmla="*/ 1038225 w 1276350"/>
              <a:gd name="connsiteY54" fmla="*/ 514350 h 1362367"/>
              <a:gd name="connsiteX55" fmla="*/ 1085850 w 1276350"/>
              <a:gd name="connsiteY55" fmla="*/ 590550 h 1362367"/>
              <a:gd name="connsiteX56" fmla="*/ 1114425 w 1276350"/>
              <a:gd name="connsiteY56" fmla="*/ 647700 h 1362367"/>
              <a:gd name="connsiteX57" fmla="*/ 1104900 w 1276350"/>
              <a:gd name="connsiteY57" fmla="*/ 704850 h 1362367"/>
              <a:gd name="connsiteX58" fmla="*/ 1085850 w 1276350"/>
              <a:gd name="connsiteY58" fmla="*/ 762000 h 1362367"/>
              <a:gd name="connsiteX59" fmla="*/ 1076325 w 1276350"/>
              <a:gd name="connsiteY59" fmla="*/ 790575 h 1362367"/>
              <a:gd name="connsiteX60" fmla="*/ 1057275 w 1276350"/>
              <a:gd name="connsiteY60" fmla="*/ 819150 h 1362367"/>
              <a:gd name="connsiteX61" fmla="*/ 1143000 w 1276350"/>
              <a:gd name="connsiteY61" fmla="*/ 847725 h 1362367"/>
              <a:gd name="connsiteX62" fmla="*/ 1171575 w 1276350"/>
              <a:gd name="connsiteY62" fmla="*/ 857250 h 1362367"/>
              <a:gd name="connsiteX63" fmla="*/ 1200150 w 1276350"/>
              <a:gd name="connsiteY63" fmla="*/ 885825 h 1362367"/>
              <a:gd name="connsiteX64" fmla="*/ 1228725 w 1276350"/>
              <a:gd name="connsiteY64" fmla="*/ 904875 h 1362367"/>
              <a:gd name="connsiteX65" fmla="*/ 1247775 w 1276350"/>
              <a:gd name="connsiteY65" fmla="*/ 933450 h 1362367"/>
              <a:gd name="connsiteX66" fmla="*/ 1276350 w 1276350"/>
              <a:gd name="connsiteY66" fmla="*/ 962025 h 1362367"/>
              <a:gd name="connsiteX67" fmla="*/ 1266825 w 1276350"/>
              <a:gd name="connsiteY67" fmla="*/ 1114425 h 1362367"/>
              <a:gd name="connsiteX68" fmla="*/ 1238250 w 1276350"/>
              <a:gd name="connsiteY68" fmla="*/ 1123950 h 1362367"/>
              <a:gd name="connsiteX69" fmla="*/ 1181100 w 1276350"/>
              <a:gd name="connsiteY69" fmla="*/ 1133475 h 1362367"/>
              <a:gd name="connsiteX70" fmla="*/ 1114425 w 1276350"/>
              <a:gd name="connsiteY70" fmla="*/ 1152525 h 1362367"/>
              <a:gd name="connsiteX71" fmla="*/ 1047750 w 1276350"/>
              <a:gd name="connsiteY71" fmla="*/ 1143000 h 1362367"/>
              <a:gd name="connsiteX72" fmla="*/ 1000125 w 1276350"/>
              <a:gd name="connsiteY72" fmla="*/ 1133475 h 1362367"/>
              <a:gd name="connsiteX73" fmla="*/ 914400 w 1276350"/>
              <a:gd name="connsiteY73" fmla="*/ 1123950 h 1362367"/>
              <a:gd name="connsiteX74" fmla="*/ 657225 w 1276350"/>
              <a:gd name="connsiteY74" fmla="*/ 1133475 h 1362367"/>
              <a:gd name="connsiteX75" fmla="*/ 571500 w 1276350"/>
              <a:gd name="connsiteY75" fmla="*/ 1181100 h 1362367"/>
              <a:gd name="connsiteX76" fmla="*/ 504825 w 1276350"/>
              <a:gd name="connsiteY76" fmla="*/ 1200150 h 1362367"/>
              <a:gd name="connsiteX77" fmla="*/ 466725 w 1276350"/>
              <a:gd name="connsiteY77" fmla="*/ 1295400 h 1362367"/>
              <a:gd name="connsiteX78" fmla="*/ 438150 w 1276350"/>
              <a:gd name="connsiteY78" fmla="*/ 1314450 h 1362367"/>
              <a:gd name="connsiteX79" fmla="*/ 400050 w 1276350"/>
              <a:gd name="connsiteY79" fmla="*/ 1323975 h 1362367"/>
              <a:gd name="connsiteX80" fmla="*/ 342900 w 1276350"/>
              <a:gd name="connsiteY80" fmla="*/ 1343025 h 1362367"/>
              <a:gd name="connsiteX81" fmla="*/ 314325 w 1276350"/>
              <a:gd name="connsiteY81" fmla="*/ 1352550 h 1362367"/>
              <a:gd name="connsiteX82" fmla="*/ 295275 w 1276350"/>
              <a:gd name="connsiteY82" fmla="*/ 1362075 h 13623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76350" h="1362367">
                <a:moveTo>
                  <a:pt x="295275" y="1362075"/>
                </a:moveTo>
                <a:cubicBezTo>
                  <a:pt x="284162" y="1358900"/>
                  <a:pt x="263349" y="1343312"/>
                  <a:pt x="247650" y="1333500"/>
                </a:cubicBezTo>
                <a:cubicBezTo>
                  <a:pt x="237942" y="1327433"/>
                  <a:pt x="227170" y="1322545"/>
                  <a:pt x="219075" y="1314450"/>
                </a:cubicBezTo>
                <a:cubicBezTo>
                  <a:pt x="210980" y="1306355"/>
                  <a:pt x="208964" y="1293026"/>
                  <a:pt x="200025" y="1285875"/>
                </a:cubicBezTo>
                <a:cubicBezTo>
                  <a:pt x="192185" y="1279603"/>
                  <a:pt x="180430" y="1280840"/>
                  <a:pt x="171450" y="1276350"/>
                </a:cubicBezTo>
                <a:cubicBezTo>
                  <a:pt x="104484" y="1242867"/>
                  <a:pt x="191825" y="1265458"/>
                  <a:pt x="85725" y="1247775"/>
                </a:cubicBezTo>
                <a:cubicBezTo>
                  <a:pt x="82550" y="1206500"/>
                  <a:pt x="87573" y="1163754"/>
                  <a:pt x="76200" y="1123950"/>
                </a:cubicBezTo>
                <a:cubicBezTo>
                  <a:pt x="73442" y="1114296"/>
                  <a:pt x="55465" y="1120697"/>
                  <a:pt x="47625" y="1114425"/>
                </a:cubicBezTo>
                <a:cubicBezTo>
                  <a:pt x="38686" y="1107274"/>
                  <a:pt x="34925" y="1095375"/>
                  <a:pt x="28575" y="1085850"/>
                </a:cubicBezTo>
                <a:cubicBezTo>
                  <a:pt x="31750" y="1054100"/>
                  <a:pt x="30925" y="1021691"/>
                  <a:pt x="38100" y="990600"/>
                </a:cubicBezTo>
                <a:cubicBezTo>
                  <a:pt x="40674" y="979446"/>
                  <a:pt x="52030" y="972264"/>
                  <a:pt x="57150" y="962025"/>
                </a:cubicBezTo>
                <a:cubicBezTo>
                  <a:pt x="61640" y="953045"/>
                  <a:pt x="63500" y="942975"/>
                  <a:pt x="66675" y="933450"/>
                </a:cubicBezTo>
                <a:cubicBezTo>
                  <a:pt x="63500" y="917575"/>
                  <a:pt x="65182" y="899881"/>
                  <a:pt x="57150" y="885825"/>
                </a:cubicBezTo>
                <a:cubicBezTo>
                  <a:pt x="51470" y="875886"/>
                  <a:pt x="36670" y="874870"/>
                  <a:pt x="28575" y="866775"/>
                </a:cubicBezTo>
                <a:cubicBezTo>
                  <a:pt x="10111" y="848311"/>
                  <a:pt x="7747" y="832866"/>
                  <a:pt x="0" y="809625"/>
                </a:cubicBezTo>
                <a:cubicBezTo>
                  <a:pt x="3175" y="796925"/>
                  <a:pt x="7901" y="784515"/>
                  <a:pt x="9525" y="771525"/>
                </a:cubicBezTo>
                <a:cubicBezTo>
                  <a:pt x="14267" y="733588"/>
                  <a:pt x="11552" y="694715"/>
                  <a:pt x="19050" y="657225"/>
                </a:cubicBezTo>
                <a:cubicBezTo>
                  <a:pt x="23935" y="632802"/>
                  <a:pt x="49090" y="621323"/>
                  <a:pt x="66675" y="609600"/>
                </a:cubicBezTo>
                <a:cubicBezTo>
                  <a:pt x="96864" y="564317"/>
                  <a:pt x="82105" y="591885"/>
                  <a:pt x="104775" y="523875"/>
                </a:cubicBezTo>
                <a:lnTo>
                  <a:pt x="114300" y="495300"/>
                </a:lnTo>
                <a:cubicBezTo>
                  <a:pt x="117475" y="485775"/>
                  <a:pt x="118256" y="475079"/>
                  <a:pt x="123825" y="466725"/>
                </a:cubicBezTo>
                <a:lnTo>
                  <a:pt x="161925" y="409575"/>
                </a:lnTo>
                <a:cubicBezTo>
                  <a:pt x="168275" y="400050"/>
                  <a:pt x="172880" y="389095"/>
                  <a:pt x="180975" y="381000"/>
                </a:cubicBezTo>
                <a:cubicBezTo>
                  <a:pt x="217645" y="344330"/>
                  <a:pt x="202078" y="363633"/>
                  <a:pt x="228600" y="323850"/>
                </a:cubicBezTo>
                <a:cubicBezTo>
                  <a:pt x="234950" y="298450"/>
                  <a:pt x="233127" y="269435"/>
                  <a:pt x="247650" y="247650"/>
                </a:cubicBezTo>
                <a:cubicBezTo>
                  <a:pt x="254000" y="238125"/>
                  <a:pt x="261580" y="229314"/>
                  <a:pt x="266700" y="219075"/>
                </a:cubicBezTo>
                <a:cubicBezTo>
                  <a:pt x="271190" y="210095"/>
                  <a:pt x="269125" y="197600"/>
                  <a:pt x="276225" y="190500"/>
                </a:cubicBezTo>
                <a:cubicBezTo>
                  <a:pt x="283325" y="183400"/>
                  <a:pt x="295275" y="184150"/>
                  <a:pt x="304800" y="180975"/>
                </a:cubicBezTo>
                <a:cubicBezTo>
                  <a:pt x="307975" y="171450"/>
                  <a:pt x="308053" y="160240"/>
                  <a:pt x="314325" y="152400"/>
                </a:cubicBezTo>
                <a:cubicBezTo>
                  <a:pt x="327754" y="135614"/>
                  <a:pt x="352651" y="130100"/>
                  <a:pt x="371475" y="123825"/>
                </a:cubicBezTo>
                <a:cubicBezTo>
                  <a:pt x="374650" y="114300"/>
                  <a:pt x="374728" y="103090"/>
                  <a:pt x="381000" y="95250"/>
                </a:cubicBezTo>
                <a:cubicBezTo>
                  <a:pt x="388151" y="86311"/>
                  <a:pt x="399336" y="81320"/>
                  <a:pt x="409575" y="76200"/>
                </a:cubicBezTo>
                <a:cubicBezTo>
                  <a:pt x="418555" y="71710"/>
                  <a:pt x="428496" y="69433"/>
                  <a:pt x="438150" y="66675"/>
                </a:cubicBezTo>
                <a:cubicBezTo>
                  <a:pt x="490644" y="51677"/>
                  <a:pt x="492885" y="55302"/>
                  <a:pt x="561975" y="47625"/>
                </a:cubicBezTo>
                <a:cubicBezTo>
                  <a:pt x="571500" y="44450"/>
                  <a:pt x="581773" y="42976"/>
                  <a:pt x="590550" y="38100"/>
                </a:cubicBezTo>
                <a:cubicBezTo>
                  <a:pt x="610564" y="26981"/>
                  <a:pt x="647700" y="0"/>
                  <a:pt x="647700" y="0"/>
                </a:cubicBezTo>
                <a:cubicBezTo>
                  <a:pt x="692048" y="8870"/>
                  <a:pt x="696600" y="-1894"/>
                  <a:pt x="714375" y="38100"/>
                </a:cubicBezTo>
                <a:cubicBezTo>
                  <a:pt x="722530" y="56450"/>
                  <a:pt x="733425" y="95250"/>
                  <a:pt x="733425" y="95250"/>
                </a:cubicBezTo>
                <a:cubicBezTo>
                  <a:pt x="714375" y="107950"/>
                  <a:pt x="672511" y="110766"/>
                  <a:pt x="676275" y="133350"/>
                </a:cubicBezTo>
                <a:cubicBezTo>
                  <a:pt x="679450" y="152400"/>
                  <a:pt x="677163" y="173226"/>
                  <a:pt x="685800" y="190500"/>
                </a:cubicBezTo>
                <a:cubicBezTo>
                  <a:pt x="693186" y="205272"/>
                  <a:pt x="729426" y="214567"/>
                  <a:pt x="742950" y="219075"/>
                </a:cubicBezTo>
                <a:cubicBezTo>
                  <a:pt x="752475" y="228600"/>
                  <a:pt x="759477" y="241626"/>
                  <a:pt x="771525" y="247650"/>
                </a:cubicBezTo>
                <a:cubicBezTo>
                  <a:pt x="786005" y="254890"/>
                  <a:pt x="803346" y="253663"/>
                  <a:pt x="819150" y="257175"/>
                </a:cubicBezTo>
                <a:cubicBezTo>
                  <a:pt x="831929" y="260015"/>
                  <a:pt x="844337" y="264548"/>
                  <a:pt x="857250" y="266700"/>
                </a:cubicBezTo>
                <a:cubicBezTo>
                  <a:pt x="882499" y="270908"/>
                  <a:pt x="908110" y="272605"/>
                  <a:pt x="933450" y="276225"/>
                </a:cubicBezTo>
                <a:cubicBezTo>
                  <a:pt x="952569" y="278956"/>
                  <a:pt x="971550" y="282575"/>
                  <a:pt x="990600" y="285750"/>
                </a:cubicBezTo>
                <a:cubicBezTo>
                  <a:pt x="1060218" y="332162"/>
                  <a:pt x="972682" y="275511"/>
                  <a:pt x="1057275" y="323850"/>
                </a:cubicBezTo>
                <a:cubicBezTo>
                  <a:pt x="1067214" y="329530"/>
                  <a:pt x="1075092" y="338988"/>
                  <a:pt x="1085850" y="342900"/>
                </a:cubicBezTo>
                <a:cubicBezTo>
                  <a:pt x="1110455" y="351847"/>
                  <a:pt x="1162050" y="361950"/>
                  <a:pt x="1162050" y="361950"/>
                </a:cubicBezTo>
                <a:cubicBezTo>
                  <a:pt x="1181152" y="374684"/>
                  <a:pt x="1220827" y="391406"/>
                  <a:pt x="1200150" y="428625"/>
                </a:cubicBezTo>
                <a:cubicBezTo>
                  <a:pt x="1189031" y="448639"/>
                  <a:pt x="1143000" y="466725"/>
                  <a:pt x="1143000" y="466725"/>
                </a:cubicBezTo>
                <a:cubicBezTo>
                  <a:pt x="1152525" y="473075"/>
                  <a:pt x="1169330" y="474550"/>
                  <a:pt x="1171575" y="485775"/>
                </a:cubicBezTo>
                <a:cubicBezTo>
                  <a:pt x="1173820" y="497000"/>
                  <a:pt x="1163903" y="513086"/>
                  <a:pt x="1152525" y="514350"/>
                </a:cubicBezTo>
                <a:cubicBezTo>
                  <a:pt x="1144347" y="515259"/>
                  <a:pt x="1078175" y="492742"/>
                  <a:pt x="1057275" y="485775"/>
                </a:cubicBezTo>
                <a:cubicBezTo>
                  <a:pt x="1050925" y="495300"/>
                  <a:pt x="1038225" y="502902"/>
                  <a:pt x="1038225" y="514350"/>
                </a:cubicBezTo>
                <a:cubicBezTo>
                  <a:pt x="1038225" y="567247"/>
                  <a:pt x="1053491" y="568977"/>
                  <a:pt x="1085850" y="590550"/>
                </a:cubicBezTo>
                <a:cubicBezTo>
                  <a:pt x="1095482" y="604997"/>
                  <a:pt x="1114425" y="627982"/>
                  <a:pt x="1114425" y="647700"/>
                </a:cubicBezTo>
                <a:cubicBezTo>
                  <a:pt x="1114425" y="667013"/>
                  <a:pt x="1109584" y="686114"/>
                  <a:pt x="1104900" y="704850"/>
                </a:cubicBezTo>
                <a:cubicBezTo>
                  <a:pt x="1100030" y="724331"/>
                  <a:pt x="1092200" y="742950"/>
                  <a:pt x="1085850" y="762000"/>
                </a:cubicBezTo>
                <a:cubicBezTo>
                  <a:pt x="1082675" y="771525"/>
                  <a:pt x="1081894" y="782221"/>
                  <a:pt x="1076325" y="790575"/>
                </a:cubicBezTo>
                <a:lnTo>
                  <a:pt x="1057275" y="819150"/>
                </a:lnTo>
                <a:lnTo>
                  <a:pt x="1143000" y="847725"/>
                </a:lnTo>
                <a:lnTo>
                  <a:pt x="1171575" y="857250"/>
                </a:lnTo>
                <a:cubicBezTo>
                  <a:pt x="1181100" y="866775"/>
                  <a:pt x="1189802" y="877201"/>
                  <a:pt x="1200150" y="885825"/>
                </a:cubicBezTo>
                <a:cubicBezTo>
                  <a:pt x="1208944" y="893154"/>
                  <a:pt x="1220630" y="896780"/>
                  <a:pt x="1228725" y="904875"/>
                </a:cubicBezTo>
                <a:cubicBezTo>
                  <a:pt x="1236820" y="912970"/>
                  <a:pt x="1240446" y="924656"/>
                  <a:pt x="1247775" y="933450"/>
                </a:cubicBezTo>
                <a:cubicBezTo>
                  <a:pt x="1256399" y="943798"/>
                  <a:pt x="1266825" y="952500"/>
                  <a:pt x="1276350" y="962025"/>
                </a:cubicBezTo>
                <a:cubicBezTo>
                  <a:pt x="1273175" y="1012825"/>
                  <a:pt x="1278483" y="1064879"/>
                  <a:pt x="1266825" y="1114425"/>
                </a:cubicBezTo>
                <a:cubicBezTo>
                  <a:pt x="1264525" y="1124198"/>
                  <a:pt x="1248051" y="1121772"/>
                  <a:pt x="1238250" y="1123950"/>
                </a:cubicBezTo>
                <a:cubicBezTo>
                  <a:pt x="1219397" y="1128140"/>
                  <a:pt x="1200038" y="1129687"/>
                  <a:pt x="1181100" y="1133475"/>
                </a:cubicBezTo>
                <a:cubicBezTo>
                  <a:pt x="1151200" y="1139455"/>
                  <a:pt x="1141660" y="1143447"/>
                  <a:pt x="1114425" y="1152525"/>
                </a:cubicBezTo>
                <a:cubicBezTo>
                  <a:pt x="1092200" y="1149350"/>
                  <a:pt x="1069895" y="1146691"/>
                  <a:pt x="1047750" y="1143000"/>
                </a:cubicBezTo>
                <a:cubicBezTo>
                  <a:pt x="1031781" y="1140338"/>
                  <a:pt x="1016152" y="1135765"/>
                  <a:pt x="1000125" y="1133475"/>
                </a:cubicBezTo>
                <a:cubicBezTo>
                  <a:pt x="971663" y="1129409"/>
                  <a:pt x="942975" y="1127125"/>
                  <a:pt x="914400" y="1123950"/>
                </a:cubicBezTo>
                <a:cubicBezTo>
                  <a:pt x="828675" y="1127125"/>
                  <a:pt x="742819" y="1127769"/>
                  <a:pt x="657225" y="1133475"/>
                </a:cubicBezTo>
                <a:cubicBezTo>
                  <a:pt x="614802" y="1136303"/>
                  <a:pt x="619053" y="1169212"/>
                  <a:pt x="571500" y="1181100"/>
                </a:cubicBezTo>
                <a:cubicBezTo>
                  <a:pt x="523660" y="1193060"/>
                  <a:pt x="545819" y="1186485"/>
                  <a:pt x="504825" y="1200150"/>
                </a:cubicBezTo>
                <a:cubicBezTo>
                  <a:pt x="498903" y="1217916"/>
                  <a:pt x="482297" y="1276713"/>
                  <a:pt x="466725" y="1295400"/>
                </a:cubicBezTo>
                <a:cubicBezTo>
                  <a:pt x="459396" y="1304194"/>
                  <a:pt x="448672" y="1309941"/>
                  <a:pt x="438150" y="1314450"/>
                </a:cubicBezTo>
                <a:cubicBezTo>
                  <a:pt x="426118" y="1319607"/>
                  <a:pt x="412589" y="1320213"/>
                  <a:pt x="400050" y="1323975"/>
                </a:cubicBezTo>
                <a:cubicBezTo>
                  <a:pt x="380816" y="1329745"/>
                  <a:pt x="361950" y="1336675"/>
                  <a:pt x="342900" y="1343025"/>
                </a:cubicBezTo>
                <a:lnTo>
                  <a:pt x="314325" y="1352550"/>
                </a:lnTo>
                <a:cubicBezTo>
                  <a:pt x="269337" y="1341303"/>
                  <a:pt x="306388" y="1365250"/>
                  <a:pt x="295275" y="1362075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712" kern="0">
              <a:solidFill>
                <a:prstClr val="white"/>
              </a:solidFill>
            </a:endParaRPr>
          </a:p>
        </p:txBody>
      </p:sp>
      <p:sp>
        <p:nvSpPr>
          <p:cNvPr id="193" name="Text Box 2"/>
          <p:cNvSpPr txBox="1">
            <a:spLocks noChangeArrowheads="1"/>
          </p:cNvSpPr>
          <p:nvPr/>
        </p:nvSpPr>
        <p:spPr bwMode="auto">
          <a:xfrm>
            <a:off x="0" y="0"/>
            <a:ext cx="10333038" cy="581742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52663" tIns="26333" rIns="52663" bIns="26333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582" dirty="0">
                <a:solidFill>
                  <a:prstClr val="white"/>
                </a:solidFill>
              </a:rPr>
              <a:t>ИНФОРМАЦИОННЫЕ МАТЕРИАЛЫ ПО </a:t>
            </a:r>
            <a:r>
              <a:rPr lang="ru-RU" sz="1582" dirty="0" smtClean="0">
                <a:solidFill>
                  <a:prstClr val="white"/>
                </a:solidFill>
              </a:rPr>
              <a:t> ПОРЫВАМ ВЕТРА </a:t>
            </a:r>
            <a:r>
              <a:rPr lang="ru-RU" sz="1582" dirty="0">
                <a:solidFill>
                  <a:prstClr val="white"/>
                </a:solidFill>
              </a:rPr>
              <a:t>НА ТЕРРИТОРИИ</a:t>
            </a:r>
          </a:p>
          <a:p>
            <a:r>
              <a:rPr lang="ru-RU" sz="1582" dirty="0">
                <a:solidFill>
                  <a:prstClr val="white"/>
                </a:solidFill>
              </a:rPr>
              <a:t>РЕСПУБЛИКИ МОРДОВИЯ (РИСК НАРУШЕНИЯ ЭЛЕКТРОСНАБЖЕНИЯ НА </a:t>
            </a:r>
            <a:r>
              <a:rPr lang="ru-RU" sz="1582" dirty="0" smtClean="0">
                <a:solidFill>
                  <a:prstClr val="white"/>
                </a:solidFill>
              </a:rPr>
              <a:t>24.04.2021</a:t>
            </a:r>
            <a:r>
              <a:rPr lang="ru-RU" sz="1582" dirty="0">
                <a:solidFill>
                  <a:prstClr val="white"/>
                </a:solidFill>
              </a:rPr>
              <a:t>)</a:t>
            </a:r>
          </a:p>
        </p:txBody>
      </p:sp>
      <p:sp>
        <p:nvSpPr>
          <p:cNvPr id="286" name="Прямоугольник 285"/>
          <p:cNvSpPr/>
          <p:nvPr/>
        </p:nvSpPr>
        <p:spPr>
          <a:xfrm>
            <a:off x="5414327" y="5988197"/>
            <a:ext cx="758931" cy="21049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17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403/</a:t>
            </a:r>
            <a:r>
              <a:rPr lang="ru-RU" sz="1017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102</a:t>
            </a:r>
          </a:p>
        </p:txBody>
      </p:sp>
      <p:sp>
        <p:nvSpPr>
          <p:cNvPr id="292" name="Прямоугольник 291"/>
          <p:cNvSpPr/>
          <p:nvPr/>
        </p:nvSpPr>
        <p:spPr>
          <a:xfrm>
            <a:off x="5417744" y="6203723"/>
            <a:ext cx="1048911" cy="166410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123005" tIns="61502" rIns="123005" bIns="61502" rtlCol="0" anchor="ctr"/>
          <a:lstStyle/>
          <a:p>
            <a:pPr algn="ctr"/>
            <a:r>
              <a:rPr lang="ru-RU" sz="79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25544/64888</a:t>
            </a:r>
          </a:p>
        </p:txBody>
      </p:sp>
      <p:sp>
        <p:nvSpPr>
          <p:cNvPr id="307" name="Полилиния 306"/>
          <p:cNvSpPr/>
          <p:nvPr/>
        </p:nvSpPr>
        <p:spPr>
          <a:xfrm>
            <a:off x="6521590" y="5268133"/>
            <a:ext cx="673397" cy="986121"/>
          </a:xfrm>
          <a:custGeom>
            <a:avLst/>
            <a:gdLst>
              <a:gd name="connsiteX0" fmla="*/ 404446 w 413273"/>
              <a:gd name="connsiteY0" fmla="*/ 105508 h 246185"/>
              <a:gd name="connsiteX1" fmla="*/ 404446 w 413273"/>
              <a:gd name="connsiteY1" fmla="*/ 184639 h 246185"/>
              <a:gd name="connsiteX2" fmla="*/ 378069 w 413273"/>
              <a:gd name="connsiteY2" fmla="*/ 202223 h 246185"/>
              <a:gd name="connsiteX3" fmla="*/ 351692 w 413273"/>
              <a:gd name="connsiteY3" fmla="*/ 228600 h 246185"/>
              <a:gd name="connsiteX4" fmla="*/ 298938 w 413273"/>
              <a:gd name="connsiteY4" fmla="*/ 246185 h 246185"/>
              <a:gd name="connsiteX5" fmla="*/ 246184 w 413273"/>
              <a:gd name="connsiteY5" fmla="*/ 237393 h 246185"/>
              <a:gd name="connsiteX6" fmla="*/ 193430 w 413273"/>
              <a:gd name="connsiteY6" fmla="*/ 219808 h 246185"/>
              <a:gd name="connsiteX7" fmla="*/ 167053 w 413273"/>
              <a:gd name="connsiteY7" fmla="*/ 211016 h 246185"/>
              <a:gd name="connsiteX8" fmla="*/ 140676 w 413273"/>
              <a:gd name="connsiteY8" fmla="*/ 202223 h 246185"/>
              <a:gd name="connsiteX9" fmla="*/ 61546 w 413273"/>
              <a:gd name="connsiteY9" fmla="*/ 184639 h 246185"/>
              <a:gd name="connsiteX10" fmla="*/ 35169 w 413273"/>
              <a:gd name="connsiteY10" fmla="*/ 167054 h 246185"/>
              <a:gd name="connsiteX11" fmla="*/ 0 w 413273"/>
              <a:gd name="connsiteY11" fmla="*/ 114300 h 246185"/>
              <a:gd name="connsiteX12" fmla="*/ 79130 w 413273"/>
              <a:gd name="connsiteY12" fmla="*/ 79131 h 246185"/>
              <a:gd name="connsiteX13" fmla="*/ 105507 w 413273"/>
              <a:gd name="connsiteY13" fmla="*/ 70339 h 246185"/>
              <a:gd name="connsiteX14" fmla="*/ 158261 w 413273"/>
              <a:gd name="connsiteY14" fmla="*/ 43962 h 246185"/>
              <a:gd name="connsiteX15" fmla="*/ 193430 w 413273"/>
              <a:gd name="connsiteY15" fmla="*/ 26377 h 246185"/>
              <a:gd name="connsiteX16" fmla="*/ 246184 w 413273"/>
              <a:gd name="connsiteY16" fmla="*/ 8793 h 246185"/>
              <a:gd name="connsiteX17" fmla="*/ 272561 w 413273"/>
              <a:gd name="connsiteY17" fmla="*/ 0 h 246185"/>
              <a:gd name="connsiteX18" fmla="*/ 307730 w 413273"/>
              <a:gd name="connsiteY18" fmla="*/ 17585 h 246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13273" h="246185">
                <a:moveTo>
                  <a:pt x="404446" y="105508"/>
                </a:moveTo>
                <a:cubicBezTo>
                  <a:pt x="408062" y="127203"/>
                  <a:pt x="422358" y="162249"/>
                  <a:pt x="404446" y="184639"/>
                </a:cubicBezTo>
                <a:cubicBezTo>
                  <a:pt x="397845" y="192890"/>
                  <a:pt x="386187" y="195458"/>
                  <a:pt x="378069" y="202223"/>
                </a:cubicBezTo>
                <a:cubicBezTo>
                  <a:pt x="368517" y="210183"/>
                  <a:pt x="362561" y="222561"/>
                  <a:pt x="351692" y="228600"/>
                </a:cubicBezTo>
                <a:cubicBezTo>
                  <a:pt x="335489" y="237602"/>
                  <a:pt x="298938" y="246185"/>
                  <a:pt x="298938" y="246185"/>
                </a:cubicBezTo>
                <a:cubicBezTo>
                  <a:pt x="281353" y="243254"/>
                  <a:pt x="263479" y="241717"/>
                  <a:pt x="246184" y="237393"/>
                </a:cubicBezTo>
                <a:cubicBezTo>
                  <a:pt x="228202" y="232897"/>
                  <a:pt x="211015" y="225670"/>
                  <a:pt x="193430" y="219808"/>
                </a:cubicBezTo>
                <a:lnTo>
                  <a:pt x="167053" y="211016"/>
                </a:lnTo>
                <a:cubicBezTo>
                  <a:pt x="158261" y="208085"/>
                  <a:pt x="149764" y="204041"/>
                  <a:pt x="140676" y="202223"/>
                </a:cubicBezTo>
                <a:cubicBezTo>
                  <a:pt x="84866" y="191061"/>
                  <a:pt x="111213" y="197055"/>
                  <a:pt x="61546" y="184639"/>
                </a:cubicBezTo>
                <a:cubicBezTo>
                  <a:pt x="52754" y="178777"/>
                  <a:pt x="42127" y="175007"/>
                  <a:pt x="35169" y="167054"/>
                </a:cubicBezTo>
                <a:cubicBezTo>
                  <a:pt x="21252" y="151149"/>
                  <a:pt x="0" y="114300"/>
                  <a:pt x="0" y="114300"/>
                </a:cubicBezTo>
                <a:cubicBezTo>
                  <a:pt x="41798" y="86435"/>
                  <a:pt x="16353" y="100057"/>
                  <a:pt x="79130" y="79131"/>
                </a:cubicBezTo>
                <a:lnTo>
                  <a:pt x="105507" y="70339"/>
                </a:lnTo>
                <a:cubicBezTo>
                  <a:pt x="156199" y="36544"/>
                  <a:pt x="107297" y="65804"/>
                  <a:pt x="158261" y="43962"/>
                </a:cubicBezTo>
                <a:cubicBezTo>
                  <a:pt x="170308" y="38799"/>
                  <a:pt x="181261" y="31245"/>
                  <a:pt x="193430" y="26377"/>
                </a:cubicBezTo>
                <a:cubicBezTo>
                  <a:pt x="210640" y="19493"/>
                  <a:pt x="228599" y="14655"/>
                  <a:pt x="246184" y="8793"/>
                </a:cubicBezTo>
                <a:lnTo>
                  <a:pt x="272561" y="0"/>
                </a:lnTo>
                <a:cubicBezTo>
                  <a:pt x="302870" y="10104"/>
                  <a:pt x="292385" y="2240"/>
                  <a:pt x="307730" y="17585"/>
                </a:cubicBezTo>
              </a:path>
            </a:pathLst>
          </a:custGeom>
          <a:solidFill>
            <a:srgbClr val="FF0000">
              <a:alpha val="25000"/>
            </a:srgbClr>
          </a:solidFill>
          <a:ln w="25400">
            <a:solidFill>
              <a:srgbClr val="FF0000">
                <a:alpha val="2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82">
              <a:solidFill>
                <a:prstClr val="white"/>
              </a:solidFill>
            </a:endParaRPr>
          </a:p>
        </p:txBody>
      </p:sp>
      <p:sp>
        <p:nvSpPr>
          <p:cNvPr id="311" name="Прямоугольник 310"/>
          <p:cNvSpPr/>
          <p:nvPr/>
        </p:nvSpPr>
        <p:spPr>
          <a:xfrm>
            <a:off x="6547839" y="5666390"/>
            <a:ext cx="801013" cy="218106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17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</a:t>
            </a:r>
            <a:r>
              <a:rPr lang="ru-RU" sz="1017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</a:t>
            </a:r>
          </a:p>
        </p:txBody>
      </p:sp>
      <p:sp>
        <p:nvSpPr>
          <p:cNvPr id="312" name="Прямоугольник 311"/>
          <p:cNvSpPr/>
          <p:nvPr/>
        </p:nvSpPr>
        <p:spPr>
          <a:xfrm>
            <a:off x="6553137" y="5889533"/>
            <a:ext cx="1091834" cy="240190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123005" tIns="61502" rIns="123005" bIns="61502" rtlCol="0" anchor="ctr"/>
          <a:lstStyle/>
          <a:p>
            <a:pPr algn="ctr"/>
            <a:r>
              <a:rPr lang="ru-RU" sz="79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21862/348358</a:t>
            </a:r>
          </a:p>
        </p:txBody>
      </p:sp>
      <p:sp>
        <p:nvSpPr>
          <p:cNvPr id="313" name="Скругленный прямоугольник 312"/>
          <p:cNvSpPr/>
          <p:nvPr/>
        </p:nvSpPr>
        <p:spPr>
          <a:xfrm>
            <a:off x="6173614" y="6011869"/>
            <a:ext cx="324587" cy="159163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791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317" name="Скругленный прямоугольник 316"/>
          <p:cNvSpPr/>
          <p:nvPr/>
        </p:nvSpPr>
        <p:spPr>
          <a:xfrm>
            <a:off x="7380023" y="5691492"/>
            <a:ext cx="324587" cy="159163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791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grpSp>
        <p:nvGrpSpPr>
          <p:cNvPr id="141" name="Группа 140"/>
          <p:cNvGrpSpPr/>
          <p:nvPr/>
        </p:nvGrpSpPr>
        <p:grpSpPr>
          <a:xfrm>
            <a:off x="7557707" y="5586503"/>
            <a:ext cx="2931482" cy="2721924"/>
            <a:chOff x="9535921" y="3528487"/>
            <a:chExt cx="2608623" cy="3433718"/>
          </a:xfrm>
        </p:grpSpPr>
        <p:grpSp>
          <p:nvGrpSpPr>
            <p:cNvPr id="142" name="Группа 1145"/>
            <p:cNvGrpSpPr/>
            <p:nvPr/>
          </p:nvGrpSpPr>
          <p:grpSpPr>
            <a:xfrm>
              <a:off x="9535921" y="3528487"/>
              <a:ext cx="2608623" cy="3433718"/>
              <a:chOff x="6869158" y="4893992"/>
              <a:chExt cx="2124520" cy="2034615"/>
            </a:xfrm>
          </p:grpSpPr>
          <p:sp>
            <p:nvSpPr>
              <p:cNvPr id="147" name="Rectangle 93"/>
              <p:cNvSpPr>
                <a:spLocks noChangeArrowheads="1"/>
              </p:cNvSpPr>
              <p:nvPr/>
            </p:nvSpPr>
            <p:spPr bwMode="auto">
              <a:xfrm>
                <a:off x="6869158" y="4918615"/>
                <a:ext cx="1987338" cy="192156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1017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Text Box 97"/>
              <p:cNvSpPr txBox="1">
                <a:spLocks noChangeArrowheads="1"/>
              </p:cNvSpPr>
              <p:nvPr/>
            </p:nvSpPr>
            <p:spPr bwMode="auto">
              <a:xfrm>
                <a:off x="7403719" y="5594201"/>
                <a:ext cx="1576975" cy="2625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92837" tIns="96420" rIns="192837" bIns="96420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1017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</a:t>
                </a:r>
                <a:r>
                  <a:rPr lang="ru-RU" altLang="ru-RU" sz="904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прогноз нарушения ЛЭП</a:t>
                </a:r>
              </a:p>
            </p:txBody>
          </p:sp>
          <p:sp>
            <p:nvSpPr>
              <p:cNvPr id="149" name="Text Box 97"/>
              <p:cNvSpPr txBox="1">
                <a:spLocks noChangeArrowheads="1"/>
              </p:cNvSpPr>
              <p:nvPr/>
            </p:nvSpPr>
            <p:spPr bwMode="auto">
              <a:xfrm>
                <a:off x="7197788" y="4893992"/>
                <a:ext cx="1606383" cy="2625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92837" tIns="96420" rIns="192837" bIns="96420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1017" i="1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150" name="Text Box 97"/>
              <p:cNvSpPr txBox="1">
                <a:spLocks noChangeArrowheads="1"/>
              </p:cNvSpPr>
              <p:nvPr/>
            </p:nvSpPr>
            <p:spPr bwMode="auto">
              <a:xfrm>
                <a:off x="7187581" y="6232909"/>
                <a:ext cx="1609849" cy="2625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92837" tIns="96420" rIns="192837" bIns="96420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1017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51" name="TextBox 10"/>
              <p:cNvSpPr txBox="1"/>
              <p:nvPr/>
            </p:nvSpPr>
            <p:spPr>
              <a:xfrm>
                <a:off x="6893501" y="6602322"/>
                <a:ext cx="671869" cy="186014"/>
              </a:xfrm>
              <a:prstGeom prst="rect">
                <a:avLst/>
              </a:prstGeom>
              <a:solidFill>
                <a:schemeClr val="bg1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ru-RU" sz="1017" dirty="0">
                    <a:solidFill>
                      <a:prstClr val="black"/>
                    </a:solidFill>
                  </a:rPr>
                  <a:t>ГО Саранск  </a:t>
                </a:r>
              </a:p>
            </p:txBody>
          </p:sp>
          <p:sp>
            <p:nvSpPr>
              <p:cNvPr id="152" name="Полилиния 151"/>
              <p:cNvSpPr/>
              <p:nvPr/>
            </p:nvSpPr>
            <p:spPr>
              <a:xfrm>
                <a:off x="7106508" y="5627332"/>
                <a:ext cx="324905" cy="204788"/>
              </a:xfrm>
              <a:custGeom>
                <a:avLst/>
                <a:gdLst>
                  <a:gd name="connsiteX0" fmla="*/ 42863 w 324905"/>
                  <a:gd name="connsiteY0" fmla="*/ 28575 h 204788"/>
                  <a:gd name="connsiteX1" fmla="*/ 47625 w 324905"/>
                  <a:gd name="connsiteY1" fmla="*/ 4763 h 204788"/>
                  <a:gd name="connsiteX2" fmla="*/ 61913 w 324905"/>
                  <a:gd name="connsiteY2" fmla="*/ 0 h 204788"/>
                  <a:gd name="connsiteX3" fmla="*/ 95250 w 324905"/>
                  <a:gd name="connsiteY3" fmla="*/ 4763 h 204788"/>
                  <a:gd name="connsiteX4" fmla="*/ 200025 w 324905"/>
                  <a:gd name="connsiteY4" fmla="*/ 9525 h 204788"/>
                  <a:gd name="connsiteX5" fmla="*/ 252413 w 324905"/>
                  <a:gd name="connsiteY5" fmla="*/ 14288 h 204788"/>
                  <a:gd name="connsiteX6" fmla="*/ 280988 w 324905"/>
                  <a:gd name="connsiteY6" fmla="*/ 23813 h 204788"/>
                  <a:gd name="connsiteX7" fmla="*/ 285750 w 324905"/>
                  <a:gd name="connsiteY7" fmla="*/ 52388 h 204788"/>
                  <a:gd name="connsiteX8" fmla="*/ 300038 w 324905"/>
                  <a:gd name="connsiteY8" fmla="*/ 57150 h 204788"/>
                  <a:gd name="connsiteX9" fmla="*/ 314325 w 324905"/>
                  <a:gd name="connsiteY9" fmla="*/ 66675 h 204788"/>
                  <a:gd name="connsiteX10" fmla="*/ 323850 w 324905"/>
                  <a:gd name="connsiteY10" fmla="*/ 80963 h 204788"/>
                  <a:gd name="connsiteX11" fmla="*/ 319088 w 324905"/>
                  <a:gd name="connsiteY11" fmla="*/ 180975 h 204788"/>
                  <a:gd name="connsiteX12" fmla="*/ 300038 w 324905"/>
                  <a:gd name="connsiteY12" fmla="*/ 185738 h 204788"/>
                  <a:gd name="connsiteX13" fmla="*/ 228600 w 324905"/>
                  <a:gd name="connsiteY13" fmla="*/ 190500 h 204788"/>
                  <a:gd name="connsiteX14" fmla="*/ 209550 w 324905"/>
                  <a:gd name="connsiteY14" fmla="*/ 195263 h 204788"/>
                  <a:gd name="connsiteX15" fmla="*/ 185738 w 324905"/>
                  <a:gd name="connsiteY15" fmla="*/ 200025 h 204788"/>
                  <a:gd name="connsiteX16" fmla="*/ 171450 w 324905"/>
                  <a:gd name="connsiteY16" fmla="*/ 204788 h 204788"/>
                  <a:gd name="connsiteX17" fmla="*/ 152400 w 324905"/>
                  <a:gd name="connsiteY17" fmla="*/ 190500 h 204788"/>
                  <a:gd name="connsiteX18" fmla="*/ 138113 w 324905"/>
                  <a:gd name="connsiteY18" fmla="*/ 180975 h 204788"/>
                  <a:gd name="connsiteX19" fmla="*/ 123825 w 324905"/>
                  <a:gd name="connsiteY19" fmla="*/ 166688 h 204788"/>
                  <a:gd name="connsiteX20" fmla="*/ 95250 w 324905"/>
                  <a:gd name="connsiteY20" fmla="*/ 152400 h 204788"/>
                  <a:gd name="connsiteX21" fmla="*/ 42863 w 324905"/>
                  <a:gd name="connsiteY21" fmla="*/ 147638 h 204788"/>
                  <a:gd name="connsiteX22" fmla="*/ 14288 w 324905"/>
                  <a:gd name="connsiteY22" fmla="*/ 133350 h 204788"/>
                  <a:gd name="connsiteX23" fmla="*/ 4763 w 324905"/>
                  <a:gd name="connsiteY23" fmla="*/ 119063 h 204788"/>
                  <a:gd name="connsiteX24" fmla="*/ 0 w 324905"/>
                  <a:gd name="connsiteY24" fmla="*/ 104775 h 204788"/>
                  <a:gd name="connsiteX25" fmla="*/ 19050 w 324905"/>
                  <a:gd name="connsiteY25" fmla="*/ 42863 h 204788"/>
                  <a:gd name="connsiteX26" fmla="*/ 42863 w 324905"/>
                  <a:gd name="connsiteY26" fmla="*/ 28575 h 2047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324905" h="204788">
                    <a:moveTo>
                      <a:pt x="42863" y="28575"/>
                    </a:moveTo>
                    <a:cubicBezTo>
                      <a:pt x="44450" y="20638"/>
                      <a:pt x="43135" y="11498"/>
                      <a:pt x="47625" y="4763"/>
                    </a:cubicBezTo>
                    <a:cubicBezTo>
                      <a:pt x="50410" y="586"/>
                      <a:pt x="56893" y="0"/>
                      <a:pt x="61913" y="0"/>
                    </a:cubicBezTo>
                    <a:cubicBezTo>
                      <a:pt x="73138" y="0"/>
                      <a:pt x="84138" y="3175"/>
                      <a:pt x="95250" y="4763"/>
                    </a:cubicBezTo>
                    <a:cubicBezTo>
                      <a:pt x="147969" y="22336"/>
                      <a:pt x="113804" y="14914"/>
                      <a:pt x="200025" y="9525"/>
                    </a:cubicBezTo>
                    <a:cubicBezTo>
                      <a:pt x="217488" y="11113"/>
                      <a:pt x="235145" y="11241"/>
                      <a:pt x="252413" y="14288"/>
                    </a:cubicBezTo>
                    <a:cubicBezTo>
                      <a:pt x="262300" y="16033"/>
                      <a:pt x="280988" y="23813"/>
                      <a:pt x="280988" y="23813"/>
                    </a:cubicBezTo>
                    <a:cubicBezTo>
                      <a:pt x="282575" y="33338"/>
                      <a:pt x="280959" y="44004"/>
                      <a:pt x="285750" y="52388"/>
                    </a:cubicBezTo>
                    <a:cubicBezTo>
                      <a:pt x="288241" y="56747"/>
                      <a:pt x="295548" y="54905"/>
                      <a:pt x="300038" y="57150"/>
                    </a:cubicBezTo>
                    <a:cubicBezTo>
                      <a:pt x="305157" y="59710"/>
                      <a:pt x="309563" y="63500"/>
                      <a:pt x="314325" y="66675"/>
                    </a:cubicBezTo>
                    <a:cubicBezTo>
                      <a:pt x="317500" y="71438"/>
                      <a:pt x="323612" y="75244"/>
                      <a:pt x="323850" y="80963"/>
                    </a:cubicBezTo>
                    <a:cubicBezTo>
                      <a:pt x="325240" y="114309"/>
                      <a:pt x="326484" y="148430"/>
                      <a:pt x="319088" y="180975"/>
                    </a:cubicBezTo>
                    <a:cubicBezTo>
                      <a:pt x="317637" y="187358"/>
                      <a:pt x="306548" y="185053"/>
                      <a:pt x="300038" y="185738"/>
                    </a:cubicBezTo>
                    <a:cubicBezTo>
                      <a:pt x="276304" y="188236"/>
                      <a:pt x="252413" y="188913"/>
                      <a:pt x="228600" y="190500"/>
                    </a:cubicBezTo>
                    <a:cubicBezTo>
                      <a:pt x="222250" y="192088"/>
                      <a:pt x="215940" y="193843"/>
                      <a:pt x="209550" y="195263"/>
                    </a:cubicBezTo>
                    <a:cubicBezTo>
                      <a:pt x="201648" y="197019"/>
                      <a:pt x="193591" y="198062"/>
                      <a:pt x="185738" y="200025"/>
                    </a:cubicBezTo>
                    <a:cubicBezTo>
                      <a:pt x="180868" y="201243"/>
                      <a:pt x="176213" y="203200"/>
                      <a:pt x="171450" y="204788"/>
                    </a:cubicBezTo>
                    <a:cubicBezTo>
                      <a:pt x="165100" y="200025"/>
                      <a:pt x="158859" y="195114"/>
                      <a:pt x="152400" y="190500"/>
                    </a:cubicBezTo>
                    <a:cubicBezTo>
                      <a:pt x="147743" y="187173"/>
                      <a:pt x="142510" y="184639"/>
                      <a:pt x="138113" y="180975"/>
                    </a:cubicBezTo>
                    <a:cubicBezTo>
                      <a:pt x="132939" y="176663"/>
                      <a:pt x="128999" y="171000"/>
                      <a:pt x="123825" y="166688"/>
                    </a:cubicBezTo>
                    <a:cubicBezTo>
                      <a:pt x="116019" y="160183"/>
                      <a:pt x="105619" y="153881"/>
                      <a:pt x="95250" y="152400"/>
                    </a:cubicBezTo>
                    <a:cubicBezTo>
                      <a:pt x="77892" y="149920"/>
                      <a:pt x="60325" y="149225"/>
                      <a:pt x="42863" y="147638"/>
                    </a:cubicBezTo>
                    <a:cubicBezTo>
                      <a:pt x="31242" y="143764"/>
                      <a:pt x="23520" y="142582"/>
                      <a:pt x="14288" y="133350"/>
                    </a:cubicBezTo>
                    <a:cubicBezTo>
                      <a:pt x="10241" y="129303"/>
                      <a:pt x="7323" y="124182"/>
                      <a:pt x="4763" y="119063"/>
                    </a:cubicBezTo>
                    <a:cubicBezTo>
                      <a:pt x="2518" y="114573"/>
                      <a:pt x="1588" y="109538"/>
                      <a:pt x="0" y="104775"/>
                    </a:cubicBezTo>
                    <a:cubicBezTo>
                      <a:pt x="5433" y="50448"/>
                      <a:pt x="-6518" y="68431"/>
                      <a:pt x="19050" y="42863"/>
                    </a:cubicBezTo>
                    <a:lnTo>
                      <a:pt x="42863" y="28575"/>
                    </a:lnTo>
                    <a:close/>
                  </a:path>
                </a:pathLst>
              </a:custGeom>
              <a:solidFill>
                <a:srgbClr val="FF0000">
                  <a:alpha val="40000"/>
                </a:srgbClr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ru-RU" sz="1017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53" name="Прямоугольник 152"/>
              <p:cNvSpPr/>
              <p:nvPr/>
            </p:nvSpPr>
            <p:spPr>
              <a:xfrm>
                <a:off x="6926822" y="6070307"/>
                <a:ext cx="527227" cy="13816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lang="ru-RU" sz="1017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321/20</a:t>
                </a:r>
              </a:p>
            </p:txBody>
          </p:sp>
          <p:sp>
            <p:nvSpPr>
              <p:cNvPr id="154" name="Text Box 97"/>
              <p:cNvSpPr txBox="1">
                <a:spLocks noChangeArrowheads="1"/>
              </p:cNvSpPr>
              <p:nvPr/>
            </p:nvSpPr>
            <p:spPr bwMode="auto">
              <a:xfrm>
                <a:off x="7413177" y="6575040"/>
                <a:ext cx="1343221" cy="35356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92837" tIns="96420" rIns="192837" bIns="96420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904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муниципальное образование</a:t>
                </a:r>
              </a:p>
            </p:txBody>
          </p:sp>
          <p:sp>
            <p:nvSpPr>
              <p:cNvPr id="155" name="Text Box 97"/>
              <p:cNvSpPr txBox="1">
                <a:spLocks noChangeArrowheads="1"/>
              </p:cNvSpPr>
              <p:nvPr/>
            </p:nvSpPr>
            <p:spPr bwMode="auto">
              <a:xfrm>
                <a:off x="7402235" y="5810302"/>
                <a:ext cx="1591443" cy="24956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92837" tIns="96420" rIns="192837" bIns="96420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904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линии электропередач 110 кВт</a:t>
                </a:r>
              </a:p>
            </p:txBody>
          </p:sp>
          <p:cxnSp>
            <p:nvCxnSpPr>
              <p:cNvPr id="156" name="Прямая соединительная линия 155"/>
              <p:cNvCxnSpPr/>
              <p:nvPr/>
            </p:nvCxnSpPr>
            <p:spPr>
              <a:xfrm>
                <a:off x="7130962" y="5935075"/>
                <a:ext cx="275997" cy="0"/>
              </a:xfrm>
              <a:prstGeom prst="line">
                <a:avLst/>
              </a:prstGeom>
              <a:ln w="381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7" name="Text Box 97"/>
              <p:cNvSpPr txBox="1">
                <a:spLocks noChangeArrowheads="1"/>
              </p:cNvSpPr>
              <p:nvPr/>
            </p:nvSpPr>
            <p:spPr bwMode="auto">
              <a:xfrm>
                <a:off x="7413177" y="6000328"/>
                <a:ext cx="1527390" cy="24956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92837" tIns="96420" rIns="192837" bIns="96420">
                <a:spAutoFit/>
              </a:bodyPr>
              <a:lstStyle>
                <a:lvl1pPr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904" kern="0" dirty="0">
                    <a:solidFill>
                      <a:srgbClr val="000000"/>
                    </a:solidFill>
                    <a:latin typeface="Times New Roman" pitchFamily="18" charset="0"/>
                  </a:rPr>
                  <a:t>- </a:t>
                </a:r>
                <a:r>
                  <a:rPr lang="ru-RU" altLang="ru-RU" sz="904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rPr>
                  <a:t>протяженность ЛЭП/ТП (шт.)</a:t>
                </a:r>
              </a:p>
            </p:txBody>
          </p:sp>
        </p:grpSp>
        <p:sp>
          <p:nvSpPr>
            <p:cNvPr id="143" name="Скругленный прямоугольник 142"/>
            <p:cNvSpPr/>
            <p:nvPr/>
          </p:nvSpPr>
          <p:spPr>
            <a:xfrm>
              <a:off x="9856387" y="6141583"/>
              <a:ext cx="282820" cy="225202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1017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60%</a:t>
              </a:r>
            </a:p>
          </p:txBody>
        </p:sp>
        <p:sp>
          <p:nvSpPr>
            <p:cNvPr id="144" name="Text Box 97"/>
            <p:cNvSpPr txBox="1">
              <a:spLocks noChangeArrowheads="1"/>
            </p:cNvSpPr>
            <p:nvPr/>
          </p:nvSpPr>
          <p:spPr bwMode="auto">
            <a:xfrm>
              <a:off x="10242215" y="6067794"/>
              <a:ext cx="1836463" cy="5269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20838" tIns="60421" rIns="120838" bIns="6042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1207848">
                <a:defRPr/>
              </a:pPr>
              <a:r>
                <a:rPr lang="ru-RU" altLang="ru-RU" sz="1017" b="0" dirty="0">
                  <a:solidFill>
                    <a:srgbClr val="000000"/>
                  </a:solidFill>
                  <a:cs typeface="Arial" panose="020B0604020202020204" pitchFamily="34" charset="0"/>
                </a:rPr>
                <a:t> </a:t>
              </a:r>
              <a:r>
                <a:rPr lang="ru-RU" altLang="ru-RU" sz="904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износ электроэнергетических систем </a:t>
              </a:r>
            </a:p>
          </p:txBody>
        </p:sp>
        <p:sp>
          <p:nvSpPr>
            <p:cNvPr id="145" name="Прямоугольник 144"/>
            <p:cNvSpPr/>
            <p:nvPr/>
          </p:nvSpPr>
          <p:spPr>
            <a:xfrm>
              <a:off x="9618030" y="5873788"/>
              <a:ext cx="658385" cy="197833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103317" tIns="51660" rIns="103317" bIns="51660" anchor="ctr"/>
            <a:lstStyle/>
            <a:p>
              <a:pPr algn="ctr"/>
              <a:r>
                <a:rPr lang="ru-RU" sz="1017" kern="0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19/330</a:t>
              </a:r>
            </a:p>
          </p:txBody>
        </p:sp>
        <p:sp>
          <p:nvSpPr>
            <p:cNvPr id="146" name="Text Box 97"/>
            <p:cNvSpPr txBox="1">
              <a:spLocks noChangeArrowheads="1"/>
            </p:cNvSpPr>
            <p:nvPr/>
          </p:nvSpPr>
          <p:spPr bwMode="auto">
            <a:xfrm>
              <a:off x="10205114" y="5759090"/>
              <a:ext cx="1648082" cy="42114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92819" tIns="96411" rIns="192819" bIns="9641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904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кол-во домов /населения</a:t>
              </a:r>
            </a:p>
          </p:txBody>
        </p:sp>
      </p:grpSp>
      <p:sp>
        <p:nvSpPr>
          <p:cNvPr id="158" name="Text Box 97"/>
          <p:cNvSpPr txBox="1">
            <a:spLocks noChangeArrowheads="1"/>
          </p:cNvSpPr>
          <p:nvPr/>
        </p:nvSpPr>
        <p:spPr bwMode="auto">
          <a:xfrm>
            <a:off x="8384694" y="5804568"/>
            <a:ext cx="2269307" cy="28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44627" tIns="72317" rIns="144627" bIns="7231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904" b="0" kern="0" dirty="0">
                <a:solidFill>
                  <a:srgbClr val="000000"/>
                </a:solidFill>
                <a:cs typeface="Arial" panose="020B0604020202020204" pitchFamily="34" charset="0"/>
              </a:rPr>
              <a:t>- </a:t>
            </a:r>
            <a:r>
              <a:rPr lang="ru-RU" altLang="ru-RU" sz="904" b="0" dirty="0" smtClean="0"/>
              <a:t>осадки</a:t>
            </a:r>
            <a:r>
              <a:rPr lang="ru-RU" sz="904" b="0" dirty="0" smtClean="0"/>
              <a:t>, мм</a:t>
            </a:r>
            <a:endParaRPr lang="ru-RU" altLang="ru-RU" sz="904" b="0" kern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159" name="TextBox 23"/>
          <p:cNvSpPr txBox="1"/>
          <p:nvPr/>
        </p:nvSpPr>
        <p:spPr>
          <a:xfrm>
            <a:off x="7833319" y="5817436"/>
            <a:ext cx="578418" cy="28360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243" kern="0" dirty="0" smtClean="0">
                <a:solidFill>
                  <a:prstClr val="black"/>
                </a:solidFill>
              </a:rPr>
              <a:t>0</a:t>
            </a:r>
            <a:endParaRPr lang="ru-RU" sz="1243" kern="0" dirty="0">
              <a:solidFill>
                <a:prstClr val="black"/>
              </a:solidFill>
            </a:endParaRPr>
          </a:p>
        </p:txBody>
      </p:sp>
      <p:sp>
        <p:nvSpPr>
          <p:cNvPr id="160" name="TextBox 23"/>
          <p:cNvSpPr txBox="1"/>
          <p:nvPr/>
        </p:nvSpPr>
        <p:spPr>
          <a:xfrm>
            <a:off x="7853826" y="6146243"/>
            <a:ext cx="560957" cy="28360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243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161" name="Text Box 97"/>
          <p:cNvSpPr txBox="1">
            <a:spLocks noChangeArrowheads="1"/>
          </p:cNvSpPr>
          <p:nvPr/>
        </p:nvSpPr>
        <p:spPr bwMode="auto">
          <a:xfrm>
            <a:off x="8389849" y="6149156"/>
            <a:ext cx="1535199" cy="28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44627" tIns="72317" rIns="144627" bIns="7231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904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sp>
        <p:nvSpPr>
          <p:cNvPr id="166" name="TextBox 165"/>
          <p:cNvSpPr txBox="1"/>
          <p:nvPr/>
        </p:nvSpPr>
        <p:spPr>
          <a:xfrm>
            <a:off x="0" y="7389132"/>
            <a:ext cx="2645534" cy="800042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103330" tIns="51665" rIns="103330" bIns="51665" rtlCol="0">
            <a:spAutoFit/>
          </a:bodyPr>
          <a:lstStyle/>
          <a:p>
            <a:r>
              <a:rPr lang="ru-RU" sz="904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13:00 23.04.2021</a:t>
            </a:r>
            <a:endParaRPr lang="ru-RU" sz="904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904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Республике Мордовия</a:t>
            </a:r>
          </a:p>
          <a:p>
            <a:r>
              <a:rPr lang="ru-RU" altLang="ru-RU" sz="904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 7: </a:t>
            </a:r>
            <a:r>
              <a:rPr lang="ru-RU" altLang="ru-RU" sz="904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Казанцев А.С.</a:t>
            </a:r>
            <a:endParaRPr lang="ru-RU" sz="904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904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904" dirty="0"/>
              <a:t>3615-0727</a:t>
            </a:r>
          </a:p>
          <a:p>
            <a:r>
              <a:rPr lang="ru-RU" sz="904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</a:t>
            </a:r>
          </a:p>
        </p:txBody>
      </p:sp>
      <p:sp>
        <p:nvSpPr>
          <p:cNvPr id="163" name="TextBox 23"/>
          <p:cNvSpPr txBox="1"/>
          <p:nvPr/>
        </p:nvSpPr>
        <p:spPr>
          <a:xfrm>
            <a:off x="5458858" y="5690050"/>
            <a:ext cx="578418" cy="28360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243" kern="0" dirty="0" smtClean="0">
                <a:solidFill>
                  <a:prstClr val="black"/>
                </a:solidFill>
              </a:rPr>
              <a:t>0,0</a:t>
            </a:r>
            <a:endParaRPr lang="ru-RU" sz="1243" kern="0" dirty="0">
              <a:solidFill>
                <a:prstClr val="black"/>
              </a:solidFill>
            </a:endParaRPr>
          </a:p>
        </p:txBody>
      </p:sp>
      <p:sp>
        <p:nvSpPr>
          <p:cNvPr id="164" name="TextBox 23"/>
          <p:cNvSpPr txBox="1"/>
          <p:nvPr/>
        </p:nvSpPr>
        <p:spPr>
          <a:xfrm>
            <a:off x="5960632" y="5714000"/>
            <a:ext cx="560957" cy="28360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243" kern="0" dirty="0" smtClean="0">
                <a:solidFill>
                  <a:prstClr val="black"/>
                </a:solidFill>
              </a:rPr>
              <a:t>16</a:t>
            </a:r>
            <a:endParaRPr lang="ru-RU" sz="1243" kern="0" dirty="0">
              <a:solidFill>
                <a:prstClr val="black"/>
              </a:solidFill>
            </a:endParaRPr>
          </a:p>
        </p:txBody>
      </p:sp>
      <p:sp>
        <p:nvSpPr>
          <p:cNvPr id="165" name="TextBox 23"/>
          <p:cNvSpPr txBox="1"/>
          <p:nvPr/>
        </p:nvSpPr>
        <p:spPr>
          <a:xfrm>
            <a:off x="7048648" y="5401964"/>
            <a:ext cx="560957" cy="28360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243" kern="0" dirty="0" smtClean="0">
                <a:solidFill>
                  <a:prstClr val="black"/>
                </a:solidFill>
              </a:rPr>
              <a:t>15</a:t>
            </a:r>
            <a:endParaRPr lang="ru-RU" sz="1243" kern="0" dirty="0">
              <a:solidFill>
                <a:prstClr val="black"/>
              </a:solidFill>
            </a:endParaRPr>
          </a:p>
        </p:txBody>
      </p:sp>
      <p:sp>
        <p:nvSpPr>
          <p:cNvPr id="167" name="TextBox 23"/>
          <p:cNvSpPr txBox="1"/>
          <p:nvPr/>
        </p:nvSpPr>
        <p:spPr>
          <a:xfrm>
            <a:off x="6623251" y="5415853"/>
            <a:ext cx="578418" cy="28360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243" kern="0" dirty="0" smtClean="0">
                <a:solidFill>
                  <a:prstClr val="black"/>
                </a:solidFill>
              </a:rPr>
              <a:t>0,0</a:t>
            </a:r>
            <a:endParaRPr lang="ru-RU" sz="1243" kern="0" dirty="0">
              <a:solidFill>
                <a:prstClr val="black"/>
              </a:solidFill>
            </a:endParaRPr>
          </a:p>
        </p:txBody>
      </p:sp>
      <p:sp>
        <p:nvSpPr>
          <p:cNvPr id="168" name="TextBox 18"/>
          <p:cNvSpPr txBox="1">
            <a:spLocks noChangeArrowheads="1"/>
          </p:cNvSpPr>
          <p:nvPr/>
        </p:nvSpPr>
        <p:spPr bwMode="auto">
          <a:xfrm>
            <a:off x="6574612" y="5145819"/>
            <a:ext cx="1008544" cy="23598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18775" tIns="59384" rIns="118775" bIns="59384" anchorCtr="1">
            <a:spAutoFit/>
          </a:bodyPr>
          <a:lstStyle>
            <a:lvl1pPr defTabSz="1235075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1235075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1235075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1235075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1235075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12350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12350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12350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12350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sz="754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Саранск</a:t>
            </a:r>
          </a:p>
        </p:txBody>
      </p:sp>
      <p:sp>
        <p:nvSpPr>
          <p:cNvPr id="50" name="TextBox 18"/>
          <p:cNvSpPr txBox="1">
            <a:spLocks noChangeArrowheads="1"/>
          </p:cNvSpPr>
          <p:nvPr/>
        </p:nvSpPr>
        <p:spPr bwMode="auto">
          <a:xfrm>
            <a:off x="5474614" y="5475546"/>
            <a:ext cx="1008544" cy="23598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18775" tIns="59384" rIns="118775" bIns="59384" anchorCtr="1">
            <a:spAutoFit/>
          </a:bodyPr>
          <a:lstStyle>
            <a:lvl1pPr defTabSz="1235075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1235075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1235075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1235075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1235075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12350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12350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12350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12350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sz="754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Рузаевка</a:t>
            </a:r>
          </a:p>
        </p:txBody>
      </p:sp>
    </p:spTree>
    <p:extLst>
      <p:ext uri="{BB962C8B-B14F-4D97-AF65-F5344CB8AC3E}">
        <p14:creationId xmlns:p14="http://schemas.microsoft.com/office/powerpoint/2010/main" val="2044697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ырезка экрана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89"/>
          <a:stretch/>
        </p:blipFill>
        <p:spPr>
          <a:xfrm>
            <a:off x="28651" y="620290"/>
            <a:ext cx="10333038" cy="7619335"/>
          </a:xfrm>
          <a:prstGeom prst="rect">
            <a:avLst/>
          </a:prstGeom>
        </p:spPr>
      </p:pic>
      <p:sp>
        <p:nvSpPr>
          <p:cNvPr id="78" name="Text Box 97"/>
          <p:cNvSpPr txBox="1">
            <a:spLocks noChangeArrowheads="1"/>
          </p:cNvSpPr>
          <p:nvPr/>
        </p:nvSpPr>
        <p:spPr bwMode="auto">
          <a:xfrm>
            <a:off x="650676" y="7386570"/>
            <a:ext cx="2056122" cy="261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0849" tIns="60426" rIns="120849" bIns="6042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1208110">
              <a:defRPr/>
            </a:pPr>
            <a:endParaRPr lang="ru-RU" altLang="ru-RU" sz="904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857" name="Text Box 2"/>
          <p:cNvSpPr txBox="1">
            <a:spLocks noChangeArrowheads="1"/>
          </p:cNvSpPr>
          <p:nvPr/>
        </p:nvSpPr>
        <p:spPr bwMode="auto">
          <a:xfrm>
            <a:off x="-8888" y="7887"/>
            <a:ext cx="10333038" cy="581742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52663" tIns="26333" rIns="52663" bIns="26333" anchor="ctr"/>
          <a:lstStyle>
            <a:defPPr>
              <a:defRPr lang="ru-RU"/>
            </a:defPPr>
            <a:lvl1pPr algn="ctr"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582" dirty="0"/>
              <a:t>ИНФОРМАЦИОННЫЕ МАТЕРИАЛЫ ПО РИСКУ НАРУШЕНИЯ ЭЛЕКТРОСНАБЖЕНИЯ </a:t>
            </a:r>
          </a:p>
          <a:p>
            <a:r>
              <a:rPr lang="ru-RU" sz="1582" dirty="0"/>
              <a:t>НА ТЕРРИТОРИИ РЕСПУБЛИКИ МОРДОВИЯ (НА </a:t>
            </a:r>
            <a:r>
              <a:rPr lang="ru-RU" sz="1582" dirty="0" smtClean="0"/>
              <a:t>24.04.2021</a:t>
            </a:r>
            <a:r>
              <a:rPr lang="ru-RU" sz="1582" dirty="0"/>
              <a:t>)</a:t>
            </a:r>
          </a:p>
        </p:txBody>
      </p:sp>
      <p:sp>
        <p:nvSpPr>
          <p:cNvPr id="89" name="Прямоугольник 88"/>
          <p:cNvSpPr/>
          <p:nvPr/>
        </p:nvSpPr>
        <p:spPr>
          <a:xfrm>
            <a:off x="6871224" y="612822"/>
            <a:ext cx="3452319" cy="30827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11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grpSp>
        <p:nvGrpSpPr>
          <p:cNvPr id="91" name="Группа 629"/>
          <p:cNvGrpSpPr>
            <a:grpSpLocks/>
          </p:cNvGrpSpPr>
          <p:nvPr/>
        </p:nvGrpSpPr>
        <p:grpSpPr bwMode="auto">
          <a:xfrm>
            <a:off x="3750363" y="4451942"/>
            <a:ext cx="375280" cy="304994"/>
            <a:chOff x="142483" y="3760971"/>
            <a:chExt cx="346075" cy="386605"/>
          </a:xfrm>
        </p:grpSpPr>
        <p:sp>
          <p:nvSpPr>
            <p:cNvPr id="92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444456">
                <a:buClr>
                  <a:srgbClr val="000000"/>
                </a:buClr>
                <a:buSzPct val="100000"/>
                <a:defRPr/>
              </a:pPr>
              <a:endParaRPr lang="ru-RU" sz="904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93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444456">
                <a:defRPr/>
              </a:pPr>
              <a:endParaRPr lang="ru-RU" sz="904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94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9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28748" tIns="64375" rIns="128748" bIns="64375">
              <a:spAutoFit/>
            </a:bodyPr>
            <a:lstStyle/>
            <a:p>
              <a:pPr algn="ctr" defTabSz="1161091">
                <a:defRPr/>
              </a:pPr>
              <a:r>
                <a:rPr lang="ru-RU" sz="754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sp>
        <p:nvSpPr>
          <p:cNvPr id="105" name="Text Box 182"/>
          <p:cNvSpPr txBox="1">
            <a:spLocks noChangeArrowheads="1"/>
          </p:cNvSpPr>
          <p:nvPr/>
        </p:nvSpPr>
        <p:spPr bwMode="auto">
          <a:xfrm>
            <a:off x="3790710" y="4013650"/>
            <a:ext cx="1953824" cy="347756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  <a:effectLst>
            <a:softEdge rad="63500"/>
          </a:effectLst>
          <a:extLst/>
        </p:spPr>
        <p:txBody>
          <a:bodyPr wrap="square" lIns="137766" tIns="68882" rIns="137766" bIns="68882" rtlCol="0">
            <a:spAutoFit/>
          </a:bodyPr>
          <a:lstStyle>
            <a:defPPr>
              <a:defRPr lang="ru-RU"/>
            </a:defPPr>
            <a:lvl1pPr algn="ctr" defTabSz="1219118">
              <a:defRPr sz="700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altLang="ru-RU" sz="1356" dirty="0"/>
              <a:t>г. Саранск</a:t>
            </a:r>
          </a:p>
        </p:txBody>
      </p:sp>
      <p:grpSp>
        <p:nvGrpSpPr>
          <p:cNvPr id="106" name="Группа 629"/>
          <p:cNvGrpSpPr>
            <a:grpSpLocks/>
          </p:cNvGrpSpPr>
          <p:nvPr/>
        </p:nvGrpSpPr>
        <p:grpSpPr bwMode="auto">
          <a:xfrm>
            <a:off x="5312566" y="3550526"/>
            <a:ext cx="375280" cy="304994"/>
            <a:chOff x="142483" y="3760971"/>
            <a:chExt cx="346075" cy="386605"/>
          </a:xfrm>
        </p:grpSpPr>
        <p:sp>
          <p:nvSpPr>
            <p:cNvPr id="107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444456">
                <a:buClr>
                  <a:srgbClr val="000000"/>
                </a:buClr>
                <a:buSzPct val="100000"/>
                <a:defRPr/>
              </a:pPr>
              <a:endParaRPr lang="ru-RU" sz="904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08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444456">
                <a:defRPr/>
              </a:pPr>
              <a:endParaRPr lang="ru-RU" sz="904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09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9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28748" tIns="64375" rIns="128748" bIns="64375">
              <a:spAutoFit/>
            </a:bodyPr>
            <a:lstStyle/>
            <a:p>
              <a:pPr algn="ctr" defTabSz="1161091">
                <a:defRPr/>
              </a:pPr>
              <a:r>
                <a:rPr lang="ru-RU" sz="754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ГУ</a:t>
              </a:r>
              <a:endParaRPr lang="ru-RU" sz="452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/>
              </a:endParaRPr>
            </a:p>
          </p:txBody>
        </p:sp>
      </p:grpSp>
      <p:grpSp>
        <p:nvGrpSpPr>
          <p:cNvPr id="110" name="Группа 629"/>
          <p:cNvGrpSpPr>
            <a:grpSpLocks/>
          </p:cNvGrpSpPr>
          <p:nvPr/>
        </p:nvGrpSpPr>
        <p:grpSpPr bwMode="auto">
          <a:xfrm>
            <a:off x="3936095" y="3191095"/>
            <a:ext cx="375280" cy="304994"/>
            <a:chOff x="142483" y="3760971"/>
            <a:chExt cx="346075" cy="386605"/>
          </a:xfrm>
        </p:grpSpPr>
        <p:sp>
          <p:nvSpPr>
            <p:cNvPr id="111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444456">
                <a:buClr>
                  <a:srgbClr val="000000"/>
                </a:buClr>
                <a:buSzPct val="100000"/>
                <a:defRPr/>
              </a:pPr>
              <a:endParaRPr lang="ru-RU" sz="904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12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444456">
                <a:defRPr/>
              </a:pPr>
              <a:endParaRPr lang="ru-RU" sz="904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13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9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28748" tIns="64375" rIns="128748" bIns="64375">
              <a:spAutoFit/>
            </a:bodyPr>
            <a:lstStyle/>
            <a:p>
              <a:pPr algn="ctr" defTabSz="1161091">
                <a:defRPr/>
              </a:pPr>
              <a:r>
                <a:rPr lang="ru-RU" sz="754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114" name="Группа 629"/>
          <p:cNvGrpSpPr>
            <a:grpSpLocks/>
          </p:cNvGrpSpPr>
          <p:nvPr/>
        </p:nvGrpSpPr>
        <p:grpSpPr bwMode="auto">
          <a:xfrm>
            <a:off x="4668169" y="2442361"/>
            <a:ext cx="375280" cy="304993"/>
            <a:chOff x="142483" y="3760972"/>
            <a:chExt cx="346075" cy="386604"/>
          </a:xfrm>
        </p:grpSpPr>
        <p:sp>
          <p:nvSpPr>
            <p:cNvPr id="115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444456">
                <a:buClr>
                  <a:srgbClr val="000000"/>
                </a:buClr>
                <a:buSzPct val="100000"/>
                <a:defRPr/>
              </a:pPr>
              <a:endParaRPr lang="ru-RU" sz="904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16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444456">
                <a:defRPr/>
              </a:pPr>
              <a:endParaRPr lang="ru-RU" sz="904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17" name="Text Box 286"/>
            <p:cNvSpPr txBox="1">
              <a:spLocks noChangeArrowheads="1"/>
            </p:cNvSpPr>
            <p:nvPr/>
          </p:nvSpPr>
          <p:spPr bwMode="auto">
            <a:xfrm>
              <a:off x="142483" y="3760972"/>
              <a:ext cx="346075" cy="3119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28748" tIns="64375" rIns="128748" bIns="64375">
              <a:spAutoFit/>
            </a:bodyPr>
            <a:lstStyle/>
            <a:p>
              <a:pPr algn="ctr" defTabSz="1161091">
                <a:defRPr/>
              </a:pPr>
              <a:r>
                <a:rPr lang="ru-RU" sz="754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118" name="Группа 629"/>
          <p:cNvGrpSpPr>
            <a:grpSpLocks/>
          </p:cNvGrpSpPr>
          <p:nvPr/>
        </p:nvGrpSpPr>
        <p:grpSpPr bwMode="auto">
          <a:xfrm>
            <a:off x="4742042" y="3131840"/>
            <a:ext cx="375280" cy="304993"/>
            <a:chOff x="142483" y="3760972"/>
            <a:chExt cx="346075" cy="386604"/>
          </a:xfrm>
        </p:grpSpPr>
        <p:sp>
          <p:nvSpPr>
            <p:cNvPr id="11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444456">
                <a:buClr>
                  <a:srgbClr val="000000"/>
                </a:buClr>
                <a:buSzPct val="100000"/>
                <a:defRPr/>
              </a:pPr>
              <a:endParaRPr lang="ru-RU" sz="904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20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444456">
                <a:defRPr/>
              </a:pPr>
              <a:endParaRPr lang="ru-RU" sz="904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21" name="Text Box 286"/>
            <p:cNvSpPr txBox="1">
              <a:spLocks noChangeArrowheads="1"/>
            </p:cNvSpPr>
            <p:nvPr/>
          </p:nvSpPr>
          <p:spPr bwMode="auto">
            <a:xfrm>
              <a:off x="142483" y="3760972"/>
              <a:ext cx="346075" cy="3119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28748" tIns="64375" rIns="128748" bIns="64375">
              <a:spAutoFit/>
            </a:bodyPr>
            <a:lstStyle/>
            <a:p>
              <a:pPr algn="ctr" defTabSz="1161091">
                <a:defRPr/>
              </a:pPr>
              <a:r>
                <a:rPr lang="ru-RU" sz="754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122" name="Группа 629"/>
          <p:cNvGrpSpPr>
            <a:grpSpLocks/>
          </p:cNvGrpSpPr>
          <p:nvPr/>
        </p:nvGrpSpPr>
        <p:grpSpPr bwMode="auto">
          <a:xfrm>
            <a:off x="4499973" y="3667550"/>
            <a:ext cx="375280" cy="304993"/>
            <a:chOff x="142483" y="3760972"/>
            <a:chExt cx="346075" cy="386604"/>
          </a:xfrm>
        </p:grpSpPr>
        <p:sp>
          <p:nvSpPr>
            <p:cNvPr id="123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444456">
                <a:buClr>
                  <a:srgbClr val="000000"/>
                </a:buClr>
                <a:buSzPct val="100000"/>
                <a:defRPr/>
              </a:pPr>
              <a:endParaRPr lang="ru-RU" sz="904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24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444456">
                <a:defRPr/>
              </a:pPr>
              <a:endParaRPr lang="ru-RU" sz="904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25" name="Text Box 286"/>
            <p:cNvSpPr txBox="1">
              <a:spLocks noChangeArrowheads="1"/>
            </p:cNvSpPr>
            <p:nvPr/>
          </p:nvSpPr>
          <p:spPr bwMode="auto">
            <a:xfrm>
              <a:off x="142483" y="3760972"/>
              <a:ext cx="346075" cy="3119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28748" tIns="64375" rIns="128748" bIns="64375">
              <a:spAutoFit/>
            </a:bodyPr>
            <a:lstStyle/>
            <a:p>
              <a:pPr algn="ctr" defTabSz="1161091">
                <a:defRPr/>
              </a:pPr>
              <a:r>
                <a:rPr lang="ru-RU" sz="754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sp>
        <p:nvSpPr>
          <p:cNvPr id="82" name="Text Box 97"/>
          <p:cNvSpPr txBox="1">
            <a:spLocks noChangeArrowheads="1"/>
          </p:cNvSpPr>
          <p:nvPr/>
        </p:nvSpPr>
        <p:spPr bwMode="auto">
          <a:xfrm>
            <a:off x="10270420" y="6396594"/>
            <a:ext cx="762085" cy="333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92817" tIns="96411" rIns="192817" bIns="9641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ru-RU" altLang="ru-RU" sz="904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218" name="Прямоугольник 217"/>
          <p:cNvSpPr/>
          <p:nvPr/>
        </p:nvSpPr>
        <p:spPr>
          <a:xfrm>
            <a:off x="610465" y="1549295"/>
            <a:ext cx="801013" cy="218106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17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</a:t>
            </a:r>
            <a:r>
              <a:rPr lang="ru-RU" sz="1017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</a:t>
            </a:r>
          </a:p>
        </p:txBody>
      </p:sp>
      <p:sp>
        <p:nvSpPr>
          <p:cNvPr id="226" name="Прямоугольник 225"/>
          <p:cNvSpPr/>
          <p:nvPr/>
        </p:nvSpPr>
        <p:spPr>
          <a:xfrm>
            <a:off x="579417" y="1794740"/>
            <a:ext cx="1091834" cy="240189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123005" tIns="61502" rIns="123005" bIns="61502" rtlCol="0" anchor="ctr"/>
          <a:lstStyle/>
          <a:p>
            <a:pPr algn="ctr"/>
            <a:r>
              <a:rPr lang="ru-RU" sz="79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21862/348358</a:t>
            </a:r>
          </a:p>
        </p:txBody>
      </p:sp>
      <p:sp>
        <p:nvSpPr>
          <p:cNvPr id="227" name="Скругленный прямоугольник 226"/>
          <p:cNvSpPr/>
          <p:nvPr/>
        </p:nvSpPr>
        <p:spPr>
          <a:xfrm>
            <a:off x="1432089" y="1587166"/>
            <a:ext cx="324587" cy="159163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791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228" name="TextBox 23"/>
          <p:cNvSpPr txBox="1"/>
          <p:nvPr/>
        </p:nvSpPr>
        <p:spPr>
          <a:xfrm>
            <a:off x="617300" y="1174717"/>
            <a:ext cx="578417" cy="28360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243" kern="0" dirty="0" smtClean="0">
                <a:solidFill>
                  <a:prstClr val="black"/>
                </a:solidFill>
              </a:rPr>
              <a:t>1,8</a:t>
            </a:r>
            <a:endParaRPr lang="ru-RU" sz="1243" kern="0" dirty="0">
              <a:solidFill>
                <a:prstClr val="black"/>
              </a:solidFill>
            </a:endParaRPr>
          </a:p>
        </p:txBody>
      </p:sp>
      <p:sp>
        <p:nvSpPr>
          <p:cNvPr id="229" name="TextBox 23"/>
          <p:cNvSpPr txBox="1"/>
          <p:nvPr/>
        </p:nvSpPr>
        <p:spPr>
          <a:xfrm>
            <a:off x="1125334" y="1160575"/>
            <a:ext cx="560957" cy="28360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243" kern="0" dirty="0" smtClean="0">
                <a:solidFill>
                  <a:prstClr val="black"/>
                </a:solidFill>
              </a:rPr>
              <a:t>10</a:t>
            </a:r>
            <a:endParaRPr lang="ru-RU" sz="1243" kern="0" dirty="0">
              <a:solidFill>
                <a:prstClr val="black"/>
              </a:solidFill>
            </a:endParaRPr>
          </a:p>
        </p:txBody>
      </p:sp>
      <p:grpSp>
        <p:nvGrpSpPr>
          <p:cNvPr id="230" name="Группа 229"/>
          <p:cNvGrpSpPr/>
          <p:nvPr/>
        </p:nvGrpSpPr>
        <p:grpSpPr>
          <a:xfrm>
            <a:off x="6979279" y="5353594"/>
            <a:ext cx="3382410" cy="2855369"/>
            <a:chOff x="9401429" y="3491750"/>
            <a:chExt cx="2590777" cy="3321216"/>
          </a:xfrm>
        </p:grpSpPr>
        <p:grpSp>
          <p:nvGrpSpPr>
            <p:cNvPr id="231" name="Группа 1145"/>
            <p:cNvGrpSpPr/>
            <p:nvPr/>
          </p:nvGrpSpPr>
          <p:grpSpPr>
            <a:xfrm>
              <a:off x="9401429" y="3491750"/>
              <a:ext cx="2574673" cy="3321216"/>
              <a:chOff x="6759625" y="4872226"/>
              <a:chExt cx="2096871" cy="1967954"/>
            </a:xfrm>
          </p:grpSpPr>
          <p:sp>
            <p:nvSpPr>
              <p:cNvPr id="236" name="Rectangle 93"/>
              <p:cNvSpPr>
                <a:spLocks noChangeArrowheads="1"/>
              </p:cNvSpPr>
              <p:nvPr/>
            </p:nvSpPr>
            <p:spPr bwMode="auto">
              <a:xfrm>
                <a:off x="6759625" y="4918615"/>
                <a:ext cx="2096871" cy="192156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1017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Text Box 97"/>
              <p:cNvSpPr txBox="1">
                <a:spLocks noChangeArrowheads="1"/>
              </p:cNvSpPr>
              <p:nvPr/>
            </p:nvSpPr>
            <p:spPr bwMode="auto">
              <a:xfrm>
                <a:off x="7342858" y="4872226"/>
                <a:ext cx="1127161" cy="2625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92837" tIns="96420" rIns="192837" bIns="96420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1017" i="1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239" name="Text Box 97"/>
              <p:cNvSpPr txBox="1">
                <a:spLocks noChangeArrowheads="1"/>
              </p:cNvSpPr>
              <p:nvPr/>
            </p:nvSpPr>
            <p:spPr bwMode="auto">
              <a:xfrm>
                <a:off x="7187581" y="6232909"/>
                <a:ext cx="1609849" cy="2625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92837" tIns="96420" rIns="192837" bIns="96420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1017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40" name="TextBox 10"/>
              <p:cNvSpPr txBox="1"/>
              <p:nvPr/>
            </p:nvSpPr>
            <p:spPr>
              <a:xfrm>
                <a:off x="6837634" y="6608484"/>
                <a:ext cx="671869" cy="186014"/>
              </a:xfrm>
              <a:prstGeom prst="rect">
                <a:avLst/>
              </a:prstGeom>
              <a:solidFill>
                <a:schemeClr val="bg1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ru-RU" sz="1017" dirty="0">
                    <a:solidFill>
                      <a:prstClr val="black"/>
                    </a:solidFill>
                  </a:rPr>
                  <a:t>ГО Саранск  </a:t>
                </a:r>
              </a:p>
            </p:txBody>
          </p:sp>
          <p:sp>
            <p:nvSpPr>
              <p:cNvPr id="242" name="Прямоугольник 241"/>
              <p:cNvSpPr/>
              <p:nvPr/>
            </p:nvSpPr>
            <p:spPr>
              <a:xfrm>
                <a:off x="6821544" y="6110531"/>
                <a:ext cx="527227" cy="13816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lang="ru-RU" sz="1017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321/20</a:t>
                </a:r>
              </a:p>
            </p:txBody>
          </p:sp>
          <p:sp>
            <p:nvSpPr>
              <p:cNvPr id="243" name="Text Box 97"/>
              <p:cNvSpPr txBox="1">
                <a:spLocks noChangeArrowheads="1"/>
              </p:cNvSpPr>
              <p:nvPr/>
            </p:nvSpPr>
            <p:spPr bwMode="auto">
              <a:xfrm>
                <a:off x="7322420" y="6575036"/>
                <a:ext cx="1349836" cy="2625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92837" tIns="96420" rIns="192837" bIns="96420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1017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муниципальное образование</a:t>
                </a:r>
              </a:p>
            </p:txBody>
          </p:sp>
          <p:sp>
            <p:nvSpPr>
              <p:cNvPr id="244" name="Text Box 97"/>
              <p:cNvSpPr txBox="1">
                <a:spLocks noChangeArrowheads="1"/>
              </p:cNvSpPr>
              <p:nvPr/>
            </p:nvSpPr>
            <p:spPr bwMode="auto">
              <a:xfrm>
                <a:off x="7254310" y="5904606"/>
                <a:ext cx="1395865" cy="2625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92837" tIns="96420" rIns="192837" bIns="96420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1017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линии электропередач 110 кВт</a:t>
                </a:r>
              </a:p>
            </p:txBody>
          </p:sp>
          <p:cxnSp>
            <p:nvCxnSpPr>
              <p:cNvPr id="245" name="Прямая соединительная линия 244"/>
              <p:cNvCxnSpPr/>
              <p:nvPr/>
            </p:nvCxnSpPr>
            <p:spPr>
              <a:xfrm>
                <a:off x="6955007" y="5999758"/>
                <a:ext cx="275997" cy="0"/>
              </a:xfrm>
              <a:prstGeom prst="line">
                <a:avLst/>
              </a:prstGeom>
              <a:ln w="381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6" name="Text Box 97"/>
              <p:cNvSpPr txBox="1">
                <a:spLocks noChangeArrowheads="1"/>
              </p:cNvSpPr>
              <p:nvPr/>
            </p:nvSpPr>
            <p:spPr bwMode="auto">
              <a:xfrm>
                <a:off x="7286006" y="6092783"/>
                <a:ext cx="1518165" cy="2625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92837" tIns="96420" rIns="192837" bIns="96420">
                <a:spAutoFit/>
              </a:bodyPr>
              <a:lstStyle>
                <a:lvl1pPr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1017" kern="0" dirty="0">
                    <a:solidFill>
                      <a:srgbClr val="000000"/>
                    </a:solidFill>
                    <a:latin typeface="Times New Roman" pitchFamily="18" charset="0"/>
                  </a:rPr>
                  <a:t>- </a:t>
                </a:r>
                <a:r>
                  <a:rPr lang="ru-RU" altLang="ru-RU" sz="1017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rPr>
                  <a:t>протяженность ЛЭП/ТП (шт.)</a:t>
                </a:r>
              </a:p>
            </p:txBody>
          </p:sp>
        </p:grpSp>
        <p:sp>
          <p:nvSpPr>
            <p:cNvPr id="232" name="Скругленный прямоугольник 231"/>
            <p:cNvSpPr/>
            <p:nvPr/>
          </p:nvSpPr>
          <p:spPr>
            <a:xfrm>
              <a:off x="9661923" y="6214698"/>
              <a:ext cx="282820" cy="22520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1017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60%</a:t>
              </a:r>
            </a:p>
          </p:txBody>
        </p:sp>
        <p:sp>
          <p:nvSpPr>
            <p:cNvPr id="233" name="Text Box 97"/>
            <p:cNvSpPr txBox="1">
              <a:spLocks noChangeArrowheads="1"/>
            </p:cNvSpPr>
            <p:nvPr/>
          </p:nvSpPr>
          <p:spPr bwMode="auto">
            <a:xfrm>
              <a:off x="10113052" y="6153648"/>
              <a:ext cx="1879154" cy="3513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20838" tIns="60421" rIns="120838" bIns="6042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1207877">
                <a:defRPr/>
              </a:pPr>
              <a:r>
                <a:rPr lang="ru-RU" altLang="ru-RU" sz="1017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износ электроэнергетических систем </a:t>
              </a:r>
            </a:p>
          </p:txBody>
        </p:sp>
        <p:sp>
          <p:nvSpPr>
            <p:cNvPr id="234" name="Прямоугольник 233"/>
            <p:cNvSpPr/>
            <p:nvPr/>
          </p:nvSpPr>
          <p:spPr>
            <a:xfrm>
              <a:off x="9477456" y="5946998"/>
              <a:ext cx="658385" cy="197832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103317" tIns="51658" rIns="103317" bIns="51658" anchor="ctr"/>
            <a:lstStyle/>
            <a:p>
              <a:pPr algn="ctr"/>
              <a:r>
                <a:rPr lang="ru-RU" sz="1017" kern="0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19/330</a:t>
              </a:r>
            </a:p>
          </p:txBody>
        </p:sp>
        <p:sp>
          <p:nvSpPr>
            <p:cNvPr id="235" name="Text Box 97"/>
            <p:cNvSpPr txBox="1">
              <a:spLocks noChangeArrowheads="1"/>
            </p:cNvSpPr>
            <p:nvPr/>
          </p:nvSpPr>
          <p:spPr bwMode="auto">
            <a:xfrm>
              <a:off x="10063858" y="5864762"/>
              <a:ext cx="1648082" cy="4430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92819" tIns="96411" rIns="192819" bIns="9641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1017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кол-во домов /населения</a:t>
              </a:r>
            </a:p>
          </p:txBody>
        </p:sp>
      </p:grpSp>
      <p:sp>
        <p:nvSpPr>
          <p:cNvPr id="247" name="Text Box 97"/>
          <p:cNvSpPr txBox="1">
            <a:spLocks noChangeArrowheads="1"/>
          </p:cNvSpPr>
          <p:nvPr/>
        </p:nvSpPr>
        <p:spPr bwMode="auto">
          <a:xfrm>
            <a:off x="7861624" y="5578710"/>
            <a:ext cx="2269306" cy="302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44627" tIns="72315" rIns="144627" bIns="72315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sz="1017" b="0" dirty="0"/>
              <a:t>- </a:t>
            </a:r>
            <a:r>
              <a:rPr lang="ru-RU" sz="1017" b="0" dirty="0" smtClean="0"/>
              <a:t>осадки, мм</a:t>
            </a:r>
            <a:endParaRPr lang="ru-RU" altLang="ru-RU" sz="1017" b="0" kern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248" name="TextBox 23"/>
          <p:cNvSpPr txBox="1"/>
          <p:nvPr/>
        </p:nvSpPr>
        <p:spPr>
          <a:xfrm>
            <a:off x="7216068" y="5556515"/>
            <a:ext cx="578417" cy="28360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243" kern="0" dirty="0" smtClean="0">
                <a:solidFill>
                  <a:prstClr val="black"/>
                </a:solidFill>
              </a:rPr>
              <a:t>0</a:t>
            </a:r>
            <a:endParaRPr lang="ru-RU" sz="1243" kern="0" dirty="0">
              <a:solidFill>
                <a:prstClr val="black"/>
              </a:solidFill>
            </a:endParaRPr>
          </a:p>
        </p:txBody>
      </p:sp>
      <p:sp>
        <p:nvSpPr>
          <p:cNvPr id="249" name="TextBox 23"/>
          <p:cNvSpPr txBox="1"/>
          <p:nvPr/>
        </p:nvSpPr>
        <p:spPr>
          <a:xfrm>
            <a:off x="7238580" y="5783948"/>
            <a:ext cx="560957" cy="28360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243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250" name="Text Box 97"/>
          <p:cNvSpPr txBox="1">
            <a:spLocks noChangeArrowheads="1"/>
          </p:cNvSpPr>
          <p:nvPr/>
        </p:nvSpPr>
        <p:spPr bwMode="auto">
          <a:xfrm>
            <a:off x="7896501" y="5770153"/>
            <a:ext cx="1535199" cy="302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44627" tIns="72315" rIns="144627" bIns="72315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1017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sp>
        <p:nvSpPr>
          <p:cNvPr id="252" name="TextBox 251"/>
          <p:cNvSpPr txBox="1"/>
          <p:nvPr/>
        </p:nvSpPr>
        <p:spPr>
          <a:xfrm>
            <a:off x="0" y="7295926"/>
            <a:ext cx="2645534" cy="939183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103330" tIns="51665" rIns="103330" bIns="51665" rtlCol="0">
            <a:spAutoFit/>
          </a:bodyPr>
          <a:lstStyle/>
          <a:p>
            <a:r>
              <a:rPr lang="ru-RU" sz="904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13:00 23.04.2021</a:t>
            </a:r>
            <a:endParaRPr lang="ru-RU" sz="904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904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Республике Мордовия</a:t>
            </a:r>
          </a:p>
          <a:p>
            <a:r>
              <a:rPr lang="ru-RU" altLang="ru-RU" sz="904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 7: </a:t>
            </a:r>
            <a:r>
              <a:rPr lang="ru-RU" altLang="ru-RU" sz="904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Казанцев</a:t>
            </a:r>
            <a:r>
              <a:rPr lang="ru-RU" sz="904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А.С</a:t>
            </a:r>
            <a:endParaRPr lang="ru-RU" sz="904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904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904" dirty="0"/>
              <a:t>3615-0727</a:t>
            </a:r>
          </a:p>
          <a:p>
            <a:r>
              <a:rPr lang="ru-RU" sz="904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904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904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  <p:grpSp>
        <p:nvGrpSpPr>
          <p:cNvPr id="253" name="Группа 629"/>
          <p:cNvGrpSpPr>
            <a:grpSpLocks/>
          </p:cNvGrpSpPr>
          <p:nvPr/>
        </p:nvGrpSpPr>
        <p:grpSpPr bwMode="auto">
          <a:xfrm>
            <a:off x="7379907" y="6047081"/>
            <a:ext cx="233689" cy="227977"/>
            <a:chOff x="142483" y="3760971"/>
            <a:chExt cx="346075" cy="386605"/>
          </a:xfrm>
        </p:grpSpPr>
        <p:sp>
          <p:nvSpPr>
            <p:cNvPr id="254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444637">
                <a:buClr>
                  <a:srgbClr val="000000"/>
                </a:buClr>
                <a:buSzPct val="100000"/>
                <a:defRPr/>
              </a:pPr>
              <a:endParaRPr lang="ru-RU" sz="904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255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444637">
                <a:defRPr/>
              </a:pPr>
              <a:endParaRPr lang="ru-RU" sz="904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256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28748" tIns="64375" rIns="128748" bIns="64375">
              <a:spAutoFit/>
            </a:bodyPr>
            <a:lstStyle/>
            <a:p>
              <a:pPr algn="ctr" defTabSz="1161238">
                <a:defRPr/>
              </a:pPr>
              <a:endParaRPr lang="ru-RU" sz="452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257" name="Text Box 97"/>
          <p:cNvSpPr txBox="1">
            <a:spLocks noChangeArrowheads="1"/>
          </p:cNvSpPr>
          <p:nvPr/>
        </p:nvSpPr>
        <p:spPr bwMode="auto">
          <a:xfrm>
            <a:off x="7832124" y="6027454"/>
            <a:ext cx="2586025" cy="302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44635" tIns="72321" rIns="144635" bIns="7232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1017" b="0" dirty="0">
                <a:solidFill>
                  <a:srgbClr val="000000"/>
                </a:solidFill>
                <a:cs typeface="Arial" panose="020B0604020202020204" pitchFamily="34" charset="0"/>
              </a:rPr>
              <a:t> - пожарно-спасательные формирования</a:t>
            </a:r>
          </a:p>
        </p:txBody>
      </p:sp>
      <p:sp>
        <p:nvSpPr>
          <p:cNvPr id="258" name="Text Box 97"/>
          <p:cNvSpPr txBox="1">
            <a:spLocks noChangeArrowheads="1"/>
          </p:cNvSpPr>
          <p:nvPr/>
        </p:nvSpPr>
        <p:spPr bwMode="auto">
          <a:xfrm>
            <a:off x="7843162" y="6283933"/>
            <a:ext cx="2103459" cy="302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44635" tIns="72321" rIns="144635" bIns="7232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1017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259" name="Группа 119"/>
          <p:cNvGrpSpPr>
            <a:grpSpLocks/>
          </p:cNvGrpSpPr>
          <p:nvPr/>
        </p:nvGrpSpPr>
        <p:grpSpPr bwMode="auto">
          <a:xfrm>
            <a:off x="7401090" y="6563635"/>
            <a:ext cx="177760" cy="158459"/>
            <a:chOff x="214313" y="8958263"/>
            <a:chExt cx="642937" cy="500062"/>
          </a:xfrm>
        </p:grpSpPr>
        <p:sp>
          <p:nvSpPr>
            <p:cNvPr id="260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443470"/>
              <a:endParaRPr lang="ru-RU" sz="904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61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443470"/>
              <a:endParaRPr lang="ru-RU" sz="904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262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263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264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265" name="Text Box 97"/>
          <p:cNvSpPr txBox="1">
            <a:spLocks noChangeArrowheads="1"/>
          </p:cNvSpPr>
          <p:nvPr/>
        </p:nvSpPr>
        <p:spPr bwMode="auto">
          <a:xfrm>
            <a:off x="7819308" y="6540851"/>
            <a:ext cx="2070012" cy="302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44635" tIns="72321" rIns="144635" bIns="7232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1017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</a:t>
            </a:r>
          </a:p>
        </p:txBody>
      </p:sp>
      <p:grpSp>
        <p:nvGrpSpPr>
          <p:cNvPr id="266" name="Group 316"/>
          <p:cNvGrpSpPr>
            <a:grpSpLocks/>
          </p:cNvGrpSpPr>
          <p:nvPr/>
        </p:nvGrpSpPr>
        <p:grpSpPr bwMode="auto">
          <a:xfrm>
            <a:off x="7402767" y="6336327"/>
            <a:ext cx="210829" cy="167798"/>
            <a:chOff x="4727" y="2506"/>
            <a:chExt cx="706" cy="1172"/>
          </a:xfrm>
        </p:grpSpPr>
        <p:sp>
          <p:nvSpPr>
            <p:cNvPr id="267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68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69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70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71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72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73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74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75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76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77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78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79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80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81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82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83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84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85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86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87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88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89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90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91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92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93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94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95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96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97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98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99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00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01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02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03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04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05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06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07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08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09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10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11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12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13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14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15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16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17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18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19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20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21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22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23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24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25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26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27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28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29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30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31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32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33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34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35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36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37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38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39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40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41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42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43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44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</p:grpSp>
      <p:pic>
        <p:nvPicPr>
          <p:cNvPr id="150" name="ролик Саранск 31.05.2019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5342" end="1289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871224" y="960666"/>
            <a:ext cx="3452319" cy="256695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10012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5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0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50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Вырезка экрана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9" b="5735"/>
          <a:stretch/>
        </p:blipFill>
        <p:spPr>
          <a:xfrm>
            <a:off x="1" y="589165"/>
            <a:ext cx="10333036" cy="7619797"/>
          </a:xfrm>
          <a:prstGeom prst="rect">
            <a:avLst/>
          </a:prstGeom>
        </p:spPr>
      </p:pic>
      <p:sp>
        <p:nvSpPr>
          <p:cNvPr id="78" name="Text Box 97"/>
          <p:cNvSpPr txBox="1">
            <a:spLocks noChangeArrowheads="1"/>
          </p:cNvSpPr>
          <p:nvPr/>
        </p:nvSpPr>
        <p:spPr bwMode="auto">
          <a:xfrm>
            <a:off x="650676" y="7386570"/>
            <a:ext cx="2056122" cy="261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0849" tIns="60426" rIns="120849" bIns="6042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1208110">
              <a:defRPr/>
            </a:pPr>
            <a:endParaRPr lang="ru-RU" altLang="ru-RU" sz="904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857" name="Text Box 2"/>
          <p:cNvSpPr txBox="1">
            <a:spLocks noChangeArrowheads="1"/>
          </p:cNvSpPr>
          <p:nvPr/>
        </p:nvSpPr>
        <p:spPr bwMode="auto">
          <a:xfrm>
            <a:off x="-1" y="7424"/>
            <a:ext cx="10333039" cy="581742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52663" tIns="26333" rIns="52663" bIns="26333" anchor="ctr"/>
          <a:lstStyle>
            <a:defPPr>
              <a:defRPr lang="ru-RU"/>
            </a:defPPr>
            <a:lvl1pPr algn="ctr"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582" dirty="0"/>
              <a:t>ИНФОРМАЦИОННЫЕ МАТЕРИАЛЫ ПО РИСКУ НАРУШЕНИЯ ЭЛЕКТРОСНАБЖЕНИЯ </a:t>
            </a:r>
          </a:p>
          <a:p>
            <a:r>
              <a:rPr lang="ru-RU" sz="1582" dirty="0"/>
              <a:t>НА ТЕРРИТОРИИ РЕСПУБЛИКИ МОРДОВИЯ (НА </a:t>
            </a:r>
            <a:r>
              <a:rPr lang="ru-RU" sz="1582" dirty="0" smtClean="0"/>
              <a:t>24.04.2021</a:t>
            </a:r>
            <a:r>
              <a:rPr lang="ru-RU" sz="1582" dirty="0"/>
              <a:t>)</a:t>
            </a:r>
          </a:p>
        </p:txBody>
      </p:sp>
      <p:grpSp>
        <p:nvGrpSpPr>
          <p:cNvPr id="18" name="Группа 119"/>
          <p:cNvGrpSpPr>
            <a:grpSpLocks/>
          </p:cNvGrpSpPr>
          <p:nvPr/>
        </p:nvGrpSpPr>
        <p:grpSpPr bwMode="auto">
          <a:xfrm>
            <a:off x="4861916" y="3673710"/>
            <a:ext cx="252935" cy="213903"/>
            <a:chOff x="214313" y="8958263"/>
            <a:chExt cx="642937" cy="500062"/>
          </a:xfrm>
          <a:solidFill>
            <a:schemeClr val="bg1"/>
          </a:solidFill>
        </p:grpSpPr>
        <p:sp>
          <p:nvSpPr>
            <p:cNvPr id="1226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grp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443290"/>
              <a:endParaRPr lang="ru-RU" sz="904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27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grp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443290"/>
              <a:endParaRPr lang="ru-RU" sz="904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24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  <a:grpFill/>
          </p:grpSpPr>
          <p:cxnSp>
            <p:nvCxnSpPr>
              <p:cNvPr id="1229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grp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1230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grp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grpSp>
        <p:nvGrpSpPr>
          <p:cNvPr id="25" name="Группа 629"/>
          <p:cNvGrpSpPr>
            <a:grpSpLocks/>
          </p:cNvGrpSpPr>
          <p:nvPr/>
        </p:nvGrpSpPr>
        <p:grpSpPr bwMode="auto">
          <a:xfrm>
            <a:off x="4411634" y="2936553"/>
            <a:ext cx="375280" cy="304994"/>
            <a:chOff x="142483" y="3760971"/>
            <a:chExt cx="346075" cy="386605"/>
          </a:xfrm>
        </p:grpSpPr>
        <p:sp>
          <p:nvSpPr>
            <p:cNvPr id="1232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444456">
                <a:buClr>
                  <a:srgbClr val="000000"/>
                </a:buClr>
                <a:buSzPct val="100000"/>
                <a:defRPr/>
              </a:pPr>
              <a:endParaRPr lang="ru-RU" sz="904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233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444456">
                <a:defRPr/>
              </a:pPr>
              <a:endParaRPr lang="ru-RU" sz="904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234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9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28748" tIns="64375" rIns="128748" bIns="64375">
              <a:spAutoFit/>
            </a:bodyPr>
            <a:lstStyle/>
            <a:p>
              <a:pPr algn="ctr" defTabSz="1161091">
                <a:defRPr/>
              </a:pPr>
              <a:r>
                <a:rPr lang="ru-RU" sz="754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sp>
        <p:nvSpPr>
          <p:cNvPr id="62" name="Прямоугольник 61"/>
          <p:cNvSpPr/>
          <p:nvPr/>
        </p:nvSpPr>
        <p:spPr>
          <a:xfrm>
            <a:off x="6880719" y="613761"/>
            <a:ext cx="3452319" cy="30827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11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68" name="Text Box 182"/>
          <p:cNvSpPr txBox="1">
            <a:spLocks noChangeArrowheads="1"/>
          </p:cNvSpPr>
          <p:nvPr/>
        </p:nvSpPr>
        <p:spPr bwMode="auto">
          <a:xfrm>
            <a:off x="4898718" y="3222534"/>
            <a:ext cx="1417267" cy="270194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0952" tIns="30476" rIns="60952" bIns="30476">
            <a:spAutoFit/>
          </a:bodyPr>
          <a:lstStyle>
            <a:defPPr>
              <a:defRPr lang="ru-RU"/>
            </a:defPPr>
            <a:lvl1pPr algn="ctr" defTabSz="914400">
              <a:spcBef>
                <a:spcPct val="0"/>
              </a:spcBef>
              <a:defRPr sz="1200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defTabSz="914400">
              <a:defRPr sz="1800"/>
            </a:lvl2pPr>
            <a:lvl3pPr marL="914400" defTabSz="914400">
              <a:defRPr sz="1800"/>
            </a:lvl3pPr>
            <a:lvl4pPr marL="1371600" defTabSz="914400">
              <a:defRPr sz="1800"/>
            </a:lvl4pPr>
            <a:lvl5pPr marL="1828800" defTabSz="914400">
              <a:defRPr sz="1800"/>
            </a:lvl5pPr>
            <a:lvl6pPr marL="2286000" defTabSz="914400">
              <a:defRPr sz="1800"/>
            </a:lvl6pPr>
            <a:lvl7pPr marL="2743200" defTabSz="914400">
              <a:defRPr sz="1800"/>
            </a:lvl7pPr>
            <a:lvl8pPr marL="3200400" defTabSz="914400">
              <a:defRPr sz="1800"/>
            </a:lvl8pPr>
            <a:lvl9pPr marL="3657600" defTabSz="914400">
              <a:defRPr sz="1800"/>
            </a:lvl9pPr>
          </a:lstStyle>
          <a:p>
            <a:r>
              <a:rPr lang="ru-RU" altLang="ru-RU" sz="1356" dirty="0"/>
              <a:t>г. Рузаевка</a:t>
            </a:r>
          </a:p>
        </p:txBody>
      </p:sp>
      <p:sp>
        <p:nvSpPr>
          <p:cNvPr id="69" name="Text Box 97"/>
          <p:cNvSpPr txBox="1">
            <a:spLocks noChangeArrowheads="1"/>
          </p:cNvSpPr>
          <p:nvPr/>
        </p:nvSpPr>
        <p:spPr bwMode="auto">
          <a:xfrm>
            <a:off x="10270420" y="6396594"/>
            <a:ext cx="762085" cy="333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92817" tIns="96411" rIns="192817" bIns="9641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ru-RU" altLang="ru-RU" sz="904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176" name="Прямоугольник 175"/>
          <p:cNvSpPr/>
          <p:nvPr/>
        </p:nvSpPr>
        <p:spPr>
          <a:xfrm>
            <a:off x="390885" y="1667100"/>
            <a:ext cx="758931" cy="21049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17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403/</a:t>
            </a:r>
            <a:r>
              <a:rPr lang="ru-RU" sz="1017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102</a:t>
            </a:r>
          </a:p>
        </p:txBody>
      </p:sp>
      <p:sp>
        <p:nvSpPr>
          <p:cNvPr id="178" name="Прямоугольник 177"/>
          <p:cNvSpPr/>
          <p:nvPr/>
        </p:nvSpPr>
        <p:spPr>
          <a:xfrm>
            <a:off x="390885" y="1922811"/>
            <a:ext cx="1048910" cy="166410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123005" tIns="61502" rIns="123005" bIns="61502" rtlCol="0" anchor="ctr"/>
          <a:lstStyle/>
          <a:p>
            <a:pPr algn="ctr"/>
            <a:r>
              <a:rPr lang="ru-RU" sz="79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25544/64888</a:t>
            </a:r>
          </a:p>
        </p:txBody>
      </p:sp>
      <p:sp>
        <p:nvSpPr>
          <p:cNvPr id="179" name="Скругленный прямоугольник 178"/>
          <p:cNvSpPr/>
          <p:nvPr/>
        </p:nvSpPr>
        <p:spPr>
          <a:xfrm>
            <a:off x="1149816" y="1692759"/>
            <a:ext cx="324587" cy="159163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791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180" name="TextBox 23"/>
          <p:cNvSpPr txBox="1"/>
          <p:nvPr/>
        </p:nvSpPr>
        <p:spPr>
          <a:xfrm>
            <a:off x="342723" y="1333315"/>
            <a:ext cx="578417" cy="28360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243" kern="0" dirty="0">
                <a:solidFill>
                  <a:prstClr val="black"/>
                </a:solidFill>
              </a:rPr>
              <a:t>2</a:t>
            </a:r>
            <a:r>
              <a:rPr lang="ru-RU" sz="1243" kern="0" dirty="0" smtClean="0">
                <a:solidFill>
                  <a:prstClr val="black"/>
                </a:solidFill>
              </a:rPr>
              <a:t>,0</a:t>
            </a:r>
            <a:endParaRPr lang="ru-RU" sz="1243" kern="0" dirty="0">
              <a:solidFill>
                <a:prstClr val="black"/>
              </a:solidFill>
            </a:endParaRPr>
          </a:p>
        </p:txBody>
      </p:sp>
      <p:sp>
        <p:nvSpPr>
          <p:cNvPr id="181" name="TextBox 23"/>
          <p:cNvSpPr txBox="1"/>
          <p:nvPr/>
        </p:nvSpPr>
        <p:spPr>
          <a:xfrm>
            <a:off x="869339" y="1324354"/>
            <a:ext cx="560957" cy="28360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243" kern="0" dirty="0" smtClean="0">
                <a:solidFill>
                  <a:prstClr val="black"/>
                </a:solidFill>
              </a:rPr>
              <a:t>13</a:t>
            </a:r>
            <a:endParaRPr lang="ru-RU" sz="1243" kern="0" dirty="0">
              <a:solidFill>
                <a:prstClr val="black"/>
              </a:solidFill>
            </a:endParaRPr>
          </a:p>
        </p:txBody>
      </p:sp>
      <p:sp>
        <p:nvSpPr>
          <p:cNvPr id="203" name="TextBox 202"/>
          <p:cNvSpPr txBox="1"/>
          <p:nvPr/>
        </p:nvSpPr>
        <p:spPr>
          <a:xfrm>
            <a:off x="0" y="7237132"/>
            <a:ext cx="2645534" cy="939183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103330" tIns="51665" rIns="103330" bIns="51665" rtlCol="0">
            <a:spAutoFit/>
          </a:bodyPr>
          <a:lstStyle/>
          <a:p>
            <a:r>
              <a:rPr lang="ru-RU" sz="904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13:00 23.04.2021</a:t>
            </a:r>
            <a:endParaRPr lang="ru-RU" sz="904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904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Республике Мордовия</a:t>
            </a:r>
          </a:p>
          <a:p>
            <a:r>
              <a:rPr lang="ru-RU" altLang="ru-RU" sz="904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 7: </a:t>
            </a:r>
            <a:r>
              <a:rPr lang="ru-RU" altLang="ru-RU" sz="904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Казанцев А</a:t>
            </a:r>
            <a:r>
              <a:rPr lang="ru-RU" sz="904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.С.</a:t>
            </a:r>
            <a:endParaRPr lang="ru-RU" sz="904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904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904" dirty="0"/>
              <a:t>3615-0727</a:t>
            </a:r>
          </a:p>
          <a:p>
            <a:r>
              <a:rPr lang="ru-RU" sz="904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904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904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  <p:grpSp>
        <p:nvGrpSpPr>
          <p:cNvPr id="204" name="Группа 203"/>
          <p:cNvGrpSpPr/>
          <p:nvPr/>
        </p:nvGrpSpPr>
        <p:grpSpPr>
          <a:xfrm>
            <a:off x="6950628" y="5338555"/>
            <a:ext cx="3382410" cy="2837760"/>
            <a:chOff x="9401429" y="3491751"/>
            <a:chExt cx="2590777" cy="3338825"/>
          </a:xfrm>
        </p:grpSpPr>
        <p:grpSp>
          <p:nvGrpSpPr>
            <p:cNvPr id="205" name="Группа 1145"/>
            <p:cNvGrpSpPr/>
            <p:nvPr/>
          </p:nvGrpSpPr>
          <p:grpSpPr>
            <a:xfrm>
              <a:off x="9401429" y="3491751"/>
              <a:ext cx="2574673" cy="3338825"/>
              <a:chOff x="6759625" y="4872226"/>
              <a:chExt cx="2096871" cy="1978388"/>
            </a:xfrm>
          </p:grpSpPr>
          <p:sp>
            <p:nvSpPr>
              <p:cNvPr id="210" name="Rectangle 93"/>
              <p:cNvSpPr>
                <a:spLocks noChangeArrowheads="1"/>
              </p:cNvSpPr>
              <p:nvPr/>
            </p:nvSpPr>
            <p:spPr bwMode="auto">
              <a:xfrm>
                <a:off x="6759625" y="4918615"/>
                <a:ext cx="2096871" cy="192156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1017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Text Box 97"/>
              <p:cNvSpPr txBox="1">
                <a:spLocks noChangeArrowheads="1"/>
              </p:cNvSpPr>
              <p:nvPr/>
            </p:nvSpPr>
            <p:spPr bwMode="auto">
              <a:xfrm>
                <a:off x="7342858" y="4872226"/>
                <a:ext cx="1127161" cy="2625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92837" tIns="96420" rIns="192837" bIns="96420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1017" i="1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212" name="Text Box 97"/>
              <p:cNvSpPr txBox="1">
                <a:spLocks noChangeArrowheads="1"/>
              </p:cNvSpPr>
              <p:nvPr/>
            </p:nvSpPr>
            <p:spPr bwMode="auto">
              <a:xfrm>
                <a:off x="7187581" y="6232909"/>
                <a:ext cx="1609849" cy="2625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92837" tIns="96420" rIns="192837" bIns="96420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1017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13" name="TextBox 10"/>
              <p:cNvSpPr txBox="1"/>
              <p:nvPr/>
            </p:nvSpPr>
            <p:spPr>
              <a:xfrm>
                <a:off x="6837634" y="6608484"/>
                <a:ext cx="671869" cy="186014"/>
              </a:xfrm>
              <a:prstGeom prst="rect">
                <a:avLst/>
              </a:prstGeom>
              <a:solidFill>
                <a:schemeClr val="bg1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ru-RU" sz="1017" dirty="0">
                    <a:solidFill>
                      <a:prstClr val="black"/>
                    </a:solidFill>
                  </a:rPr>
                  <a:t>ГО Саранск  </a:t>
                </a:r>
              </a:p>
            </p:txBody>
          </p:sp>
          <p:sp>
            <p:nvSpPr>
              <p:cNvPr id="214" name="Прямоугольник 213"/>
              <p:cNvSpPr/>
              <p:nvPr/>
            </p:nvSpPr>
            <p:spPr>
              <a:xfrm>
                <a:off x="6821544" y="6110531"/>
                <a:ext cx="527227" cy="13816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lang="ru-RU" sz="1017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321/20</a:t>
                </a:r>
              </a:p>
            </p:txBody>
          </p:sp>
          <p:sp>
            <p:nvSpPr>
              <p:cNvPr id="215" name="Text Box 97"/>
              <p:cNvSpPr txBox="1">
                <a:spLocks noChangeArrowheads="1"/>
              </p:cNvSpPr>
              <p:nvPr/>
            </p:nvSpPr>
            <p:spPr bwMode="auto">
              <a:xfrm>
                <a:off x="7295320" y="6588064"/>
                <a:ext cx="1349836" cy="2625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92837" tIns="96420" rIns="192837" bIns="96420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1017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муниципальное образование</a:t>
                </a:r>
              </a:p>
            </p:txBody>
          </p:sp>
          <p:sp>
            <p:nvSpPr>
              <p:cNvPr id="216" name="Text Box 97"/>
              <p:cNvSpPr txBox="1">
                <a:spLocks noChangeArrowheads="1"/>
              </p:cNvSpPr>
              <p:nvPr/>
            </p:nvSpPr>
            <p:spPr bwMode="auto">
              <a:xfrm>
                <a:off x="7254310" y="5904606"/>
                <a:ext cx="1395865" cy="2625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92837" tIns="96420" rIns="192837" bIns="96420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1017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линии электропередач 110 кВт</a:t>
                </a:r>
              </a:p>
            </p:txBody>
          </p:sp>
          <p:cxnSp>
            <p:nvCxnSpPr>
              <p:cNvPr id="217" name="Прямая соединительная линия 216"/>
              <p:cNvCxnSpPr/>
              <p:nvPr/>
            </p:nvCxnSpPr>
            <p:spPr>
              <a:xfrm>
                <a:off x="6929329" y="6026172"/>
                <a:ext cx="275997" cy="0"/>
              </a:xfrm>
              <a:prstGeom prst="line">
                <a:avLst/>
              </a:prstGeom>
              <a:ln w="381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8" name="Text Box 97"/>
              <p:cNvSpPr txBox="1">
                <a:spLocks noChangeArrowheads="1"/>
              </p:cNvSpPr>
              <p:nvPr/>
            </p:nvSpPr>
            <p:spPr bwMode="auto">
              <a:xfrm>
                <a:off x="7286006" y="6092783"/>
                <a:ext cx="1518165" cy="2625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92837" tIns="96420" rIns="192837" bIns="96420">
                <a:spAutoFit/>
              </a:bodyPr>
              <a:lstStyle>
                <a:lvl1pPr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1017" kern="0" dirty="0">
                    <a:solidFill>
                      <a:srgbClr val="000000"/>
                    </a:solidFill>
                    <a:latin typeface="Times New Roman" pitchFamily="18" charset="0"/>
                  </a:rPr>
                  <a:t>- </a:t>
                </a:r>
                <a:r>
                  <a:rPr lang="ru-RU" altLang="ru-RU" sz="1017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rPr>
                  <a:t>протяженность ЛЭП/ТП (шт.)</a:t>
                </a:r>
              </a:p>
            </p:txBody>
          </p:sp>
        </p:grpSp>
        <p:sp>
          <p:nvSpPr>
            <p:cNvPr id="206" name="Скругленный прямоугольник 205"/>
            <p:cNvSpPr/>
            <p:nvPr/>
          </p:nvSpPr>
          <p:spPr>
            <a:xfrm>
              <a:off x="9661923" y="6214698"/>
              <a:ext cx="282820" cy="22520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1017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60%</a:t>
              </a:r>
            </a:p>
          </p:txBody>
        </p:sp>
        <p:sp>
          <p:nvSpPr>
            <p:cNvPr id="207" name="Text Box 97"/>
            <p:cNvSpPr txBox="1">
              <a:spLocks noChangeArrowheads="1"/>
            </p:cNvSpPr>
            <p:nvPr/>
          </p:nvSpPr>
          <p:spPr bwMode="auto">
            <a:xfrm>
              <a:off x="10113052" y="6153649"/>
              <a:ext cx="1879154" cy="3513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20838" tIns="60421" rIns="120838" bIns="6042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1207877">
                <a:defRPr/>
              </a:pPr>
              <a:r>
                <a:rPr lang="ru-RU" altLang="ru-RU" sz="1017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износ электроэнергетических систем </a:t>
              </a:r>
            </a:p>
          </p:txBody>
        </p:sp>
        <p:sp>
          <p:nvSpPr>
            <p:cNvPr id="208" name="Прямоугольник 207"/>
            <p:cNvSpPr/>
            <p:nvPr/>
          </p:nvSpPr>
          <p:spPr>
            <a:xfrm>
              <a:off x="9477456" y="5946998"/>
              <a:ext cx="658385" cy="197832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103317" tIns="51658" rIns="103317" bIns="51658" anchor="ctr"/>
            <a:lstStyle/>
            <a:p>
              <a:pPr algn="ctr"/>
              <a:r>
                <a:rPr lang="ru-RU" sz="1017" kern="0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19/330</a:t>
              </a:r>
            </a:p>
          </p:txBody>
        </p:sp>
        <p:sp>
          <p:nvSpPr>
            <p:cNvPr id="209" name="Text Box 97"/>
            <p:cNvSpPr txBox="1">
              <a:spLocks noChangeArrowheads="1"/>
            </p:cNvSpPr>
            <p:nvPr/>
          </p:nvSpPr>
          <p:spPr bwMode="auto">
            <a:xfrm>
              <a:off x="10063858" y="5864761"/>
              <a:ext cx="1648082" cy="4430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92819" tIns="96411" rIns="192819" bIns="9641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1017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кол-во домов /населения</a:t>
              </a:r>
            </a:p>
          </p:txBody>
        </p:sp>
      </p:grpSp>
      <p:sp>
        <p:nvSpPr>
          <p:cNvPr id="219" name="TextBox 23"/>
          <p:cNvSpPr txBox="1"/>
          <p:nvPr/>
        </p:nvSpPr>
        <p:spPr>
          <a:xfrm>
            <a:off x="7168153" y="5617223"/>
            <a:ext cx="578417" cy="28360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243" kern="0" dirty="0" smtClean="0">
                <a:solidFill>
                  <a:prstClr val="black"/>
                </a:solidFill>
              </a:rPr>
              <a:t>0</a:t>
            </a:r>
            <a:endParaRPr lang="ru-RU" sz="1243" kern="0" dirty="0">
              <a:solidFill>
                <a:prstClr val="black"/>
              </a:solidFill>
            </a:endParaRPr>
          </a:p>
        </p:txBody>
      </p:sp>
      <p:sp>
        <p:nvSpPr>
          <p:cNvPr id="220" name="TextBox 23"/>
          <p:cNvSpPr txBox="1"/>
          <p:nvPr/>
        </p:nvSpPr>
        <p:spPr>
          <a:xfrm>
            <a:off x="7190665" y="5844656"/>
            <a:ext cx="560957" cy="28360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243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221" name="Text Box 97"/>
          <p:cNvSpPr txBox="1">
            <a:spLocks noChangeArrowheads="1"/>
          </p:cNvSpPr>
          <p:nvPr/>
        </p:nvSpPr>
        <p:spPr bwMode="auto">
          <a:xfrm>
            <a:off x="7861375" y="5845449"/>
            <a:ext cx="1535199" cy="302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44627" tIns="72315" rIns="144627" bIns="72315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1017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grpSp>
        <p:nvGrpSpPr>
          <p:cNvPr id="222" name="Группа 629"/>
          <p:cNvGrpSpPr>
            <a:grpSpLocks/>
          </p:cNvGrpSpPr>
          <p:nvPr/>
        </p:nvGrpSpPr>
        <p:grpSpPr bwMode="auto">
          <a:xfrm>
            <a:off x="7331992" y="6107789"/>
            <a:ext cx="233689" cy="227977"/>
            <a:chOff x="142483" y="3760971"/>
            <a:chExt cx="346075" cy="386605"/>
          </a:xfrm>
        </p:grpSpPr>
        <p:sp>
          <p:nvSpPr>
            <p:cNvPr id="223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444637">
                <a:buClr>
                  <a:srgbClr val="000000"/>
                </a:buClr>
                <a:buSzPct val="100000"/>
                <a:defRPr/>
              </a:pPr>
              <a:endParaRPr lang="ru-RU" sz="904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224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444637">
                <a:defRPr/>
              </a:pPr>
              <a:endParaRPr lang="ru-RU" sz="904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225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28748" tIns="64375" rIns="128748" bIns="64375">
              <a:spAutoFit/>
            </a:bodyPr>
            <a:lstStyle/>
            <a:p>
              <a:pPr algn="ctr" defTabSz="1161238">
                <a:defRPr/>
              </a:pPr>
              <a:endParaRPr lang="ru-RU" sz="452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226" name="Text Box 97"/>
          <p:cNvSpPr txBox="1">
            <a:spLocks noChangeArrowheads="1"/>
          </p:cNvSpPr>
          <p:nvPr/>
        </p:nvSpPr>
        <p:spPr bwMode="auto">
          <a:xfrm>
            <a:off x="7801225" y="6103768"/>
            <a:ext cx="2586025" cy="302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44635" tIns="72321" rIns="144635" bIns="7232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1017" b="0" dirty="0">
                <a:solidFill>
                  <a:srgbClr val="000000"/>
                </a:solidFill>
                <a:cs typeface="Arial" panose="020B0604020202020204" pitchFamily="34" charset="0"/>
              </a:rPr>
              <a:t> - пожарно-спасательные формирования</a:t>
            </a:r>
          </a:p>
        </p:txBody>
      </p:sp>
      <p:sp>
        <p:nvSpPr>
          <p:cNvPr id="227" name="Text Box 97"/>
          <p:cNvSpPr txBox="1">
            <a:spLocks noChangeArrowheads="1"/>
          </p:cNvSpPr>
          <p:nvPr/>
        </p:nvSpPr>
        <p:spPr bwMode="auto">
          <a:xfrm>
            <a:off x="7776017" y="6303900"/>
            <a:ext cx="2103459" cy="302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44635" tIns="72321" rIns="144635" bIns="7232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1017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228" name="Группа 119"/>
          <p:cNvGrpSpPr>
            <a:grpSpLocks/>
          </p:cNvGrpSpPr>
          <p:nvPr/>
        </p:nvGrpSpPr>
        <p:grpSpPr bwMode="auto">
          <a:xfrm>
            <a:off x="7353175" y="6624343"/>
            <a:ext cx="177760" cy="158459"/>
            <a:chOff x="214313" y="8958263"/>
            <a:chExt cx="642937" cy="500062"/>
          </a:xfrm>
        </p:grpSpPr>
        <p:sp>
          <p:nvSpPr>
            <p:cNvPr id="229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443470"/>
              <a:endParaRPr lang="ru-RU" sz="904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30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443470"/>
              <a:endParaRPr lang="ru-RU" sz="904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231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232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233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234" name="Text Box 97"/>
          <p:cNvSpPr txBox="1">
            <a:spLocks noChangeArrowheads="1"/>
          </p:cNvSpPr>
          <p:nvPr/>
        </p:nvSpPr>
        <p:spPr bwMode="auto">
          <a:xfrm>
            <a:off x="7752143" y="6609281"/>
            <a:ext cx="2070012" cy="302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44635" tIns="72321" rIns="144635" bIns="7232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1017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</a:t>
            </a:r>
          </a:p>
        </p:txBody>
      </p:sp>
      <p:grpSp>
        <p:nvGrpSpPr>
          <p:cNvPr id="235" name="Group 316"/>
          <p:cNvGrpSpPr>
            <a:grpSpLocks/>
          </p:cNvGrpSpPr>
          <p:nvPr/>
        </p:nvGrpSpPr>
        <p:grpSpPr bwMode="auto">
          <a:xfrm>
            <a:off x="7325934" y="6394170"/>
            <a:ext cx="210829" cy="167798"/>
            <a:chOff x="4727" y="2506"/>
            <a:chExt cx="706" cy="1172"/>
          </a:xfrm>
        </p:grpSpPr>
        <p:sp>
          <p:nvSpPr>
            <p:cNvPr id="236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37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38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39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40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41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42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43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44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45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46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47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48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49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50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51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52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53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54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55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56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57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58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59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60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61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62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63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64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65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66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67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68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69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70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71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72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73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74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75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76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77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78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79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80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81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82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83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84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85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86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87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88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89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90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91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92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93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94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95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96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97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98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299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00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01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02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03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04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05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06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07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08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09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10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11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12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  <p:sp>
          <p:nvSpPr>
            <p:cNvPr id="313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712" dirty="0">
                <a:latin typeface="Calibri" pitchFamily="34" charset="0"/>
              </a:endParaRPr>
            </a:p>
          </p:txBody>
        </p:sp>
      </p:grpSp>
      <p:sp>
        <p:nvSpPr>
          <p:cNvPr id="314" name="Text Box 97"/>
          <p:cNvSpPr txBox="1">
            <a:spLocks noChangeArrowheads="1"/>
          </p:cNvSpPr>
          <p:nvPr/>
        </p:nvSpPr>
        <p:spPr bwMode="auto">
          <a:xfrm>
            <a:off x="7829628" y="5605618"/>
            <a:ext cx="2269306" cy="302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44627" tIns="72315" rIns="144627" bIns="72315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1017" b="0" kern="0" dirty="0">
                <a:solidFill>
                  <a:srgbClr val="000000"/>
                </a:solidFill>
                <a:cs typeface="Arial" panose="020B0604020202020204" pitchFamily="34" charset="0"/>
              </a:rPr>
              <a:t>- </a:t>
            </a:r>
            <a:r>
              <a:rPr lang="ru-RU" altLang="ru-RU" sz="1017" b="0" dirty="0" smtClean="0"/>
              <a:t>осадки</a:t>
            </a:r>
            <a:r>
              <a:rPr lang="ru-RU" sz="1017" b="0" dirty="0" smtClean="0"/>
              <a:t>, мм</a:t>
            </a:r>
            <a:endParaRPr lang="ru-RU" altLang="ru-RU" sz="1017" b="0" kern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pic>
        <p:nvPicPr>
          <p:cNvPr id="137" name="Рузаевк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880718" y="947993"/>
            <a:ext cx="3452319" cy="2549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182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7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37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2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552422</TotalTime>
  <Words>453</Words>
  <Application>Microsoft Office PowerPoint</Application>
  <PresentationFormat>Произвольный</PresentationFormat>
  <Paragraphs>158</Paragraphs>
  <Slides>7</Slides>
  <Notes>5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3" baseType="lpstr">
      <vt:lpstr>Arial</vt:lpstr>
      <vt:lpstr>Arial Black</vt:lpstr>
      <vt:lpstr>Calibri</vt:lpstr>
      <vt:lpstr>Calibri Light</vt:lpstr>
      <vt:lpstr>Times New Roman</vt:lpstr>
      <vt:lpstr>21_Тема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 СПЕЦИАЛИСТА АРМ №32 ПО ИНФОРМАЦИОННЫМ СИСТЕМАМ</dc:title>
  <dc:creator>ARM32</dc:creator>
  <cp:lastModifiedBy>АРМ7</cp:lastModifiedBy>
  <cp:revision>24468</cp:revision>
  <cp:lastPrinted>2019-02-25T12:02:24Z</cp:lastPrinted>
  <dcterms:created xsi:type="dcterms:W3CDTF">2014-09-08T13:21:12Z</dcterms:created>
  <dcterms:modified xsi:type="dcterms:W3CDTF">2021-04-23T08:53:18Z</dcterms:modified>
</cp:coreProperties>
</file>