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5"/>
  </p:notesMasterIdLst>
  <p:handoutMasterIdLst>
    <p:handoutMasterId r:id="rId6"/>
  </p:handoutMasterIdLst>
  <p:sldIdLst>
    <p:sldId id="8432" r:id="rId2"/>
    <p:sldId id="8429" r:id="rId3"/>
    <p:sldId id="8430" r:id="rId4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2"/>
            <p14:sldId id="8429"/>
            <p14:sldId id="8430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81DF8"/>
    <a:srgbClr val="FFFF00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149" d="100"/>
          <a:sy n="149" d="100"/>
        </p:scale>
        <p:origin x="1710" y="108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20.04.2021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20.04.2021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39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20.04.2021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20.04.2021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20.04.2021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20.04.2021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20.04.2021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20.04.2021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20.04.2021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20.04.2021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20.04.2021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20.04.2021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20.04.2021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20.04.2021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asf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5" Type="http://schemas.openxmlformats.org/officeDocument/2006/relationships/image" Target="../media/image5.png"/><Relationship Id="rId4" Type="http://schemas.openxmlformats.org/officeDocument/2006/relationships/image" Target="../media/image4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4918"/>
          <a:stretch/>
        </p:blipFill>
        <p:spPr>
          <a:xfrm>
            <a:off x="0" y="491999"/>
            <a:ext cx="6860668" cy="4651503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1539"/>
            <a:ext cx="6865874" cy="49353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sz="900" dirty="0" smtClean="0">
                <a:solidFill>
                  <a:prstClr val="white"/>
                </a:solidFill>
              </a:rPr>
              <a:t>ПОРЫВАМ ВЕТРА</a:t>
            </a:r>
            <a:r>
              <a:rPr lang="ru-RU" altLang="ru-RU" sz="900" dirty="0" smtClean="0"/>
              <a:t> </a:t>
            </a:r>
            <a:r>
              <a:rPr lang="ru-RU" sz="900" dirty="0">
                <a:solidFill>
                  <a:prstClr val="white"/>
                </a:solidFill>
              </a:rPr>
              <a:t>НА ТЕРРИТОРИИ</a:t>
            </a:r>
          </a:p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РЕСПУБЛИКИ </a:t>
            </a:r>
            <a:r>
              <a:rPr lang="ru-RU" sz="900" dirty="0" smtClean="0">
                <a:solidFill>
                  <a:prstClr val="white"/>
                </a:solidFill>
              </a:rPr>
              <a:t>МОРДОВИЯ </a:t>
            </a:r>
            <a:r>
              <a:rPr lang="ru-RU" sz="900" dirty="0">
                <a:solidFill>
                  <a:prstClr val="white"/>
                </a:solidFill>
              </a:rPr>
              <a:t>(РИСК НАРУШЕНИЯ ЭЛЕКТРОСНАБЖЕНИЯ НА </a:t>
            </a:r>
            <a:r>
              <a:rPr lang="ru-RU" sz="900" dirty="0" smtClean="0">
                <a:solidFill>
                  <a:prstClr val="white"/>
                </a:solidFill>
              </a:rPr>
              <a:t>21.04.2021)</a:t>
            </a:r>
            <a:endParaRPr lang="ru-RU" sz="900" dirty="0">
              <a:solidFill>
                <a:prstClr val="white"/>
              </a:solidFill>
            </a:endParaRPr>
          </a:p>
        </p:txBody>
      </p:sp>
      <p:sp>
        <p:nvSpPr>
          <p:cNvPr id="570" name="Text Box 97"/>
          <p:cNvSpPr txBox="1">
            <a:spLocks noChangeArrowheads="1"/>
          </p:cNvSpPr>
          <p:nvPr/>
        </p:nvSpPr>
        <p:spPr bwMode="auto">
          <a:xfrm>
            <a:off x="5300188" y="465682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4" name="Rectangle 93"/>
          <p:cNvSpPr>
            <a:spLocks noChangeArrowheads="1"/>
          </p:cNvSpPr>
          <p:nvPr/>
        </p:nvSpPr>
        <p:spPr bwMode="auto">
          <a:xfrm>
            <a:off x="5173184" y="3854936"/>
            <a:ext cx="1687484" cy="127961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5" name="Text Box 97"/>
          <p:cNvSpPr txBox="1">
            <a:spLocks noChangeArrowheads="1"/>
          </p:cNvSpPr>
          <p:nvPr/>
        </p:nvSpPr>
        <p:spPr bwMode="auto">
          <a:xfrm>
            <a:off x="5544043" y="4352587"/>
            <a:ext cx="1475860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прогноз нарушения ЛЭП</a:t>
            </a:r>
          </a:p>
        </p:txBody>
      </p:sp>
      <p:sp>
        <p:nvSpPr>
          <p:cNvPr id="586" name="Text Box 97"/>
          <p:cNvSpPr txBox="1">
            <a:spLocks noChangeArrowheads="1"/>
          </p:cNvSpPr>
          <p:nvPr/>
        </p:nvSpPr>
        <p:spPr bwMode="auto">
          <a:xfrm>
            <a:off x="5525802" y="3838538"/>
            <a:ext cx="129275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sp>
        <p:nvSpPr>
          <p:cNvPr id="587" name="Text Box 97"/>
          <p:cNvSpPr txBox="1">
            <a:spLocks noChangeArrowheads="1"/>
          </p:cNvSpPr>
          <p:nvPr/>
        </p:nvSpPr>
        <p:spPr bwMode="auto">
          <a:xfrm>
            <a:off x="5517587" y="4730154"/>
            <a:ext cx="1295547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8" name="TextBox 10"/>
          <p:cNvSpPr txBox="1"/>
          <p:nvPr/>
        </p:nvSpPr>
        <p:spPr>
          <a:xfrm>
            <a:off x="5217123" y="4999565"/>
            <a:ext cx="739860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>
                <a:solidFill>
                  <a:prstClr val="black"/>
                </a:solidFill>
              </a:rPr>
              <a:t>ГО Симферополь   </a:t>
            </a:r>
          </a:p>
        </p:txBody>
      </p:sp>
      <p:sp>
        <p:nvSpPr>
          <p:cNvPr id="592" name="Полилиния 591"/>
          <p:cNvSpPr/>
          <p:nvPr/>
        </p:nvSpPr>
        <p:spPr>
          <a:xfrm>
            <a:off x="5296967" y="4382887"/>
            <a:ext cx="261472" cy="136373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/>
            <a:endParaRPr lang="ru-RU" sz="1050" dirty="0"/>
          </a:p>
        </p:txBody>
      </p:sp>
      <p:sp>
        <p:nvSpPr>
          <p:cNvPr id="593" name="Прямоугольник 592"/>
          <p:cNvSpPr/>
          <p:nvPr/>
        </p:nvSpPr>
        <p:spPr>
          <a:xfrm>
            <a:off x="5223014" y="4648660"/>
            <a:ext cx="424293" cy="9200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50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321/20</a:t>
            </a:r>
          </a:p>
        </p:txBody>
      </p:sp>
      <p:sp>
        <p:nvSpPr>
          <p:cNvPr id="594" name="Text Box 97"/>
          <p:cNvSpPr txBox="1">
            <a:spLocks noChangeArrowheads="1"/>
          </p:cNvSpPr>
          <p:nvPr/>
        </p:nvSpPr>
        <p:spPr bwMode="auto">
          <a:xfrm>
            <a:off x="5771047" y="4976688"/>
            <a:ext cx="147358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муниципальное образование</a:t>
            </a:r>
          </a:p>
        </p:txBody>
      </p:sp>
      <p:sp>
        <p:nvSpPr>
          <p:cNvPr id="595" name="Text Box 97"/>
          <p:cNvSpPr txBox="1">
            <a:spLocks noChangeArrowheads="1"/>
          </p:cNvSpPr>
          <p:nvPr/>
        </p:nvSpPr>
        <p:spPr bwMode="auto">
          <a:xfrm>
            <a:off x="5571288" y="4511530"/>
            <a:ext cx="152622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cxnSp>
        <p:nvCxnSpPr>
          <p:cNvPr id="596" name="Прямая соединительная линия 595"/>
          <p:cNvCxnSpPr/>
          <p:nvPr/>
        </p:nvCxnSpPr>
        <p:spPr>
          <a:xfrm>
            <a:off x="5330419" y="4574894"/>
            <a:ext cx="222113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7" name="Text Box 97"/>
          <p:cNvSpPr txBox="1">
            <a:spLocks noChangeArrowheads="1"/>
          </p:cNvSpPr>
          <p:nvPr/>
        </p:nvSpPr>
        <p:spPr bwMode="auto">
          <a:xfrm>
            <a:off x="5596796" y="4636841"/>
            <a:ext cx="152796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989" tIns="47996" rIns="95989" bIns="47996">
            <a:spAutoFit/>
          </a:bodyPr>
          <a:lstStyle>
            <a:lvl1pPr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506" kern="0" dirty="0">
                <a:solidFill>
                  <a:srgbClr val="000000"/>
                </a:solidFill>
                <a:latin typeface="Times New Roman" pitchFamily="18" charset="0"/>
              </a:rPr>
              <a:t>- </a:t>
            </a:r>
            <a:r>
              <a:rPr lang="ru-RU" altLang="ru-RU" sz="506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протяженность ЛЭП/ТП (шт.)</a:t>
            </a:r>
          </a:p>
        </p:txBody>
      </p:sp>
      <p:sp>
        <p:nvSpPr>
          <p:cNvPr id="580" name="Скругленный прямоугольник 579"/>
          <p:cNvSpPr/>
          <p:nvPr/>
        </p:nvSpPr>
        <p:spPr>
          <a:xfrm>
            <a:off x="5343917" y="4898480"/>
            <a:ext cx="185365" cy="88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6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60%</a:t>
            </a:r>
          </a:p>
        </p:txBody>
      </p:sp>
      <p:sp>
        <p:nvSpPr>
          <p:cNvPr id="581" name="Text Box 97"/>
          <p:cNvSpPr txBox="1">
            <a:spLocks noChangeArrowheads="1"/>
          </p:cNvSpPr>
          <p:nvPr/>
        </p:nvSpPr>
        <p:spPr bwMode="auto">
          <a:xfrm>
            <a:off x="5639595" y="4874392"/>
            <a:ext cx="1341074" cy="13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0" tIns="30076" rIns="60150" bIns="3007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267"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износ электроэнергетических систем </a:t>
            </a:r>
          </a:p>
        </p:txBody>
      </p:sp>
      <p:sp>
        <p:nvSpPr>
          <p:cNvPr id="582" name="Прямоугольник 581"/>
          <p:cNvSpPr/>
          <p:nvPr/>
        </p:nvSpPr>
        <p:spPr>
          <a:xfrm>
            <a:off x="5223014" y="4792849"/>
            <a:ext cx="431517" cy="7806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1428" tIns="25715" rIns="51428" bIns="25715" anchor="ctr"/>
          <a:lstStyle/>
          <a:p>
            <a:pPr algn="ctr"/>
            <a:r>
              <a:rPr lang="ru-RU" sz="506" kern="0" dirty="0">
                <a:solidFill>
                  <a:prstClr val="black"/>
                </a:solidFill>
                <a:cs typeface="Times New Roman" panose="02020603050405020304" pitchFamily="18" charset="0"/>
              </a:rPr>
              <a:t>19/330</a:t>
            </a:r>
          </a:p>
        </p:txBody>
      </p:sp>
      <p:sp>
        <p:nvSpPr>
          <p:cNvPr id="583" name="Text Box 97"/>
          <p:cNvSpPr txBox="1">
            <a:spLocks noChangeArrowheads="1"/>
          </p:cNvSpPr>
          <p:nvPr/>
        </p:nvSpPr>
        <p:spPr bwMode="auto">
          <a:xfrm>
            <a:off x="5607352" y="4760400"/>
            <a:ext cx="1080181" cy="174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0" tIns="47991" rIns="95980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598" name="Text Box 97"/>
          <p:cNvSpPr txBox="1">
            <a:spLocks noChangeArrowheads="1"/>
          </p:cNvSpPr>
          <p:nvPr/>
        </p:nvSpPr>
        <p:spPr bwMode="auto">
          <a:xfrm>
            <a:off x="5558439" y="3979966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599" name="TextBox 23"/>
          <p:cNvSpPr txBox="1"/>
          <p:nvPr/>
        </p:nvSpPr>
        <p:spPr>
          <a:xfrm>
            <a:off x="5272632" y="3997440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600" name="TextBox 23"/>
          <p:cNvSpPr txBox="1"/>
          <p:nvPr/>
        </p:nvSpPr>
        <p:spPr>
          <a:xfrm>
            <a:off x="5281324" y="416358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601" name="Text Box 97"/>
          <p:cNvSpPr txBox="1">
            <a:spLocks noChangeArrowheads="1"/>
          </p:cNvSpPr>
          <p:nvPr/>
        </p:nvSpPr>
        <p:spPr bwMode="auto">
          <a:xfrm>
            <a:off x="5587898" y="4156160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11:50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20.04.2021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67" name="Полилиния 66"/>
          <p:cNvSpPr/>
          <p:nvPr/>
        </p:nvSpPr>
        <p:spPr>
          <a:xfrm>
            <a:off x="3673225" y="3093056"/>
            <a:ext cx="526470" cy="46195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067505" y="2997396"/>
            <a:ext cx="423616" cy="439055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9" name="TextBox 10"/>
          <p:cNvSpPr txBox="1"/>
          <p:nvPr/>
        </p:nvSpPr>
        <p:spPr>
          <a:xfrm>
            <a:off x="4124601" y="2961768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Саранск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601120" y="3390416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25544/64888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3601119" y="3249321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2" name="Прямоугольник 91"/>
          <p:cNvSpPr/>
          <p:nvPr/>
        </p:nvSpPr>
        <p:spPr bwMode="auto">
          <a:xfrm>
            <a:off x="3764726" y="3250001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403/102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141761" y="3243237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21864/348358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4141760" y="3102142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5" name="Прямоугольник 94"/>
          <p:cNvSpPr/>
          <p:nvPr/>
        </p:nvSpPr>
        <p:spPr bwMode="auto">
          <a:xfrm>
            <a:off x="4305367" y="3102822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10"/>
          <p:cNvSpPr txBox="1"/>
          <p:nvPr/>
        </p:nvSpPr>
        <p:spPr>
          <a:xfrm>
            <a:off x="3635678" y="3102142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Рузаевка   </a:t>
            </a:r>
            <a:endParaRPr lang="ru-RU" sz="506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Рисунок 37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1" y="386102"/>
            <a:ext cx="6858000" cy="4736721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 smtClean="0"/>
              <a:t>НА </a:t>
            </a:r>
            <a:r>
              <a:rPr lang="ru-RU" sz="900" dirty="0"/>
              <a:t>ТЕРРИТОРИИ</a:t>
            </a:r>
          </a:p>
          <a:p>
            <a:r>
              <a:rPr lang="ru-RU" sz="900" dirty="0" smtClean="0"/>
              <a:t>Г.О САРАНСК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21.04.2021)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436" name="TextBox 43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11:50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07.20.2021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 </a:t>
            </a:r>
            <a:r>
              <a:rPr lang="ru-RU" altLang="ru-RU" sz="4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3-61-50-727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320362" y="2191223"/>
            <a:ext cx="527330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Саранск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21864/348358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-</a:t>
            </a:r>
            <a:r>
              <a:rPr lang="ru-RU" sz="825" kern="0" dirty="0">
                <a:solidFill>
                  <a:prstClr val="black"/>
                </a:solidFill>
              </a:rPr>
              <a:t>8</a:t>
            </a: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17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380" name="Группа 629"/>
          <p:cNvGrpSpPr>
            <a:grpSpLocks/>
          </p:cNvGrpSpPr>
          <p:nvPr/>
        </p:nvGrpSpPr>
        <p:grpSpPr bwMode="auto">
          <a:xfrm>
            <a:off x="1696102" y="2261714"/>
            <a:ext cx="146174" cy="119741"/>
            <a:chOff x="142483" y="3760971"/>
            <a:chExt cx="346075" cy="386605"/>
          </a:xfrm>
        </p:grpSpPr>
        <p:sp>
          <p:nvSpPr>
            <p:cNvPr id="43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0" name="Группа 629"/>
          <p:cNvGrpSpPr>
            <a:grpSpLocks/>
          </p:cNvGrpSpPr>
          <p:nvPr/>
        </p:nvGrpSpPr>
        <p:grpSpPr bwMode="auto">
          <a:xfrm>
            <a:off x="2065593" y="1495992"/>
            <a:ext cx="146174" cy="119741"/>
            <a:chOff x="142483" y="3760971"/>
            <a:chExt cx="346075" cy="386605"/>
          </a:xfrm>
        </p:grpSpPr>
        <p:sp>
          <p:nvSpPr>
            <p:cNvPr id="46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4" name="Группа 629"/>
          <p:cNvGrpSpPr>
            <a:grpSpLocks/>
          </p:cNvGrpSpPr>
          <p:nvPr/>
        </p:nvGrpSpPr>
        <p:grpSpPr bwMode="auto">
          <a:xfrm>
            <a:off x="2434839" y="1859311"/>
            <a:ext cx="146174" cy="119741"/>
            <a:chOff x="142483" y="3760971"/>
            <a:chExt cx="346075" cy="386605"/>
          </a:xfrm>
        </p:grpSpPr>
        <p:sp>
          <p:nvSpPr>
            <p:cNvPr id="46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7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8" name="Группа 629"/>
          <p:cNvGrpSpPr>
            <a:grpSpLocks/>
          </p:cNvGrpSpPr>
          <p:nvPr/>
        </p:nvGrpSpPr>
        <p:grpSpPr bwMode="auto">
          <a:xfrm>
            <a:off x="2089136" y="1607804"/>
            <a:ext cx="146174" cy="119741"/>
            <a:chOff x="142483" y="3760971"/>
            <a:chExt cx="346075" cy="386605"/>
          </a:xfrm>
        </p:grpSpPr>
        <p:sp>
          <p:nvSpPr>
            <p:cNvPr id="4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72" name="Группа 629"/>
          <p:cNvGrpSpPr>
            <a:grpSpLocks/>
          </p:cNvGrpSpPr>
          <p:nvPr/>
        </p:nvGrpSpPr>
        <p:grpSpPr bwMode="auto">
          <a:xfrm>
            <a:off x="1775415" y="1952330"/>
            <a:ext cx="146174" cy="119741"/>
            <a:chOff x="142483" y="3760971"/>
            <a:chExt cx="346075" cy="386605"/>
          </a:xfrm>
        </p:grpSpPr>
        <p:sp>
          <p:nvSpPr>
            <p:cNvPr id="47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pic>
        <p:nvPicPr>
          <p:cNvPr id="146" name="ролик Саранск 31.05.201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342" end="128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8406" y="582675"/>
            <a:ext cx="2004982" cy="144727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8694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12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33443" y="410278"/>
            <a:ext cx="6843457" cy="4722944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/>
              <a:t>НА ТЕРРИТОРИИ</a:t>
            </a:r>
          </a:p>
          <a:p>
            <a:r>
              <a:rPr lang="ru-RU" sz="900" dirty="0" smtClean="0"/>
              <a:t>РУЗАЕВСКОГО МР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21.04.2021)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436" name="TextBox 43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11:50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20.04.2021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7 </a:t>
            </a:r>
            <a:r>
              <a:rPr lang="ru-RU" altLang="ru-RU" sz="45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3-61-50-727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650974" y="1769192"/>
            <a:ext cx="551374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Рузаевка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25544/64888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403/102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-</a:t>
            </a:r>
            <a:r>
              <a:rPr lang="ru-RU" sz="825" kern="0" dirty="0">
                <a:solidFill>
                  <a:prstClr val="black"/>
                </a:solidFill>
              </a:rPr>
              <a:t>8</a:t>
            </a: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17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126" name="Группа 629"/>
          <p:cNvGrpSpPr>
            <a:grpSpLocks/>
          </p:cNvGrpSpPr>
          <p:nvPr/>
        </p:nvGrpSpPr>
        <p:grpSpPr bwMode="auto">
          <a:xfrm>
            <a:off x="3031295" y="1620524"/>
            <a:ext cx="116324" cy="113480"/>
            <a:chOff x="142483" y="3760971"/>
            <a:chExt cx="346075" cy="386605"/>
          </a:xfrm>
        </p:grpSpPr>
        <p:sp>
          <p:nvSpPr>
            <p:cNvPr id="12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pic>
        <p:nvPicPr>
          <p:cNvPr id="131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7192" y="582675"/>
            <a:ext cx="2021666" cy="1454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13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1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552187</TotalTime>
  <Words>347</Words>
  <Application>Microsoft Office PowerPoint</Application>
  <PresentationFormat>Произвольный</PresentationFormat>
  <Paragraphs>98</Paragraphs>
  <Slides>3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24476</cp:revision>
  <cp:lastPrinted>2019-02-25T12:02:24Z</cp:lastPrinted>
  <dcterms:created xsi:type="dcterms:W3CDTF">2014-09-08T13:21:12Z</dcterms:created>
  <dcterms:modified xsi:type="dcterms:W3CDTF">2021-04-20T09:06:47Z</dcterms:modified>
</cp:coreProperties>
</file>