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asf" ContentType="video/x-ms-as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11"/>
  </p:notesMasterIdLst>
  <p:handoutMasterIdLst>
    <p:handoutMasterId r:id="rId12"/>
  </p:handoutMasterIdLst>
  <p:sldIdLst>
    <p:sldId id="8431" r:id="rId2"/>
    <p:sldId id="8437" r:id="rId3"/>
    <p:sldId id="8438" r:id="rId4"/>
    <p:sldId id="8439" r:id="rId5"/>
    <p:sldId id="8430" r:id="rId6"/>
    <p:sldId id="8425" r:id="rId7"/>
    <p:sldId id="8423" r:id="rId8"/>
    <p:sldId id="8421" r:id="rId9"/>
    <p:sldId id="8424" r:id="rId10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1"/>
            <p14:sldId id="8437"/>
            <p14:sldId id="8438"/>
            <p14:sldId id="8439"/>
            <p14:sldId id="8430"/>
            <p14:sldId id="8425"/>
            <p14:sldId id="8423"/>
            <p14:sldId id="8421"/>
            <p14:sldId id="8424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  <a:srgbClr val="181DF8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12" autoAdjust="0"/>
    <p:restoredTop sz="96586" autoAdjust="0"/>
  </p:normalViewPr>
  <p:slideViewPr>
    <p:cSldViewPr snapToGrid="0">
      <p:cViewPr varScale="1">
        <p:scale>
          <a:sx n="103" d="100"/>
          <a:sy n="103" d="100"/>
        </p:scale>
        <p:origin x="1530" y="96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pPr/>
              <a:t>11.02.2021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11.02.2021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43442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4875" y="850900"/>
            <a:ext cx="3057525" cy="22939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17886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5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19961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674813" y="1803400"/>
            <a:ext cx="6480175" cy="48593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541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38525" y="850900"/>
            <a:ext cx="3063875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7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619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11.02.2021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2.png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6" Type="http://schemas.openxmlformats.org/officeDocument/2006/relationships/image" Target="../media/image25.jpeg"/><Relationship Id="rId5" Type="http://schemas.openxmlformats.org/officeDocument/2006/relationships/image" Target="../media/image24.JP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1.png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6" Type="http://schemas.openxmlformats.org/officeDocument/2006/relationships/image" Target="../media/image30.jpeg"/><Relationship Id="rId5" Type="http://schemas.openxmlformats.org/officeDocument/2006/relationships/image" Target="../media/image29.tmp"/><Relationship Id="rId4" Type="http://schemas.openxmlformats.org/officeDocument/2006/relationships/image" Target="../media/image28.jpeg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6.png"/><Relationship Id="rId2" Type="http://schemas.openxmlformats.org/officeDocument/2006/relationships/video" Target="../media/media3.asf"/><Relationship Id="rId1" Type="http://schemas.microsoft.com/office/2007/relationships/media" Target="../media/media3.asf"/><Relationship Id="rId6" Type="http://schemas.openxmlformats.org/officeDocument/2006/relationships/image" Target="../media/image35.jpeg"/><Relationship Id="rId5" Type="http://schemas.openxmlformats.org/officeDocument/2006/relationships/image" Target="../media/image34.tmp"/><Relationship Id="rId4" Type="http://schemas.openxmlformats.org/officeDocument/2006/relationships/image" Target="../media/image32.png"/><Relationship Id="rId9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29239"/>
            <a:ext cx="6858000" cy="4614261"/>
          </a:xfrm>
          <a:prstGeom prst="rect">
            <a:avLst/>
          </a:prstGeom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0"/>
            <a:ext cx="6858000" cy="529239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584425"/>
            <a:r>
              <a:rPr lang="ru-RU" sz="1100" dirty="0">
                <a:solidFill>
                  <a:prstClr val="white"/>
                </a:solidFill>
              </a:rPr>
              <a:t>ПРОГНОЗ ТЕМПЕРАТУРНОГО РЕЖИМА НА ТЕРРИТОРИИ РЕСПУБЛИКИ МОРДОВИЯ</a:t>
            </a:r>
          </a:p>
          <a:p>
            <a:pPr defTabSz="584425"/>
            <a:r>
              <a:rPr lang="ru-RU" sz="1100" dirty="0">
                <a:solidFill>
                  <a:prstClr val="white"/>
                </a:solidFill>
              </a:rPr>
              <a:t>(на </a:t>
            </a:r>
            <a:r>
              <a:rPr lang="ru-RU" sz="1100" dirty="0" smtClean="0">
                <a:solidFill>
                  <a:prstClr val="white"/>
                </a:solidFill>
              </a:rPr>
              <a:t>12.02</a:t>
            </a:r>
            <a:r>
              <a:rPr lang="ru-RU" sz="1100" dirty="0" smtClean="0">
                <a:solidFill>
                  <a:srgbClr val="FFFFFF"/>
                </a:solidFill>
              </a:rPr>
              <a:t>.2021</a:t>
            </a:r>
            <a:r>
              <a:rPr lang="ru-RU" sz="11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ru-RU" sz="1100" dirty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года</a:t>
            </a:r>
            <a:r>
              <a:rPr lang="ru-RU" sz="1100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43020" y="3194778"/>
            <a:ext cx="1024905" cy="207749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750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71445" y="848761"/>
            <a:ext cx="1883088" cy="307777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400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12.02.2021</a:t>
            </a:r>
            <a:endParaRPr lang="ru-RU" sz="1400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28119" y="2642230"/>
            <a:ext cx="1169740" cy="33852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60901" tIns="30466" rIns="60901" bIns="30466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09292">
              <a:defRPr/>
            </a:pPr>
            <a:r>
              <a:rPr lang="ru-RU" sz="900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pic>
        <p:nvPicPr>
          <p:cNvPr id="11" name="Рисунок 10" descr="Вырезка экрана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3055" y="3233264"/>
            <a:ext cx="207829" cy="186435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85625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9782" y="2746632"/>
            <a:ext cx="3408218" cy="239686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746633"/>
            <a:ext cx="3431107" cy="239686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1116" y="436580"/>
            <a:ext cx="3426893" cy="22945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06284"/>
            <a:ext cx="3431107" cy="2324821"/>
          </a:xfrm>
          <a:prstGeom prst="rect">
            <a:avLst/>
          </a:prstGeom>
        </p:spPr>
      </p:pic>
      <p:grpSp>
        <p:nvGrpSpPr>
          <p:cNvPr id="7175" name="Группа 3"/>
          <p:cNvGrpSpPr>
            <a:grpSpLocks/>
          </p:cNvGrpSpPr>
          <p:nvPr/>
        </p:nvGrpSpPr>
        <p:grpSpPr bwMode="auto">
          <a:xfrm>
            <a:off x="10010" y="343191"/>
            <a:ext cx="6857999" cy="4800309"/>
            <a:chOff x="0" y="751673"/>
            <a:chExt cx="10333038" cy="7470008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>
              <a:off x="5154612" y="751673"/>
              <a:ext cx="0" cy="74700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>
              <a:off x="0" y="4467629"/>
              <a:ext cx="10333038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178" name="Picture 2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92418" y="1319045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2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4361" y="1303084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2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84781" y="3752088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2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10901" y="3731343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105" y="-12934"/>
            <a:ext cx="6858000" cy="44951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 smtClean="0">
                <a:solidFill>
                  <a:schemeClr val="bg1"/>
                </a:solidFill>
              </a:rPr>
              <a:t>ПРОГНОЗ ВЫПАДЕНИЯ ОСАДКОВ НА ТЕРРИТОРИИ РЕСПУБЛИКИ МОРДОВИЯ</a:t>
            </a:r>
          </a:p>
          <a:p>
            <a:r>
              <a:rPr lang="ru-RU" sz="1100" dirty="0" smtClean="0">
                <a:solidFill>
                  <a:schemeClr val="bg1"/>
                </a:solidFill>
              </a:rPr>
              <a:t>(на 12.02.2021)</a:t>
            </a:r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79349" y="2785171"/>
            <a:ext cx="907302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18.00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256693" y="485652"/>
            <a:ext cx="736187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00.00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91865" y="485651"/>
            <a:ext cx="766601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06.00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327023" y="2780452"/>
            <a:ext cx="802028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12.00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906131" y="1921695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449448" y="1644151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041949" y="3985899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33000" y="4276619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51033" y="1578213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490543" y="1593741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51033" y="3979288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408755" y="4102262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084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70180"/>
            <a:ext cx="6858000" cy="4673319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-8271"/>
            <a:ext cx="6858001" cy="47845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>
                <a:solidFill>
                  <a:schemeClr val="bg1"/>
                </a:solidFill>
              </a:rPr>
              <a:t>ПРОГНОЗ ВЕТРОВОЙ НАГРУЗКИ  НА ТЕРРИТОРИИ РЕСПУБЛИКИ МОРДОВИЯ (ИР «</a:t>
            </a:r>
            <a:r>
              <a:rPr lang="en-US" sz="1100" dirty="0">
                <a:solidFill>
                  <a:schemeClr val="bg1"/>
                </a:solidFill>
              </a:rPr>
              <a:t>Ventusky</a:t>
            </a:r>
            <a:r>
              <a:rPr lang="ru-RU" sz="1100" dirty="0">
                <a:solidFill>
                  <a:schemeClr val="bg1"/>
                </a:solidFill>
              </a:rPr>
              <a:t>»)</a:t>
            </a:r>
          </a:p>
          <a:p>
            <a:r>
              <a:rPr lang="ru-RU" sz="1100" dirty="0">
                <a:solidFill>
                  <a:schemeClr val="bg1"/>
                </a:solidFill>
              </a:rPr>
              <a:t>(на </a:t>
            </a:r>
            <a:r>
              <a:rPr lang="ru-RU" sz="1100" dirty="0" smtClean="0">
                <a:solidFill>
                  <a:schemeClr val="bg1"/>
                </a:solidFill>
              </a:rPr>
              <a:t>12.02.2021</a:t>
            </a:r>
            <a:r>
              <a:rPr lang="ru-RU" sz="110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6488" y="3230567"/>
            <a:ext cx="217344" cy="186435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4083337" y="3450055"/>
            <a:ext cx="1024905" cy="207749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750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43105" y="2669132"/>
            <a:ext cx="1164370" cy="33852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60901" tIns="30466" rIns="60901" bIns="30466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09292">
              <a:defRPr/>
            </a:pPr>
            <a:r>
              <a:rPr lang="ru-RU" sz="900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771445" y="848761"/>
            <a:ext cx="1883088" cy="307777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400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12.02.2021</a:t>
            </a:r>
            <a:endParaRPr lang="ru-RU" sz="1400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5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1188" y="2743290"/>
            <a:ext cx="3414208" cy="240020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90" y="2727988"/>
            <a:ext cx="3427710" cy="24155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7710" y="403533"/>
            <a:ext cx="3429000" cy="232907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18776"/>
            <a:ext cx="3427710" cy="2313828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70"/>
            <a:ext cx="6858000" cy="41250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>
                <a:solidFill>
                  <a:schemeClr val="bg1"/>
                </a:solidFill>
              </a:rPr>
              <a:t>ПРОГНОЗ ВЕТРОВОЙ НАГРУЗКИ НА ТЕРРИТОРИИ РЕСПУБЛИКИ МОРДОВИЯ</a:t>
            </a:r>
          </a:p>
          <a:p>
            <a:r>
              <a:rPr lang="ru-RU" sz="1100" dirty="0">
                <a:solidFill>
                  <a:schemeClr val="bg1"/>
                </a:solidFill>
              </a:rPr>
              <a:t>(на </a:t>
            </a:r>
            <a:r>
              <a:rPr lang="ru-RU" sz="1100" dirty="0" smtClean="0">
                <a:solidFill>
                  <a:schemeClr val="bg1"/>
                </a:solidFill>
              </a:rPr>
              <a:t>12.02.2021</a:t>
            </a:r>
            <a:r>
              <a:rPr lang="ru-RU" sz="110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1219" name="Рисунок 121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1185" y="3854879"/>
            <a:ext cx="146684" cy="125824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21" name="Рисунок 122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0858" y="1445250"/>
            <a:ext cx="146684" cy="125824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97" name="Рисунок 129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3475" y="3854879"/>
            <a:ext cx="146684" cy="125824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98" name="Рисунок 129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3148" y="1445250"/>
            <a:ext cx="146684" cy="125824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861" name="Прямая соединительная линия 860"/>
          <p:cNvCxnSpPr/>
          <p:nvPr/>
        </p:nvCxnSpPr>
        <p:spPr>
          <a:xfrm>
            <a:off x="3429000" y="403533"/>
            <a:ext cx="0" cy="473996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2" name="Прямая соединительная линия 861"/>
          <p:cNvCxnSpPr/>
          <p:nvPr/>
        </p:nvCxnSpPr>
        <p:spPr>
          <a:xfrm>
            <a:off x="0" y="2743290"/>
            <a:ext cx="6858000" cy="390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4794791" y="2737323"/>
            <a:ext cx="807588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18.00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327023" y="462903"/>
            <a:ext cx="736187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00.00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879349" y="458287"/>
            <a:ext cx="766601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06.00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327023" y="2732604"/>
            <a:ext cx="846356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12.00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27729" y="4166805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773806" y="4161973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938660" y="1723374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368009" y="1704511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49855" y="1577810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29880" y="1530461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489992" y="3902650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904628" y="3974471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84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432486"/>
            <a:ext cx="3393012" cy="22291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000" y="441214"/>
            <a:ext cx="3428999" cy="23180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000" y="2706130"/>
            <a:ext cx="3429000" cy="24373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2706130"/>
            <a:ext cx="3393010" cy="2437370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0"/>
            <a:ext cx="6858000" cy="44121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>
                <a:solidFill>
                  <a:schemeClr val="bg1"/>
                </a:solidFill>
              </a:rPr>
              <a:t>МОНИТОРИНГ ОБСТАНОВКИ НА ФАД РЕСПУБЛИКИ МОРДОВИЯ</a:t>
            </a:r>
          </a:p>
          <a:p>
            <a:r>
              <a:rPr lang="ru-RU" sz="1100" dirty="0">
                <a:solidFill>
                  <a:schemeClr val="bg1"/>
                </a:solidFill>
              </a:rPr>
              <a:t>(АДСМ – дорожные условия в Республике Мордовия)</a:t>
            </a:r>
          </a:p>
        </p:txBody>
      </p:sp>
      <p:sp>
        <p:nvSpPr>
          <p:cNvPr id="16" name="Text Box 260"/>
          <p:cNvSpPr txBox="1">
            <a:spLocks noChangeArrowheads="1"/>
          </p:cNvSpPr>
          <p:nvPr/>
        </p:nvSpPr>
        <p:spPr bwMode="auto">
          <a:xfrm>
            <a:off x="5769810" y="4979697"/>
            <a:ext cx="1052201" cy="1315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8851" tIns="19425" rIns="38851" bIns="19425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</a:p>
        </p:txBody>
      </p:sp>
      <p:sp>
        <p:nvSpPr>
          <p:cNvPr id="17" name="Text Box 260"/>
          <p:cNvSpPr txBox="1">
            <a:spLocks noChangeArrowheads="1"/>
          </p:cNvSpPr>
          <p:nvPr/>
        </p:nvSpPr>
        <p:spPr bwMode="auto">
          <a:xfrm>
            <a:off x="5769809" y="2490356"/>
            <a:ext cx="1052201" cy="1315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8851" tIns="19425" rIns="38851" bIns="19425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</a:p>
        </p:txBody>
      </p:sp>
      <p:sp>
        <p:nvSpPr>
          <p:cNvPr id="20" name="Text Box 260"/>
          <p:cNvSpPr txBox="1">
            <a:spLocks noChangeArrowheads="1"/>
          </p:cNvSpPr>
          <p:nvPr/>
        </p:nvSpPr>
        <p:spPr bwMode="auto">
          <a:xfrm>
            <a:off x="2232021" y="4979697"/>
            <a:ext cx="1052201" cy="1315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8851" tIns="19425" rIns="38851" bIns="19425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</a:p>
        </p:txBody>
      </p:sp>
      <p:sp>
        <p:nvSpPr>
          <p:cNvPr id="13" name="Text Box 260"/>
          <p:cNvSpPr txBox="1">
            <a:spLocks noChangeArrowheads="1"/>
          </p:cNvSpPr>
          <p:nvPr/>
        </p:nvSpPr>
        <p:spPr bwMode="auto">
          <a:xfrm>
            <a:off x="2232021" y="2490356"/>
            <a:ext cx="1052201" cy="1315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8851" tIns="19425" rIns="38851" bIns="19425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</a:p>
        </p:txBody>
      </p:sp>
    </p:spTree>
    <p:extLst>
      <p:ext uri="{BB962C8B-B14F-4D97-AF65-F5344CB8AC3E}">
        <p14:creationId xmlns:p14="http://schemas.microsoft.com/office/powerpoint/2010/main" val="269401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73752"/>
            <a:ext cx="6878296" cy="4669748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3105"/>
            <a:ext cx="6858000" cy="470647"/>
          </a:xfrm>
          <a:prstGeom prst="rect">
            <a:avLst/>
          </a:prstGeom>
          <a:solidFill>
            <a:srgbClr val="204D84"/>
          </a:solidFill>
          <a:ln w="25400" algn="ctr">
            <a:solidFill>
              <a:srgbClr val="89A4A7"/>
            </a:solidFill>
            <a:miter lim="800000"/>
            <a:headEnd/>
            <a:tailEnd/>
          </a:ln>
        </p:spPr>
        <p:txBody>
          <a:bodyPr lIns="44933" tIns="22466" rIns="44933" bIns="22466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/>
              <a:t>ИНФОРМАЦИОННЫЕ МАТЕРИАЛЫ ПО РИСКУ НАРУШЕНИЯ ТРАНСПОРТНОГО СООБЩЕНИЯ, </a:t>
            </a:r>
          </a:p>
          <a:p>
            <a:r>
              <a:rPr lang="ru-RU" sz="1000" dirty="0"/>
              <a:t>СВЯЗАННЫХ С НЕБЛАГОПРИЯТНЫМИ МЕТЕОЯВЛЕНИЯМИ</a:t>
            </a:r>
            <a:r>
              <a:rPr lang="ru-RU" altLang="ru-RU" sz="1000" dirty="0"/>
              <a:t> </a:t>
            </a:r>
          </a:p>
          <a:p>
            <a:r>
              <a:rPr lang="ru-RU" altLang="ru-RU" sz="1000" dirty="0"/>
              <a:t>НА ФЕДЕРАЛЬНОЙ АВТОМОБИЛЬНОЙ ДОРОГЕ М-5  В РЕСПУБЛИКЕ МОРДОВИЯ (на </a:t>
            </a:r>
            <a:r>
              <a:rPr lang="ru-RU" altLang="ru-RU" sz="1000" dirty="0" smtClean="0"/>
              <a:t>12.02.2021</a:t>
            </a:r>
            <a:r>
              <a:rPr lang="ru-RU" altLang="ru-RU" sz="1000" dirty="0"/>
              <a:t>)</a:t>
            </a:r>
          </a:p>
        </p:txBody>
      </p:sp>
      <p:grpSp>
        <p:nvGrpSpPr>
          <p:cNvPr id="2" name="Группа 159"/>
          <p:cNvGrpSpPr/>
          <p:nvPr/>
        </p:nvGrpSpPr>
        <p:grpSpPr>
          <a:xfrm>
            <a:off x="5009030" y="4311883"/>
            <a:ext cx="1921695" cy="831617"/>
            <a:chOff x="9126097" y="5329434"/>
            <a:chExt cx="2909064" cy="1478815"/>
          </a:xfrm>
        </p:grpSpPr>
        <p:sp>
          <p:nvSpPr>
            <p:cNvPr id="161" name="Rectangle 93"/>
            <p:cNvSpPr>
              <a:spLocks noChangeArrowheads="1"/>
            </p:cNvSpPr>
            <p:nvPr/>
          </p:nvSpPr>
          <p:spPr bwMode="auto">
            <a:xfrm>
              <a:off x="9126097" y="5329434"/>
              <a:ext cx="2799203" cy="147881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ru-RU" altLang="ru-RU" sz="525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2" name="Text Box 97"/>
            <p:cNvSpPr txBox="1">
              <a:spLocks noChangeArrowheads="1"/>
            </p:cNvSpPr>
            <p:nvPr/>
          </p:nvSpPr>
          <p:spPr bwMode="auto">
            <a:xfrm>
              <a:off x="9714922" y="5517470"/>
              <a:ext cx="2147024" cy="2729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71973" tIns="35987" rIns="71973" bIns="35987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25" i="1" dirty="0">
                  <a:solidFill>
                    <a:srgbClr val="000000"/>
                  </a:solidFill>
                  <a:cs typeface="Arial" panose="020B0604020202020204" pitchFamily="34" charset="0"/>
                </a:rPr>
                <a:t>Условные обозначения</a:t>
              </a:r>
            </a:p>
          </p:txBody>
        </p:sp>
        <p:sp>
          <p:nvSpPr>
            <p:cNvPr id="163" name="Text Box 97"/>
            <p:cNvSpPr txBox="1">
              <a:spLocks noChangeArrowheads="1"/>
            </p:cNvSpPr>
            <p:nvPr/>
          </p:nvSpPr>
          <p:spPr bwMode="auto">
            <a:xfrm>
              <a:off x="9572158" y="6150986"/>
              <a:ext cx="2147024" cy="2729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71973" tIns="35987" rIns="71973" bIns="35987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ru-RU" altLang="ru-RU" sz="525" b="0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64" name="Text Box 97"/>
            <p:cNvSpPr txBox="1">
              <a:spLocks noChangeArrowheads="1"/>
            </p:cNvSpPr>
            <p:nvPr/>
          </p:nvSpPr>
          <p:spPr bwMode="auto">
            <a:xfrm>
              <a:off x="9605061" y="5755614"/>
              <a:ext cx="2308121" cy="4165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71973" tIns="35987" rIns="71973" bIns="35987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25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Участок автодороги с повышенным риском возникновения ДТП, нарушением движения</a:t>
              </a:r>
            </a:p>
          </p:txBody>
        </p:sp>
        <p:sp>
          <p:nvSpPr>
            <p:cNvPr id="165" name="Полилиния 164"/>
            <p:cNvSpPr/>
            <p:nvPr/>
          </p:nvSpPr>
          <p:spPr>
            <a:xfrm>
              <a:off x="9220012" y="5855348"/>
              <a:ext cx="367792" cy="127074"/>
            </a:xfrm>
            <a:custGeom>
              <a:avLst/>
              <a:gdLst>
                <a:gd name="connsiteX0" fmla="*/ 0 w 275772"/>
                <a:gd name="connsiteY0" fmla="*/ 0 h 120952"/>
                <a:gd name="connsiteX1" fmla="*/ 130629 w 275772"/>
                <a:gd name="connsiteY1" fmla="*/ 116114 h 120952"/>
                <a:gd name="connsiteX2" fmla="*/ 275772 w 275772"/>
                <a:gd name="connsiteY2" fmla="*/ 29028 h 1209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5772" h="120952">
                  <a:moveTo>
                    <a:pt x="0" y="0"/>
                  </a:moveTo>
                  <a:cubicBezTo>
                    <a:pt x="42333" y="55638"/>
                    <a:pt x="84667" y="111276"/>
                    <a:pt x="130629" y="116114"/>
                  </a:cubicBezTo>
                  <a:cubicBezTo>
                    <a:pt x="176591" y="120952"/>
                    <a:pt x="226181" y="74990"/>
                    <a:pt x="275772" y="29028"/>
                  </a:cubicBezTo>
                </a:path>
              </a:pathLst>
            </a:custGeom>
            <a:ln w="349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51427" tIns="25713" rIns="51427" bIns="25713" rtlCol="0" anchor="ctr"/>
            <a:lstStyle/>
            <a:p>
              <a:endParaRPr lang="ru-RU" sz="975" dirty="0">
                <a:solidFill>
                  <a:srgbClr val="000000"/>
                </a:solidFill>
              </a:endParaRPr>
            </a:p>
          </p:txBody>
        </p:sp>
        <p:sp>
          <p:nvSpPr>
            <p:cNvPr id="166" name="Полилиния 165"/>
            <p:cNvSpPr/>
            <p:nvPr/>
          </p:nvSpPr>
          <p:spPr>
            <a:xfrm>
              <a:off x="9231145" y="6214173"/>
              <a:ext cx="329077" cy="109284"/>
            </a:xfrm>
            <a:custGeom>
              <a:avLst/>
              <a:gdLst>
                <a:gd name="connsiteX0" fmla="*/ 0 w 246743"/>
                <a:gd name="connsiteY0" fmla="*/ 14515 h 104019"/>
                <a:gd name="connsiteX1" fmla="*/ 87086 w 246743"/>
                <a:gd name="connsiteY1" fmla="*/ 101600 h 104019"/>
                <a:gd name="connsiteX2" fmla="*/ 246743 w 246743"/>
                <a:gd name="connsiteY2" fmla="*/ 0 h 1040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6743" h="104019">
                  <a:moveTo>
                    <a:pt x="0" y="14515"/>
                  </a:moveTo>
                  <a:cubicBezTo>
                    <a:pt x="22981" y="59267"/>
                    <a:pt x="45962" y="104019"/>
                    <a:pt x="87086" y="101600"/>
                  </a:cubicBezTo>
                  <a:cubicBezTo>
                    <a:pt x="128210" y="99181"/>
                    <a:pt x="187476" y="49590"/>
                    <a:pt x="246743" y="0"/>
                  </a:cubicBezTo>
                </a:path>
              </a:pathLst>
            </a:custGeom>
            <a:ln w="317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51427" tIns="25713" rIns="51427" bIns="25713" rtlCol="0" anchor="ctr"/>
            <a:lstStyle/>
            <a:p>
              <a:endParaRPr lang="ru-RU" sz="975" dirty="0">
                <a:solidFill>
                  <a:srgbClr val="000000"/>
                </a:solidFill>
              </a:endParaRPr>
            </a:p>
          </p:txBody>
        </p:sp>
        <p:sp>
          <p:nvSpPr>
            <p:cNvPr id="167" name="Text Box 97"/>
            <p:cNvSpPr txBox="1">
              <a:spLocks noChangeArrowheads="1"/>
            </p:cNvSpPr>
            <p:nvPr/>
          </p:nvSpPr>
          <p:spPr bwMode="auto">
            <a:xfrm>
              <a:off x="9464942" y="6128198"/>
              <a:ext cx="2570219" cy="2729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71981" tIns="35991" rIns="71981" bIns="35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25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Объездная дорога</a:t>
              </a:r>
            </a:p>
          </p:txBody>
        </p:sp>
        <p:sp>
          <p:nvSpPr>
            <p:cNvPr id="168" name="Овал 167"/>
            <p:cNvSpPr>
              <a:spLocks noChangeArrowheads="1"/>
            </p:cNvSpPr>
            <p:nvPr/>
          </p:nvSpPr>
          <p:spPr bwMode="auto">
            <a:xfrm rot="5238055">
              <a:off x="9332393" y="6437258"/>
              <a:ext cx="143031" cy="164339"/>
            </a:xfrm>
            <a:prstGeom prst="ellipse">
              <a:avLst/>
            </a:prstGeom>
            <a:solidFill>
              <a:srgbClr val="FF0000"/>
            </a:solidFill>
            <a:ln w="25400" algn="ctr">
              <a:solidFill>
                <a:srgbClr val="385D8A"/>
              </a:solidFill>
              <a:round/>
              <a:headEnd/>
              <a:tailEnd/>
            </a:ln>
          </p:spPr>
          <p:txBody>
            <a:bodyPr rot="10800000" vert="eaVert" lIns="51290" tIns="25644" rIns="51290" bIns="25644" anchor="ctr"/>
            <a:lstStyle/>
            <a:p>
              <a:pPr>
                <a:defRPr/>
              </a:pPr>
              <a:endParaRPr lang="ru-RU" sz="975" dirty="0">
                <a:solidFill>
                  <a:srgbClr val="FFFFFF"/>
                </a:solidFill>
              </a:endParaRPr>
            </a:p>
          </p:txBody>
        </p:sp>
        <p:sp>
          <p:nvSpPr>
            <p:cNvPr id="169" name="Text Box 97"/>
            <p:cNvSpPr txBox="1">
              <a:spLocks noChangeArrowheads="1"/>
            </p:cNvSpPr>
            <p:nvPr/>
          </p:nvSpPr>
          <p:spPr bwMode="auto">
            <a:xfrm>
              <a:off x="9443624" y="6369594"/>
              <a:ext cx="2570219" cy="2729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71981" tIns="35991" rIns="71981" bIns="35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25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Населенный пункт</a:t>
              </a: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1963271" y="2075819"/>
            <a:ext cx="362142" cy="16309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47210" tIns="23608" rIns="47210" bIns="23608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750" dirty="0"/>
              <a:t>М-5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0" y="501445"/>
            <a:ext cx="2018984" cy="1750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555" tIns="19277" rIns="38555" bIns="19277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метеоявлений</a:t>
            </a:r>
          </a:p>
        </p:txBody>
      </p:sp>
      <p:pic>
        <p:nvPicPr>
          <p:cNvPr id="56" name="Рисунок 5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8031" y="3614496"/>
            <a:ext cx="128027" cy="100593"/>
          </a:xfrm>
          <a:prstGeom prst="rect">
            <a:avLst/>
          </a:prstGeom>
        </p:spPr>
      </p:pic>
      <p:sp>
        <p:nvSpPr>
          <p:cNvPr id="46" name="TextBox 10"/>
          <p:cNvSpPr txBox="1"/>
          <p:nvPr/>
        </p:nvSpPr>
        <p:spPr bwMode="auto">
          <a:xfrm>
            <a:off x="3249146" y="2343329"/>
            <a:ext cx="1512794" cy="21929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12241">
              <a:defRPr/>
            </a:pPr>
            <a:r>
              <a:rPr lang="ru-RU" sz="825" dirty="0" err="1">
                <a:solidFill>
                  <a:prstClr val="black"/>
                </a:solidFill>
              </a:rPr>
              <a:t>Зубово</a:t>
            </a:r>
            <a:r>
              <a:rPr lang="ru-RU" sz="825" dirty="0">
                <a:solidFill>
                  <a:prstClr val="black"/>
                </a:solidFill>
              </a:rPr>
              <a:t>-Полянский МР</a:t>
            </a:r>
          </a:p>
        </p:txBody>
      </p:sp>
      <p:sp>
        <p:nvSpPr>
          <p:cNvPr id="157" name="Прямоугольник 156"/>
          <p:cNvSpPr/>
          <p:nvPr/>
        </p:nvSpPr>
        <p:spPr>
          <a:xfrm>
            <a:off x="0" y="3620751"/>
            <a:ext cx="1983719" cy="1886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555" tIns="19277" rIns="38555" bIns="19277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45" name="Text Box 182"/>
          <p:cNvSpPr txBox="1">
            <a:spLocks noChangeArrowheads="1"/>
          </p:cNvSpPr>
          <p:nvPr/>
        </p:nvSpPr>
        <p:spPr bwMode="auto">
          <a:xfrm>
            <a:off x="3470040" y="565401"/>
            <a:ext cx="1277991" cy="14581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1531" tIns="20765" rIns="41531" bIns="20765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675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 МОРДОВИЯ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09283" y="2354940"/>
            <a:ext cx="1540492" cy="698269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08:10 12.02.2021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России по Республике Мордовия </a:t>
            </a:r>
            <a:r>
              <a:rPr lang="ru-RU" sz="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Ракин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М.Е.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3226-1131</a:t>
            </a: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Использовался АИУС-2030, Атлас Рисков, 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Earth, </a:t>
            </a:r>
            <a:r>
              <a:rPr lang="en-US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Gismeteo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50000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5133" y="4390709"/>
            <a:ext cx="489767" cy="109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" name="AutoShape 24"/>
          <p:cNvSpPr>
            <a:spLocks noChangeArrowheads="1"/>
          </p:cNvSpPr>
          <p:nvPr/>
        </p:nvSpPr>
        <p:spPr bwMode="auto">
          <a:xfrm>
            <a:off x="3402106" y="1208338"/>
            <a:ext cx="1606924" cy="611219"/>
          </a:xfrm>
          <a:prstGeom prst="wedgeRectCallout">
            <a:avLst>
              <a:gd name="adj1" fmla="val -63043"/>
              <a:gd name="adj2" fmla="val 149913"/>
            </a:avLst>
          </a:prstGeom>
          <a:solidFill>
            <a:srgbClr val="FFFF00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87471" tIns="43741" rIns="87471" bIns="43741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  <a:defRPr/>
            </a:pPr>
            <a:r>
              <a:rPr lang="ru-RU" altLang="ru-RU" sz="9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Опасный участок </a:t>
            </a:r>
          </a:p>
          <a:p>
            <a:pPr algn="ctr">
              <a:buNone/>
              <a:defRPr/>
            </a:pPr>
            <a:r>
              <a:rPr lang="en-US" altLang="ru-RU" sz="9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434+000 - 435+000</a:t>
            </a:r>
            <a:r>
              <a:rPr lang="ru-RU" altLang="ru-RU" sz="9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км </a:t>
            </a:r>
          </a:p>
          <a:p>
            <a:pPr algn="ctr">
              <a:buNone/>
              <a:defRPr/>
            </a:pPr>
            <a:r>
              <a:rPr lang="ru-RU" altLang="ru-RU" sz="9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образования снежных </a:t>
            </a:r>
          </a:p>
          <a:p>
            <a:pPr algn="ctr">
              <a:buNone/>
              <a:defRPr/>
            </a:pPr>
            <a:r>
              <a:rPr lang="ru-RU" altLang="ru-RU" sz="9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заносов, гололедицы)</a:t>
            </a:r>
          </a:p>
        </p:txBody>
      </p:sp>
      <p:sp>
        <p:nvSpPr>
          <p:cNvPr id="7" name="Дуга 6"/>
          <p:cNvSpPr/>
          <p:nvPr/>
        </p:nvSpPr>
        <p:spPr>
          <a:xfrm rot="354109">
            <a:off x="2601604" y="2602699"/>
            <a:ext cx="748145" cy="558947"/>
          </a:xfrm>
          <a:prstGeom prst="arc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050"/>
          </a:p>
        </p:txBody>
      </p:sp>
      <p:pic>
        <p:nvPicPr>
          <p:cNvPr id="4" name="ЗП Дорог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" y="3819464"/>
            <a:ext cx="1991603" cy="130023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83315"/>
            <a:ext cx="2018984" cy="118294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1517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par>
              <p:cTn id="2"/>
            </p:par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8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78" y="433063"/>
            <a:ext cx="6847022" cy="4710437"/>
          </a:xfrm>
          <a:prstGeom prst="rect">
            <a:avLst/>
          </a:prstGeom>
        </p:spPr>
      </p:pic>
      <p:sp>
        <p:nvSpPr>
          <p:cNvPr id="78" name="Text Box 97"/>
          <p:cNvSpPr txBox="1">
            <a:spLocks noChangeArrowheads="1"/>
          </p:cNvSpPr>
          <p:nvPr/>
        </p:nvSpPr>
        <p:spPr bwMode="auto">
          <a:xfrm>
            <a:off x="6456027" y="4188304"/>
            <a:ext cx="1023481" cy="129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5" tIns="30079" rIns="60155" bIns="3007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382">
              <a:defRPr/>
            </a:pPr>
            <a:endParaRPr lang="ru-RU" altLang="ru-RU" sz="45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857" name="Text Box 2"/>
          <p:cNvSpPr txBox="1">
            <a:spLocks noChangeArrowheads="1"/>
          </p:cNvSpPr>
          <p:nvPr/>
        </p:nvSpPr>
        <p:spPr bwMode="auto">
          <a:xfrm>
            <a:off x="-7299" y="7604"/>
            <a:ext cx="6865299" cy="425459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prstClr val="white"/>
                </a:solidFill>
              </a:rPr>
              <a:t>ИНФОРМАЦИОННЫЕ МАТЕРИАЛЫ ПО ФЕДЕРАЛЬНОЙ АВТОМОБИЛЬНОЙ ДОРОГЕ </a:t>
            </a:r>
          </a:p>
          <a:p>
            <a:r>
              <a:rPr lang="ru-RU" sz="1000" dirty="0">
                <a:solidFill>
                  <a:prstClr val="white"/>
                </a:solidFill>
              </a:rPr>
              <a:t>М-5  В РЕСПУБЛИКЕ МОРДОВИЯ (РИСК НАРУШЕНИЯ ТРАНСПОРТНОГО СООБЩЕНИЯ НА </a:t>
            </a:r>
            <a:r>
              <a:rPr lang="ru-RU" sz="1000" dirty="0" smtClean="0">
                <a:solidFill>
                  <a:prstClr val="white"/>
                </a:solidFill>
              </a:rPr>
              <a:t>12.02.2021</a:t>
            </a:r>
            <a:r>
              <a:rPr lang="ru-RU" sz="1000" dirty="0">
                <a:solidFill>
                  <a:prstClr val="white"/>
                </a:solidFill>
              </a:rPr>
              <a:t>)</a:t>
            </a:r>
          </a:p>
        </p:txBody>
      </p:sp>
      <p:grpSp>
        <p:nvGrpSpPr>
          <p:cNvPr id="25" name="Группа 629"/>
          <p:cNvGrpSpPr>
            <a:grpSpLocks/>
          </p:cNvGrpSpPr>
          <p:nvPr/>
        </p:nvGrpSpPr>
        <p:grpSpPr bwMode="auto">
          <a:xfrm>
            <a:off x="3841985" y="3192154"/>
            <a:ext cx="186804" cy="151818"/>
            <a:chOff x="142483" y="3760971"/>
            <a:chExt cx="346075" cy="386605"/>
          </a:xfrm>
        </p:grpSpPr>
        <p:sp>
          <p:nvSpPr>
            <p:cNvPr id="1232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033">
                <a:buClr>
                  <a:srgbClr val="000000"/>
                </a:buClr>
                <a:buSzPct val="100000"/>
                <a:defRPr/>
              </a:pPr>
              <a:endParaRPr lang="ru-RU" sz="45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3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033">
                <a:defRPr/>
              </a:pPr>
              <a:endParaRPr lang="ru-RU" sz="45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7977">
                <a:defRPr/>
              </a:pPr>
              <a:r>
                <a:rPr lang="ru-RU" sz="375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225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378" name="Text Box 182"/>
          <p:cNvSpPr txBox="1">
            <a:spLocks noChangeArrowheads="1"/>
          </p:cNvSpPr>
          <p:nvPr/>
        </p:nvSpPr>
        <p:spPr bwMode="auto">
          <a:xfrm>
            <a:off x="3755224" y="3928071"/>
            <a:ext cx="875474" cy="16913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0343" tIns="15171" rIns="30343" bIns="15171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r>
              <a:rPr lang="ru-RU" altLang="ru-RU" sz="9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Зубово</a:t>
            </a:r>
            <a:r>
              <a:rPr lang="ru-RU" alt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-Поляна</a:t>
            </a:r>
          </a:p>
        </p:txBody>
      </p:sp>
      <p:grpSp>
        <p:nvGrpSpPr>
          <p:cNvPr id="251" name="Group 316"/>
          <p:cNvGrpSpPr>
            <a:grpSpLocks/>
          </p:cNvGrpSpPr>
          <p:nvPr/>
        </p:nvGrpSpPr>
        <p:grpSpPr bwMode="auto">
          <a:xfrm>
            <a:off x="4892386" y="3262605"/>
            <a:ext cx="91959" cy="71879"/>
            <a:chOff x="4727" y="2506"/>
            <a:chExt cx="706" cy="1172"/>
          </a:xfrm>
        </p:grpSpPr>
        <p:sp>
          <p:nvSpPr>
            <p:cNvPr id="25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5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5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5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5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5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5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5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</p:grpSp>
      <p:sp>
        <p:nvSpPr>
          <p:cNvPr id="529" name="Прямоугольник 528"/>
          <p:cNvSpPr/>
          <p:nvPr/>
        </p:nvSpPr>
        <p:spPr>
          <a:xfrm>
            <a:off x="4912052" y="3529059"/>
            <a:ext cx="1945948" cy="1589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rtlCol="0" anchor="ctr"/>
          <a:lstStyle/>
          <a:p>
            <a:pPr algn="ctr"/>
            <a:r>
              <a:rPr lang="ru-RU" sz="10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7" name="Дуга 6"/>
          <p:cNvSpPr/>
          <p:nvPr/>
        </p:nvSpPr>
        <p:spPr>
          <a:xfrm rot="20790172">
            <a:off x="2536159" y="2570670"/>
            <a:ext cx="594000" cy="567000"/>
          </a:xfrm>
          <a:prstGeom prst="arc">
            <a:avLst>
              <a:gd name="adj1" fmla="val 16524443"/>
              <a:gd name="adj2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050"/>
          </a:p>
        </p:txBody>
      </p:sp>
      <p:sp>
        <p:nvSpPr>
          <p:cNvPr id="530" name="Прямоугольник 529"/>
          <p:cNvSpPr/>
          <p:nvPr/>
        </p:nvSpPr>
        <p:spPr>
          <a:xfrm>
            <a:off x="3732854" y="4841040"/>
            <a:ext cx="957031" cy="248645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40500" tIns="20250" rIns="40500" bIns="20250" rtlCol="0" anchor="ctr" anchorCtr="1">
            <a:spAutoFit/>
          </a:bodyPr>
          <a:lstStyle/>
          <a:p>
            <a:pPr algn="ctr"/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675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ru-RU" sz="67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  <a:p>
            <a:pPr algn="ctr"/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дорога: </a:t>
            </a:r>
            <a:r>
              <a:rPr lang="ru-RU" sz="67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</p:txBody>
      </p:sp>
      <p:grpSp>
        <p:nvGrpSpPr>
          <p:cNvPr id="531" name="Group 316"/>
          <p:cNvGrpSpPr>
            <a:grpSpLocks/>
          </p:cNvGrpSpPr>
          <p:nvPr/>
        </p:nvGrpSpPr>
        <p:grpSpPr bwMode="auto">
          <a:xfrm>
            <a:off x="4096921" y="3489560"/>
            <a:ext cx="122612" cy="95839"/>
            <a:chOff x="4727" y="2506"/>
            <a:chExt cx="706" cy="1172"/>
          </a:xfrm>
        </p:grpSpPr>
        <p:sp>
          <p:nvSpPr>
            <p:cNvPr id="53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3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3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3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3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3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3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3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</p:grpSp>
      <p:grpSp>
        <p:nvGrpSpPr>
          <p:cNvPr id="611" name="Group 316"/>
          <p:cNvGrpSpPr>
            <a:grpSpLocks/>
          </p:cNvGrpSpPr>
          <p:nvPr/>
        </p:nvGrpSpPr>
        <p:grpSpPr bwMode="auto">
          <a:xfrm>
            <a:off x="4046752" y="2935485"/>
            <a:ext cx="122612" cy="95839"/>
            <a:chOff x="4727" y="2506"/>
            <a:chExt cx="706" cy="1172"/>
          </a:xfrm>
        </p:grpSpPr>
        <p:sp>
          <p:nvSpPr>
            <p:cNvPr id="61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1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1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1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1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1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1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1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</p:grpSp>
      <p:sp>
        <p:nvSpPr>
          <p:cNvPr id="690" name="AutoShape 24"/>
          <p:cNvSpPr>
            <a:spLocks noChangeArrowheads="1"/>
          </p:cNvSpPr>
          <p:nvPr/>
        </p:nvSpPr>
        <p:spPr bwMode="auto">
          <a:xfrm>
            <a:off x="1797788" y="3679957"/>
            <a:ext cx="1776166" cy="1387072"/>
          </a:xfrm>
          <a:prstGeom prst="wedgeRectCallout">
            <a:avLst>
              <a:gd name="adj1" fmla="val 18808"/>
              <a:gd name="adj2" fmla="val -120130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47631" tIns="23818" rIns="47631" bIns="23818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9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434 км</a:t>
            </a:r>
          </a:p>
        </p:txBody>
      </p:sp>
      <p:pic>
        <p:nvPicPr>
          <p:cNvPr id="691" name="Рисунок 69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4958" y="3869042"/>
            <a:ext cx="1630055" cy="1137325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56900" y="4011945"/>
            <a:ext cx="1643397" cy="1100640"/>
            <a:chOff x="30392" y="3417791"/>
            <a:chExt cx="1643397" cy="1100640"/>
          </a:xfrm>
        </p:grpSpPr>
        <p:sp>
          <p:nvSpPr>
            <p:cNvPr id="693" name="Rectangle 93"/>
            <p:cNvSpPr>
              <a:spLocks noChangeArrowheads="1"/>
            </p:cNvSpPr>
            <p:nvPr/>
          </p:nvSpPr>
          <p:spPr bwMode="auto">
            <a:xfrm>
              <a:off x="30392" y="3462448"/>
              <a:ext cx="1578226" cy="105598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8575" tIns="34288" rIns="68575" bIns="34288" anchor="ctr"/>
            <a:lstStyle>
              <a:lvl1pPr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85736"/>
              <a:endParaRPr lang="ru-RU" altLang="ru-RU" sz="675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94" name="Text Box 97"/>
            <p:cNvSpPr txBox="1">
              <a:spLocks noChangeArrowheads="1"/>
            </p:cNvSpPr>
            <p:nvPr/>
          </p:nvSpPr>
          <p:spPr bwMode="auto">
            <a:xfrm>
              <a:off x="282147" y="3417791"/>
              <a:ext cx="1064393" cy="2007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79" tIns="47991" rIns="95979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675" i="1" dirty="0">
                  <a:solidFill>
                    <a:srgbClr val="000000"/>
                  </a:solidFill>
                  <a:cs typeface="Arial" panose="020B0604020202020204" pitchFamily="34" charset="0"/>
                </a:rPr>
                <a:t>Условные обозначения</a:t>
              </a:r>
            </a:p>
          </p:txBody>
        </p:sp>
        <p:grpSp>
          <p:nvGrpSpPr>
            <p:cNvPr id="695" name="Группа 629"/>
            <p:cNvGrpSpPr>
              <a:grpSpLocks/>
            </p:cNvGrpSpPr>
            <p:nvPr/>
          </p:nvGrpSpPr>
          <p:grpSpPr bwMode="auto">
            <a:xfrm>
              <a:off x="124583" y="3596750"/>
              <a:ext cx="186804" cy="151818"/>
              <a:chOff x="142483" y="3760971"/>
              <a:chExt cx="346075" cy="386605"/>
            </a:xfrm>
          </p:grpSpPr>
          <p:sp>
            <p:nvSpPr>
              <p:cNvPr id="696" name="Line 281"/>
              <p:cNvSpPr>
                <a:spLocks noChangeShapeType="1"/>
              </p:cNvSpPr>
              <p:nvPr/>
            </p:nvSpPr>
            <p:spPr bwMode="auto">
              <a:xfrm>
                <a:off x="203673" y="3847248"/>
                <a:ext cx="0" cy="3003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 defTabSz="958686">
                  <a:buClr>
                    <a:srgbClr val="000000"/>
                  </a:buClr>
                  <a:buSzPct val="100000"/>
                  <a:defRPr/>
                </a:pPr>
                <a:endParaRPr lang="ru-RU" sz="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sp>
            <p:nvSpPr>
              <p:cNvPr id="697" name="Freeform 285"/>
              <p:cNvSpPr>
                <a:spLocks/>
              </p:cNvSpPr>
              <p:nvPr/>
            </p:nvSpPr>
            <p:spPr bwMode="auto">
              <a:xfrm>
                <a:off x="198223" y="3795140"/>
                <a:ext cx="270456" cy="228326"/>
              </a:xfrm>
              <a:custGeom>
                <a:avLst/>
                <a:gdLst>
                  <a:gd name="T0" fmla="*/ 0 w 291"/>
                  <a:gd name="T1" fmla="*/ 0 h 159"/>
                  <a:gd name="T2" fmla="*/ 0 w 291"/>
                  <a:gd name="T3" fmla="*/ 2147483647 h 159"/>
                  <a:gd name="T4" fmla="*/ 2147483647 w 291"/>
                  <a:gd name="T5" fmla="*/ 2147483647 h 159"/>
                  <a:gd name="T6" fmla="*/ 2147483647 w 291"/>
                  <a:gd name="T7" fmla="*/ 2147483647 h 159"/>
                  <a:gd name="T8" fmla="*/ 0 w 291"/>
                  <a:gd name="T9" fmla="*/ 0 h 15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1"/>
                  <a:gd name="T16" fmla="*/ 0 h 159"/>
                  <a:gd name="T17" fmla="*/ 291 w 291"/>
                  <a:gd name="T18" fmla="*/ 159 h 15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1" h="159">
                    <a:moveTo>
                      <a:pt x="0" y="0"/>
                    </a:moveTo>
                    <a:lnTo>
                      <a:pt x="0" y="159"/>
                    </a:lnTo>
                    <a:lnTo>
                      <a:pt x="291" y="114"/>
                    </a:lnTo>
                    <a:lnTo>
                      <a:pt x="291" y="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pPr defTabSz="958686">
                  <a:defRPr/>
                </a:pPr>
                <a:endParaRPr lang="ru-RU" sz="6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+mj-lt"/>
                </a:endParaRPr>
              </a:p>
            </p:txBody>
          </p:sp>
          <p:sp>
            <p:nvSpPr>
              <p:cNvPr id="698" name="Text Box 286"/>
              <p:cNvSpPr txBox="1">
                <a:spLocks noChangeArrowheads="1"/>
              </p:cNvSpPr>
              <p:nvPr/>
            </p:nvSpPr>
            <p:spPr bwMode="auto">
              <a:xfrm>
                <a:off x="142483" y="3760971"/>
                <a:ext cx="346075" cy="2823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64088" tIns="32044" rIns="64088" bIns="32044">
                <a:spAutoFit/>
              </a:bodyPr>
              <a:lstStyle/>
              <a:p>
                <a:pPr algn="ctr" defTabSz="770616">
                  <a:defRPr/>
                </a:pPr>
                <a:endParaRPr lang="ru-RU" sz="3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j-lt"/>
                </a:endParaRPr>
              </a:p>
            </p:txBody>
          </p:sp>
        </p:grpSp>
        <p:sp>
          <p:nvSpPr>
            <p:cNvPr id="699" name="Text Box 97"/>
            <p:cNvSpPr txBox="1">
              <a:spLocks noChangeArrowheads="1"/>
            </p:cNvSpPr>
            <p:nvPr/>
          </p:nvSpPr>
          <p:spPr bwMode="auto">
            <a:xfrm>
              <a:off x="276180" y="3578387"/>
              <a:ext cx="1030127" cy="2007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79" tIns="47991" rIns="95979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СиС МЧС</a:t>
              </a:r>
            </a:p>
          </p:txBody>
        </p:sp>
        <p:grpSp>
          <p:nvGrpSpPr>
            <p:cNvPr id="700" name="Group 316"/>
            <p:cNvGrpSpPr>
              <a:grpSpLocks/>
            </p:cNvGrpSpPr>
            <p:nvPr/>
          </p:nvGrpSpPr>
          <p:grpSpPr bwMode="auto">
            <a:xfrm>
              <a:off x="124595" y="3938267"/>
              <a:ext cx="122602" cy="95841"/>
              <a:chOff x="4727" y="2506"/>
              <a:chExt cx="706" cy="1172"/>
            </a:xfrm>
          </p:grpSpPr>
          <p:sp>
            <p:nvSpPr>
              <p:cNvPr id="701" name="Freeform 317"/>
              <p:cNvSpPr>
                <a:spLocks/>
              </p:cNvSpPr>
              <p:nvPr/>
            </p:nvSpPr>
            <p:spPr bwMode="auto">
              <a:xfrm>
                <a:off x="4727" y="3558"/>
                <a:ext cx="46" cy="120"/>
              </a:xfrm>
              <a:custGeom>
                <a:avLst/>
                <a:gdLst>
                  <a:gd name="T0" fmla="*/ 0 w 139"/>
                  <a:gd name="T1" fmla="*/ 107 h 135"/>
                  <a:gd name="T2" fmla="*/ 0 w 139"/>
                  <a:gd name="T3" fmla="*/ 73 h 135"/>
                  <a:gd name="T4" fmla="*/ 5 w 139"/>
                  <a:gd name="T5" fmla="*/ 73 h 135"/>
                  <a:gd name="T6" fmla="*/ 5 w 139"/>
                  <a:gd name="T7" fmla="*/ 37 h 135"/>
                  <a:gd name="T8" fmla="*/ 10 w 139"/>
                  <a:gd name="T9" fmla="*/ 37 h 135"/>
                  <a:gd name="T10" fmla="*/ 10 w 139"/>
                  <a:gd name="T11" fmla="*/ 0 h 135"/>
                  <a:gd name="T12" fmla="*/ 15 w 139"/>
                  <a:gd name="T13" fmla="*/ 0 h 135"/>
                  <a:gd name="T14" fmla="*/ 15 w 139"/>
                  <a:gd name="T15" fmla="*/ 107 h 135"/>
                  <a:gd name="T16" fmla="*/ 0 w 139"/>
                  <a:gd name="T17" fmla="*/ 107 h 1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39"/>
                  <a:gd name="T28" fmla="*/ 0 h 135"/>
                  <a:gd name="T29" fmla="*/ 139 w 139"/>
                  <a:gd name="T30" fmla="*/ 135 h 13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39" h="135">
                    <a:moveTo>
                      <a:pt x="0" y="135"/>
                    </a:moveTo>
                    <a:lnTo>
                      <a:pt x="0" y="92"/>
                    </a:lnTo>
                    <a:lnTo>
                      <a:pt x="46" y="92"/>
                    </a:lnTo>
                    <a:lnTo>
                      <a:pt x="46" y="47"/>
                    </a:lnTo>
                    <a:lnTo>
                      <a:pt x="92" y="47"/>
                    </a:lnTo>
                    <a:lnTo>
                      <a:pt x="92" y="0"/>
                    </a:lnTo>
                    <a:lnTo>
                      <a:pt x="139" y="0"/>
                    </a:lnTo>
                    <a:lnTo>
                      <a:pt x="139" y="135"/>
                    </a:lnTo>
                    <a:lnTo>
                      <a:pt x="0" y="135"/>
                    </a:lnTo>
                    <a:close/>
                  </a:path>
                </a:pathLst>
              </a:custGeom>
              <a:solidFill>
                <a:srgbClr val="7C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02" name="Freeform 318"/>
              <p:cNvSpPr>
                <a:spLocks/>
              </p:cNvSpPr>
              <p:nvPr/>
            </p:nvSpPr>
            <p:spPr bwMode="auto">
              <a:xfrm>
                <a:off x="4773" y="2564"/>
                <a:ext cx="648" cy="1114"/>
              </a:xfrm>
              <a:custGeom>
                <a:avLst/>
                <a:gdLst>
                  <a:gd name="T0" fmla="*/ 0 w 1946"/>
                  <a:gd name="T1" fmla="*/ 971 h 1278"/>
                  <a:gd name="T2" fmla="*/ 0 w 1946"/>
                  <a:gd name="T3" fmla="*/ 78 h 1278"/>
                  <a:gd name="T4" fmla="*/ 84 w 1946"/>
                  <a:gd name="T5" fmla="*/ 78 h 1278"/>
                  <a:gd name="T6" fmla="*/ 84 w 1946"/>
                  <a:gd name="T7" fmla="*/ 71 h 1278"/>
                  <a:gd name="T8" fmla="*/ 84 w 1946"/>
                  <a:gd name="T9" fmla="*/ 62 h 1278"/>
                  <a:gd name="T10" fmla="*/ 85 w 1946"/>
                  <a:gd name="T11" fmla="*/ 55 h 1278"/>
                  <a:gd name="T12" fmla="*/ 85 w 1946"/>
                  <a:gd name="T13" fmla="*/ 48 h 1278"/>
                  <a:gd name="T14" fmla="*/ 86 w 1946"/>
                  <a:gd name="T15" fmla="*/ 42 h 1278"/>
                  <a:gd name="T16" fmla="*/ 88 w 1946"/>
                  <a:gd name="T17" fmla="*/ 35 h 1278"/>
                  <a:gd name="T18" fmla="*/ 89 w 1946"/>
                  <a:gd name="T19" fmla="*/ 29 h 1278"/>
                  <a:gd name="T20" fmla="*/ 91 w 1946"/>
                  <a:gd name="T21" fmla="*/ 23 h 1278"/>
                  <a:gd name="T22" fmla="*/ 92 w 1946"/>
                  <a:gd name="T23" fmla="*/ 18 h 1278"/>
                  <a:gd name="T24" fmla="*/ 94 w 1946"/>
                  <a:gd name="T25" fmla="*/ 14 h 1278"/>
                  <a:gd name="T26" fmla="*/ 96 w 1946"/>
                  <a:gd name="T27" fmla="*/ 10 h 1278"/>
                  <a:gd name="T28" fmla="*/ 98 w 1946"/>
                  <a:gd name="T29" fmla="*/ 6 h 1278"/>
                  <a:gd name="T30" fmla="*/ 101 w 1946"/>
                  <a:gd name="T31" fmla="*/ 3 h 1278"/>
                  <a:gd name="T32" fmla="*/ 103 w 1946"/>
                  <a:gd name="T33" fmla="*/ 3 h 1278"/>
                  <a:gd name="T34" fmla="*/ 105 w 1946"/>
                  <a:gd name="T35" fmla="*/ 0 h 1278"/>
                  <a:gd name="T36" fmla="*/ 108 w 1946"/>
                  <a:gd name="T37" fmla="*/ 0 h 1278"/>
                  <a:gd name="T38" fmla="*/ 110 w 1946"/>
                  <a:gd name="T39" fmla="*/ 0 h 1278"/>
                  <a:gd name="T40" fmla="*/ 113 w 1946"/>
                  <a:gd name="T41" fmla="*/ 3 h 1278"/>
                  <a:gd name="T42" fmla="*/ 115 w 1946"/>
                  <a:gd name="T43" fmla="*/ 3 h 1278"/>
                  <a:gd name="T44" fmla="*/ 118 w 1946"/>
                  <a:gd name="T45" fmla="*/ 6 h 1278"/>
                  <a:gd name="T46" fmla="*/ 120 w 1946"/>
                  <a:gd name="T47" fmla="*/ 10 h 1278"/>
                  <a:gd name="T48" fmla="*/ 122 w 1946"/>
                  <a:gd name="T49" fmla="*/ 14 h 1278"/>
                  <a:gd name="T50" fmla="*/ 124 w 1946"/>
                  <a:gd name="T51" fmla="*/ 18 h 1278"/>
                  <a:gd name="T52" fmla="*/ 125 w 1946"/>
                  <a:gd name="T53" fmla="*/ 23 h 1278"/>
                  <a:gd name="T54" fmla="*/ 127 w 1946"/>
                  <a:gd name="T55" fmla="*/ 29 h 1278"/>
                  <a:gd name="T56" fmla="*/ 128 w 1946"/>
                  <a:gd name="T57" fmla="*/ 35 h 1278"/>
                  <a:gd name="T58" fmla="*/ 130 w 1946"/>
                  <a:gd name="T59" fmla="*/ 42 h 1278"/>
                  <a:gd name="T60" fmla="*/ 130 w 1946"/>
                  <a:gd name="T61" fmla="*/ 48 h 1278"/>
                  <a:gd name="T62" fmla="*/ 131 w 1946"/>
                  <a:gd name="T63" fmla="*/ 55 h 1278"/>
                  <a:gd name="T64" fmla="*/ 132 w 1946"/>
                  <a:gd name="T65" fmla="*/ 62 h 1278"/>
                  <a:gd name="T66" fmla="*/ 132 w 1946"/>
                  <a:gd name="T67" fmla="*/ 71 h 1278"/>
                  <a:gd name="T68" fmla="*/ 132 w 1946"/>
                  <a:gd name="T69" fmla="*/ 78 h 1278"/>
                  <a:gd name="T70" fmla="*/ 216 w 1946"/>
                  <a:gd name="T71" fmla="*/ 78 h 1278"/>
                  <a:gd name="T72" fmla="*/ 216 w 1946"/>
                  <a:gd name="T73" fmla="*/ 970 h 1278"/>
                  <a:gd name="T74" fmla="*/ 0 w 1946"/>
                  <a:gd name="T75" fmla="*/ 971 h 127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946"/>
                  <a:gd name="T115" fmla="*/ 0 h 1278"/>
                  <a:gd name="T116" fmla="*/ 1946 w 1946"/>
                  <a:gd name="T117" fmla="*/ 1278 h 1278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946" h="1278">
                    <a:moveTo>
                      <a:pt x="0" y="1278"/>
                    </a:moveTo>
                    <a:lnTo>
                      <a:pt x="0" y="103"/>
                    </a:lnTo>
                    <a:lnTo>
                      <a:pt x="753" y="103"/>
                    </a:lnTo>
                    <a:lnTo>
                      <a:pt x="754" y="93"/>
                    </a:lnTo>
                    <a:lnTo>
                      <a:pt x="757" y="82"/>
                    </a:lnTo>
                    <a:lnTo>
                      <a:pt x="763" y="72"/>
                    </a:lnTo>
                    <a:lnTo>
                      <a:pt x="769" y="63"/>
                    </a:lnTo>
                    <a:lnTo>
                      <a:pt x="779" y="55"/>
                    </a:lnTo>
                    <a:lnTo>
                      <a:pt x="790" y="46"/>
                    </a:lnTo>
                    <a:lnTo>
                      <a:pt x="803" y="38"/>
                    </a:lnTo>
                    <a:lnTo>
                      <a:pt x="817" y="30"/>
                    </a:lnTo>
                    <a:lnTo>
                      <a:pt x="833" y="24"/>
                    </a:lnTo>
                    <a:lnTo>
                      <a:pt x="849" y="18"/>
                    </a:lnTo>
                    <a:lnTo>
                      <a:pt x="867" y="13"/>
                    </a:lnTo>
                    <a:lnTo>
                      <a:pt x="887" y="8"/>
                    </a:lnTo>
                    <a:lnTo>
                      <a:pt x="907" y="5"/>
                    </a:lnTo>
                    <a:lnTo>
                      <a:pt x="928" y="3"/>
                    </a:lnTo>
                    <a:lnTo>
                      <a:pt x="950" y="0"/>
                    </a:lnTo>
                    <a:lnTo>
                      <a:pt x="972" y="0"/>
                    </a:lnTo>
                    <a:lnTo>
                      <a:pt x="995" y="0"/>
                    </a:lnTo>
                    <a:lnTo>
                      <a:pt x="1017" y="3"/>
                    </a:lnTo>
                    <a:lnTo>
                      <a:pt x="1038" y="5"/>
                    </a:lnTo>
                    <a:lnTo>
                      <a:pt x="1059" y="8"/>
                    </a:lnTo>
                    <a:lnTo>
                      <a:pt x="1078" y="13"/>
                    </a:lnTo>
                    <a:lnTo>
                      <a:pt x="1096" y="18"/>
                    </a:lnTo>
                    <a:lnTo>
                      <a:pt x="1113" y="24"/>
                    </a:lnTo>
                    <a:lnTo>
                      <a:pt x="1129" y="30"/>
                    </a:lnTo>
                    <a:lnTo>
                      <a:pt x="1143" y="38"/>
                    </a:lnTo>
                    <a:lnTo>
                      <a:pt x="1155" y="46"/>
                    </a:lnTo>
                    <a:lnTo>
                      <a:pt x="1167" y="55"/>
                    </a:lnTo>
                    <a:lnTo>
                      <a:pt x="1175" y="63"/>
                    </a:lnTo>
                    <a:lnTo>
                      <a:pt x="1183" y="72"/>
                    </a:lnTo>
                    <a:lnTo>
                      <a:pt x="1189" y="82"/>
                    </a:lnTo>
                    <a:lnTo>
                      <a:pt x="1192" y="93"/>
                    </a:lnTo>
                    <a:lnTo>
                      <a:pt x="1193" y="103"/>
                    </a:lnTo>
                    <a:lnTo>
                      <a:pt x="1946" y="103"/>
                    </a:lnTo>
                    <a:lnTo>
                      <a:pt x="1946" y="1277"/>
                    </a:lnTo>
                    <a:lnTo>
                      <a:pt x="0" y="1278"/>
                    </a:lnTo>
                    <a:close/>
                  </a:path>
                </a:pathLst>
              </a:custGeom>
              <a:solidFill>
                <a:srgbClr val="B2333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03" name="Rectangle 319"/>
              <p:cNvSpPr>
                <a:spLocks noChangeArrowheads="1"/>
              </p:cNvSpPr>
              <p:nvPr/>
            </p:nvSpPr>
            <p:spPr bwMode="auto">
              <a:xfrm>
                <a:off x="5188" y="3087"/>
                <a:ext cx="42" cy="36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04" name="Rectangle 320"/>
              <p:cNvSpPr>
                <a:spLocks noChangeArrowheads="1"/>
              </p:cNvSpPr>
              <p:nvPr/>
            </p:nvSpPr>
            <p:spPr bwMode="auto">
              <a:xfrm>
                <a:off x="5168" y="3134"/>
                <a:ext cx="40" cy="42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05" name="Rectangle 321"/>
              <p:cNvSpPr>
                <a:spLocks noChangeArrowheads="1"/>
              </p:cNvSpPr>
              <p:nvPr/>
            </p:nvSpPr>
            <p:spPr bwMode="auto">
              <a:xfrm>
                <a:off x="5306" y="3034"/>
                <a:ext cx="42" cy="37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06" name="Rectangle 322"/>
              <p:cNvSpPr>
                <a:spLocks noChangeArrowheads="1"/>
              </p:cNvSpPr>
              <p:nvPr/>
            </p:nvSpPr>
            <p:spPr bwMode="auto">
              <a:xfrm>
                <a:off x="5286" y="3087"/>
                <a:ext cx="40" cy="36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07" name="Rectangle 323"/>
              <p:cNvSpPr>
                <a:spLocks noChangeArrowheads="1"/>
              </p:cNvSpPr>
              <p:nvPr/>
            </p:nvSpPr>
            <p:spPr bwMode="auto">
              <a:xfrm>
                <a:off x="5286" y="2987"/>
                <a:ext cx="40" cy="37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08" name="Rectangle 324"/>
              <p:cNvSpPr>
                <a:spLocks noChangeArrowheads="1"/>
              </p:cNvSpPr>
              <p:nvPr/>
            </p:nvSpPr>
            <p:spPr bwMode="auto">
              <a:xfrm>
                <a:off x="4773" y="3076"/>
                <a:ext cx="40" cy="37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09" name="Rectangle 325"/>
              <p:cNvSpPr>
                <a:spLocks noChangeArrowheads="1"/>
              </p:cNvSpPr>
              <p:nvPr/>
            </p:nvSpPr>
            <p:spPr bwMode="auto">
              <a:xfrm>
                <a:off x="4773" y="3024"/>
                <a:ext cx="18" cy="42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0" name="Rectangle 326"/>
              <p:cNvSpPr>
                <a:spLocks noChangeArrowheads="1"/>
              </p:cNvSpPr>
              <p:nvPr/>
            </p:nvSpPr>
            <p:spPr bwMode="auto">
              <a:xfrm>
                <a:off x="4773" y="3123"/>
                <a:ext cx="18" cy="42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1" name="Rectangle 327"/>
              <p:cNvSpPr>
                <a:spLocks noChangeArrowheads="1"/>
              </p:cNvSpPr>
              <p:nvPr/>
            </p:nvSpPr>
            <p:spPr bwMode="auto">
              <a:xfrm>
                <a:off x="4946" y="3076"/>
                <a:ext cx="40" cy="37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2" name="Rectangle 328"/>
              <p:cNvSpPr>
                <a:spLocks noChangeArrowheads="1"/>
              </p:cNvSpPr>
              <p:nvPr/>
            </p:nvSpPr>
            <p:spPr bwMode="auto">
              <a:xfrm>
                <a:off x="4924" y="3123"/>
                <a:ext cx="40" cy="42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3" name="Rectangle 329"/>
              <p:cNvSpPr>
                <a:spLocks noChangeArrowheads="1"/>
              </p:cNvSpPr>
              <p:nvPr/>
            </p:nvSpPr>
            <p:spPr bwMode="auto">
              <a:xfrm>
                <a:off x="4773" y="3453"/>
                <a:ext cx="40" cy="42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4" name="Rectangle 330"/>
              <p:cNvSpPr>
                <a:spLocks noChangeArrowheads="1"/>
              </p:cNvSpPr>
              <p:nvPr/>
            </p:nvSpPr>
            <p:spPr bwMode="auto">
              <a:xfrm>
                <a:off x="4773" y="3406"/>
                <a:ext cx="18" cy="37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5" name="Rectangle 331"/>
              <p:cNvSpPr>
                <a:spLocks noChangeArrowheads="1"/>
              </p:cNvSpPr>
              <p:nvPr/>
            </p:nvSpPr>
            <p:spPr bwMode="auto">
              <a:xfrm>
                <a:off x="4773" y="3505"/>
                <a:ext cx="18" cy="37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6" name="Rectangle 332"/>
              <p:cNvSpPr>
                <a:spLocks noChangeArrowheads="1"/>
              </p:cNvSpPr>
              <p:nvPr/>
            </p:nvSpPr>
            <p:spPr bwMode="auto">
              <a:xfrm>
                <a:off x="4946" y="3453"/>
                <a:ext cx="40" cy="42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7" name="Rectangle 333"/>
              <p:cNvSpPr>
                <a:spLocks noChangeArrowheads="1"/>
              </p:cNvSpPr>
              <p:nvPr/>
            </p:nvSpPr>
            <p:spPr bwMode="auto">
              <a:xfrm>
                <a:off x="4924" y="3505"/>
                <a:ext cx="40" cy="37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8" name="Freeform 334"/>
              <p:cNvSpPr>
                <a:spLocks/>
              </p:cNvSpPr>
              <p:nvPr/>
            </p:nvSpPr>
            <p:spPr bwMode="auto">
              <a:xfrm>
                <a:off x="5024" y="3076"/>
                <a:ext cx="146" cy="89"/>
              </a:xfrm>
              <a:custGeom>
                <a:avLst/>
                <a:gdLst>
                  <a:gd name="T0" fmla="*/ 48 w 440"/>
                  <a:gd name="T1" fmla="*/ 78 h 102"/>
                  <a:gd name="T2" fmla="*/ 48 w 440"/>
                  <a:gd name="T3" fmla="*/ 70 h 102"/>
                  <a:gd name="T4" fmla="*/ 48 w 440"/>
                  <a:gd name="T5" fmla="*/ 63 h 102"/>
                  <a:gd name="T6" fmla="*/ 47 w 440"/>
                  <a:gd name="T7" fmla="*/ 55 h 102"/>
                  <a:gd name="T8" fmla="*/ 46 w 440"/>
                  <a:gd name="T9" fmla="*/ 49 h 102"/>
                  <a:gd name="T10" fmla="*/ 45 w 440"/>
                  <a:gd name="T11" fmla="*/ 42 h 102"/>
                  <a:gd name="T12" fmla="*/ 44 w 440"/>
                  <a:gd name="T13" fmla="*/ 35 h 102"/>
                  <a:gd name="T14" fmla="*/ 43 w 440"/>
                  <a:gd name="T15" fmla="*/ 29 h 102"/>
                  <a:gd name="T16" fmla="*/ 41 w 440"/>
                  <a:gd name="T17" fmla="*/ 23 h 102"/>
                  <a:gd name="T18" fmla="*/ 39 w 440"/>
                  <a:gd name="T19" fmla="*/ 18 h 102"/>
                  <a:gd name="T20" fmla="*/ 38 w 440"/>
                  <a:gd name="T21" fmla="*/ 14 h 102"/>
                  <a:gd name="T22" fmla="*/ 36 w 440"/>
                  <a:gd name="T23" fmla="*/ 10 h 102"/>
                  <a:gd name="T24" fmla="*/ 34 w 440"/>
                  <a:gd name="T25" fmla="*/ 6 h 102"/>
                  <a:gd name="T26" fmla="*/ 32 w 440"/>
                  <a:gd name="T27" fmla="*/ 3 h 102"/>
                  <a:gd name="T28" fmla="*/ 29 w 440"/>
                  <a:gd name="T29" fmla="*/ 3 h 102"/>
                  <a:gd name="T30" fmla="*/ 27 w 440"/>
                  <a:gd name="T31" fmla="*/ 0 h 102"/>
                  <a:gd name="T32" fmla="*/ 24 w 440"/>
                  <a:gd name="T33" fmla="*/ 0 h 102"/>
                  <a:gd name="T34" fmla="*/ 22 w 440"/>
                  <a:gd name="T35" fmla="*/ 0 h 102"/>
                  <a:gd name="T36" fmla="*/ 19 w 440"/>
                  <a:gd name="T37" fmla="*/ 3 h 102"/>
                  <a:gd name="T38" fmla="*/ 17 w 440"/>
                  <a:gd name="T39" fmla="*/ 3 h 102"/>
                  <a:gd name="T40" fmla="*/ 15 w 440"/>
                  <a:gd name="T41" fmla="*/ 6 h 102"/>
                  <a:gd name="T42" fmla="*/ 13 w 440"/>
                  <a:gd name="T43" fmla="*/ 10 h 102"/>
                  <a:gd name="T44" fmla="*/ 11 w 440"/>
                  <a:gd name="T45" fmla="*/ 14 h 102"/>
                  <a:gd name="T46" fmla="*/ 9 w 440"/>
                  <a:gd name="T47" fmla="*/ 18 h 102"/>
                  <a:gd name="T48" fmla="*/ 7 w 440"/>
                  <a:gd name="T49" fmla="*/ 23 h 102"/>
                  <a:gd name="T50" fmla="*/ 6 w 440"/>
                  <a:gd name="T51" fmla="*/ 29 h 102"/>
                  <a:gd name="T52" fmla="*/ 4 w 440"/>
                  <a:gd name="T53" fmla="*/ 35 h 102"/>
                  <a:gd name="T54" fmla="*/ 3 w 440"/>
                  <a:gd name="T55" fmla="*/ 42 h 102"/>
                  <a:gd name="T56" fmla="*/ 2 w 440"/>
                  <a:gd name="T57" fmla="*/ 49 h 102"/>
                  <a:gd name="T58" fmla="*/ 1 w 440"/>
                  <a:gd name="T59" fmla="*/ 55 h 102"/>
                  <a:gd name="T60" fmla="*/ 0 w 440"/>
                  <a:gd name="T61" fmla="*/ 63 h 102"/>
                  <a:gd name="T62" fmla="*/ 0 w 440"/>
                  <a:gd name="T63" fmla="*/ 70 h 102"/>
                  <a:gd name="T64" fmla="*/ 0 w 440"/>
                  <a:gd name="T65" fmla="*/ 78 h 102"/>
                  <a:gd name="T66" fmla="*/ 48 w 440"/>
                  <a:gd name="T67" fmla="*/ 78 h 102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440"/>
                  <a:gd name="T103" fmla="*/ 0 h 102"/>
                  <a:gd name="T104" fmla="*/ 440 w 440"/>
                  <a:gd name="T105" fmla="*/ 102 h 102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440" h="102">
                    <a:moveTo>
                      <a:pt x="440" y="102"/>
                    </a:moveTo>
                    <a:lnTo>
                      <a:pt x="439" y="92"/>
                    </a:lnTo>
                    <a:lnTo>
                      <a:pt x="436" y="82"/>
                    </a:lnTo>
                    <a:lnTo>
                      <a:pt x="430" y="72"/>
                    </a:lnTo>
                    <a:lnTo>
                      <a:pt x="422" y="64"/>
                    </a:lnTo>
                    <a:lnTo>
                      <a:pt x="414" y="55"/>
                    </a:lnTo>
                    <a:lnTo>
                      <a:pt x="402" y="46"/>
                    </a:lnTo>
                    <a:lnTo>
                      <a:pt x="390" y="38"/>
                    </a:lnTo>
                    <a:lnTo>
                      <a:pt x="376" y="30"/>
                    </a:lnTo>
                    <a:lnTo>
                      <a:pt x="360" y="24"/>
                    </a:lnTo>
                    <a:lnTo>
                      <a:pt x="343" y="18"/>
                    </a:lnTo>
                    <a:lnTo>
                      <a:pt x="325" y="13"/>
                    </a:lnTo>
                    <a:lnTo>
                      <a:pt x="306" y="8"/>
                    </a:lnTo>
                    <a:lnTo>
                      <a:pt x="285" y="5"/>
                    </a:lnTo>
                    <a:lnTo>
                      <a:pt x="264" y="3"/>
                    </a:lnTo>
                    <a:lnTo>
                      <a:pt x="242" y="0"/>
                    </a:lnTo>
                    <a:lnTo>
                      <a:pt x="219" y="0"/>
                    </a:lnTo>
                    <a:lnTo>
                      <a:pt x="197" y="0"/>
                    </a:lnTo>
                    <a:lnTo>
                      <a:pt x="175" y="3"/>
                    </a:lnTo>
                    <a:lnTo>
                      <a:pt x="154" y="5"/>
                    </a:lnTo>
                    <a:lnTo>
                      <a:pt x="134" y="8"/>
                    </a:lnTo>
                    <a:lnTo>
                      <a:pt x="114" y="13"/>
                    </a:lnTo>
                    <a:lnTo>
                      <a:pt x="96" y="18"/>
                    </a:lnTo>
                    <a:lnTo>
                      <a:pt x="80" y="24"/>
                    </a:lnTo>
                    <a:lnTo>
                      <a:pt x="64" y="30"/>
                    </a:lnTo>
                    <a:lnTo>
                      <a:pt x="50" y="38"/>
                    </a:lnTo>
                    <a:lnTo>
                      <a:pt x="37" y="46"/>
                    </a:lnTo>
                    <a:lnTo>
                      <a:pt x="26" y="55"/>
                    </a:lnTo>
                    <a:lnTo>
                      <a:pt x="16" y="64"/>
                    </a:lnTo>
                    <a:lnTo>
                      <a:pt x="10" y="72"/>
                    </a:lnTo>
                    <a:lnTo>
                      <a:pt x="4" y="82"/>
                    </a:lnTo>
                    <a:lnTo>
                      <a:pt x="1" y="92"/>
                    </a:lnTo>
                    <a:lnTo>
                      <a:pt x="0" y="102"/>
                    </a:lnTo>
                    <a:lnTo>
                      <a:pt x="440" y="102"/>
                    </a:lnTo>
                    <a:close/>
                  </a:path>
                </a:pathLst>
              </a:custGeom>
              <a:solidFill>
                <a:srgbClr val="7C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9" name="Freeform 335"/>
              <p:cNvSpPr>
                <a:spLocks/>
              </p:cNvSpPr>
              <p:nvPr/>
            </p:nvSpPr>
            <p:spPr bwMode="auto">
              <a:xfrm>
                <a:off x="4789" y="2506"/>
                <a:ext cx="615" cy="147"/>
              </a:xfrm>
              <a:custGeom>
                <a:avLst/>
                <a:gdLst>
                  <a:gd name="T0" fmla="*/ 100 w 1847"/>
                  <a:gd name="T1" fmla="*/ 50 h 168"/>
                  <a:gd name="T2" fmla="*/ 95 w 1847"/>
                  <a:gd name="T3" fmla="*/ 53 h 168"/>
                  <a:gd name="T4" fmla="*/ 91 w 1847"/>
                  <a:gd name="T5" fmla="*/ 60 h 168"/>
                  <a:gd name="T6" fmla="*/ 87 w 1847"/>
                  <a:gd name="T7" fmla="*/ 68 h 168"/>
                  <a:gd name="T8" fmla="*/ 84 w 1847"/>
                  <a:gd name="T9" fmla="*/ 79 h 168"/>
                  <a:gd name="T10" fmla="*/ 81 w 1847"/>
                  <a:gd name="T11" fmla="*/ 92 h 168"/>
                  <a:gd name="T12" fmla="*/ 79 w 1847"/>
                  <a:gd name="T13" fmla="*/ 105 h 168"/>
                  <a:gd name="T14" fmla="*/ 78 w 1847"/>
                  <a:gd name="T15" fmla="*/ 121 h 168"/>
                  <a:gd name="T16" fmla="*/ 0 w 1847"/>
                  <a:gd name="T17" fmla="*/ 129 h 168"/>
                  <a:gd name="T18" fmla="*/ 1 w 1847"/>
                  <a:gd name="T19" fmla="*/ 88 h 168"/>
                  <a:gd name="T20" fmla="*/ 6 w 1847"/>
                  <a:gd name="T21" fmla="*/ 88 h 168"/>
                  <a:gd name="T22" fmla="*/ 16 w 1847"/>
                  <a:gd name="T23" fmla="*/ 88 h 168"/>
                  <a:gd name="T24" fmla="*/ 28 w 1847"/>
                  <a:gd name="T25" fmla="*/ 88 h 168"/>
                  <a:gd name="T26" fmla="*/ 41 w 1847"/>
                  <a:gd name="T27" fmla="*/ 88 h 168"/>
                  <a:gd name="T28" fmla="*/ 54 w 1847"/>
                  <a:gd name="T29" fmla="*/ 88 h 168"/>
                  <a:gd name="T30" fmla="*/ 65 w 1847"/>
                  <a:gd name="T31" fmla="*/ 88 h 168"/>
                  <a:gd name="T32" fmla="*/ 71 w 1847"/>
                  <a:gd name="T33" fmla="*/ 88 h 168"/>
                  <a:gd name="T34" fmla="*/ 74 w 1847"/>
                  <a:gd name="T35" fmla="*/ 80 h 168"/>
                  <a:gd name="T36" fmla="*/ 76 w 1847"/>
                  <a:gd name="T37" fmla="*/ 64 h 168"/>
                  <a:gd name="T38" fmla="*/ 79 w 1847"/>
                  <a:gd name="T39" fmla="*/ 47 h 168"/>
                  <a:gd name="T40" fmla="*/ 83 w 1847"/>
                  <a:gd name="T41" fmla="*/ 33 h 168"/>
                  <a:gd name="T42" fmla="*/ 86 w 1847"/>
                  <a:gd name="T43" fmla="*/ 21 h 168"/>
                  <a:gd name="T44" fmla="*/ 91 w 1847"/>
                  <a:gd name="T45" fmla="*/ 10 h 168"/>
                  <a:gd name="T46" fmla="*/ 95 w 1847"/>
                  <a:gd name="T47" fmla="*/ 4 h 168"/>
                  <a:gd name="T48" fmla="*/ 100 w 1847"/>
                  <a:gd name="T49" fmla="*/ 1 h 168"/>
                  <a:gd name="T50" fmla="*/ 105 w 1847"/>
                  <a:gd name="T51" fmla="*/ 1 h 168"/>
                  <a:gd name="T52" fmla="*/ 110 w 1847"/>
                  <a:gd name="T53" fmla="*/ 4 h 168"/>
                  <a:gd name="T54" fmla="*/ 114 w 1847"/>
                  <a:gd name="T55" fmla="*/ 10 h 168"/>
                  <a:gd name="T56" fmla="*/ 119 w 1847"/>
                  <a:gd name="T57" fmla="*/ 21 h 168"/>
                  <a:gd name="T58" fmla="*/ 123 w 1847"/>
                  <a:gd name="T59" fmla="*/ 33 h 168"/>
                  <a:gd name="T60" fmla="*/ 126 w 1847"/>
                  <a:gd name="T61" fmla="*/ 47 h 168"/>
                  <a:gd name="T62" fmla="*/ 129 w 1847"/>
                  <a:gd name="T63" fmla="*/ 64 h 168"/>
                  <a:gd name="T64" fmla="*/ 131 w 1847"/>
                  <a:gd name="T65" fmla="*/ 80 h 168"/>
                  <a:gd name="T66" fmla="*/ 134 w 1847"/>
                  <a:gd name="T67" fmla="*/ 88 h 168"/>
                  <a:gd name="T68" fmla="*/ 140 w 1847"/>
                  <a:gd name="T69" fmla="*/ 88 h 168"/>
                  <a:gd name="T70" fmla="*/ 151 w 1847"/>
                  <a:gd name="T71" fmla="*/ 88 h 168"/>
                  <a:gd name="T72" fmla="*/ 163 w 1847"/>
                  <a:gd name="T73" fmla="*/ 88 h 168"/>
                  <a:gd name="T74" fmla="*/ 176 w 1847"/>
                  <a:gd name="T75" fmla="*/ 88 h 168"/>
                  <a:gd name="T76" fmla="*/ 189 w 1847"/>
                  <a:gd name="T77" fmla="*/ 88 h 168"/>
                  <a:gd name="T78" fmla="*/ 198 w 1847"/>
                  <a:gd name="T79" fmla="*/ 88 h 168"/>
                  <a:gd name="T80" fmla="*/ 204 w 1847"/>
                  <a:gd name="T81" fmla="*/ 88 h 168"/>
                  <a:gd name="T82" fmla="*/ 205 w 1847"/>
                  <a:gd name="T83" fmla="*/ 129 h 168"/>
                  <a:gd name="T84" fmla="*/ 127 w 1847"/>
                  <a:gd name="T85" fmla="*/ 121 h 168"/>
                  <a:gd name="T86" fmla="*/ 126 w 1847"/>
                  <a:gd name="T87" fmla="*/ 105 h 168"/>
                  <a:gd name="T88" fmla="*/ 124 w 1847"/>
                  <a:gd name="T89" fmla="*/ 92 h 168"/>
                  <a:gd name="T90" fmla="*/ 121 w 1847"/>
                  <a:gd name="T91" fmla="*/ 79 h 168"/>
                  <a:gd name="T92" fmla="*/ 118 w 1847"/>
                  <a:gd name="T93" fmla="*/ 68 h 168"/>
                  <a:gd name="T94" fmla="*/ 114 w 1847"/>
                  <a:gd name="T95" fmla="*/ 60 h 168"/>
                  <a:gd name="T96" fmla="*/ 110 w 1847"/>
                  <a:gd name="T97" fmla="*/ 53 h 168"/>
                  <a:gd name="T98" fmla="*/ 105 w 1847"/>
                  <a:gd name="T99" fmla="*/ 50 h 168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1847"/>
                  <a:gd name="T151" fmla="*/ 0 h 168"/>
                  <a:gd name="T152" fmla="*/ 1847 w 1847"/>
                  <a:gd name="T153" fmla="*/ 168 h 168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1847" h="168">
                    <a:moveTo>
                      <a:pt x="923" y="65"/>
                    </a:moveTo>
                    <a:lnTo>
                      <a:pt x="901" y="65"/>
                    </a:lnTo>
                    <a:lnTo>
                      <a:pt x="879" y="68"/>
                    </a:lnTo>
                    <a:lnTo>
                      <a:pt x="858" y="70"/>
                    </a:lnTo>
                    <a:lnTo>
                      <a:pt x="838" y="73"/>
                    </a:lnTo>
                    <a:lnTo>
                      <a:pt x="818" y="78"/>
                    </a:lnTo>
                    <a:lnTo>
                      <a:pt x="800" y="83"/>
                    </a:lnTo>
                    <a:lnTo>
                      <a:pt x="784" y="89"/>
                    </a:lnTo>
                    <a:lnTo>
                      <a:pt x="768" y="95"/>
                    </a:lnTo>
                    <a:lnTo>
                      <a:pt x="754" y="103"/>
                    </a:lnTo>
                    <a:lnTo>
                      <a:pt x="741" y="111"/>
                    </a:lnTo>
                    <a:lnTo>
                      <a:pt x="730" y="120"/>
                    </a:lnTo>
                    <a:lnTo>
                      <a:pt x="720" y="128"/>
                    </a:lnTo>
                    <a:lnTo>
                      <a:pt x="714" y="137"/>
                    </a:lnTo>
                    <a:lnTo>
                      <a:pt x="708" y="147"/>
                    </a:lnTo>
                    <a:lnTo>
                      <a:pt x="705" y="158"/>
                    </a:lnTo>
                    <a:lnTo>
                      <a:pt x="704" y="168"/>
                    </a:lnTo>
                    <a:lnTo>
                      <a:pt x="0" y="168"/>
                    </a:lnTo>
                    <a:lnTo>
                      <a:pt x="0" y="116"/>
                    </a:lnTo>
                    <a:lnTo>
                      <a:pt x="7" y="116"/>
                    </a:lnTo>
                    <a:lnTo>
                      <a:pt x="27" y="116"/>
                    </a:lnTo>
                    <a:lnTo>
                      <a:pt x="57" y="116"/>
                    </a:lnTo>
                    <a:lnTo>
                      <a:pt x="97" y="116"/>
                    </a:lnTo>
                    <a:lnTo>
                      <a:pt x="145" y="116"/>
                    </a:lnTo>
                    <a:lnTo>
                      <a:pt x="197" y="116"/>
                    </a:lnTo>
                    <a:lnTo>
                      <a:pt x="254" y="116"/>
                    </a:lnTo>
                    <a:lnTo>
                      <a:pt x="313" y="116"/>
                    </a:lnTo>
                    <a:lnTo>
                      <a:pt x="373" y="116"/>
                    </a:lnTo>
                    <a:lnTo>
                      <a:pt x="431" y="116"/>
                    </a:lnTo>
                    <a:lnTo>
                      <a:pt x="486" y="116"/>
                    </a:lnTo>
                    <a:lnTo>
                      <a:pt x="537" y="116"/>
                    </a:lnTo>
                    <a:lnTo>
                      <a:pt x="582" y="116"/>
                    </a:lnTo>
                    <a:lnTo>
                      <a:pt x="617" y="116"/>
                    </a:lnTo>
                    <a:lnTo>
                      <a:pt x="644" y="116"/>
                    </a:lnTo>
                    <a:lnTo>
                      <a:pt x="658" y="116"/>
                    </a:lnTo>
                    <a:lnTo>
                      <a:pt x="666" y="105"/>
                    </a:lnTo>
                    <a:lnTo>
                      <a:pt x="675" y="94"/>
                    </a:lnTo>
                    <a:lnTo>
                      <a:pt x="686" y="83"/>
                    </a:lnTo>
                    <a:lnTo>
                      <a:pt x="698" y="72"/>
                    </a:lnTo>
                    <a:lnTo>
                      <a:pt x="713" y="62"/>
                    </a:lnTo>
                    <a:lnTo>
                      <a:pt x="727" y="53"/>
                    </a:lnTo>
                    <a:lnTo>
                      <a:pt x="744" y="43"/>
                    </a:lnTo>
                    <a:lnTo>
                      <a:pt x="760" y="35"/>
                    </a:lnTo>
                    <a:lnTo>
                      <a:pt x="778" y="28"/>
                    </a:lnTo>
                    <a:lnTo>
                      <a:pt x="797" y="21"/>
                    </a:lnTo>
                    <a:lnTo>
                      <a:pt x="817" y="14"/>
                    </a:lnTo>
                    <a:lnTo>
                      <a:pt x="838" y="10"/>
                    </a:lnTo>
                    <a:lnTo>
                      <a:pt x="858" y="6"/>
                    </a:lnTo>
                    <a:lnTo>
                      <a:pt x="880" y="2"/>
                    </a:lnTo>
                    <a:lnTo>
                      <a:pt x="901" y="1"/>
                    </a:lnTo>
                    <a:lnTo>
                      <a:pt x="923" y="0"/>
                    </a:lnTo>
                    <a:lnTo>
                      <a:pt x="946" y="1"/>
                    </a:lnTo>
                    <a:lnTo>
                      <a:pt x="968" y="2"/>
                    </a:lnTo>
                    <a:lnTo>
                      <a:pt x="989" y="6"/>
                    </a:lnTo>
                    <a:lnTo>
                      <a:pt x="1010" y="10"/>
                    </a:lnTo>
                    <a:lnTo>
                      <a:pt x="1030" y="14"/>
                    </a:lnTo>
                    <a:lnTo>
                      <a:pt x="1050" y="21"/>
                    </a:lnTo>
                    <a:lnTo>
                      <a:pt x="1069" y="28"/>
                    </a:lnTo>
                    <a:lnTo>
                      <a:pt x="1088" y="35"/>
                    </a:lnTo>
                    <a:lnTo>
                      <a:pt x="1104" y="43"/>
                    </a:lnTo>
                    <a:lnTo>
                      <a:pt x="1121" y="53"/>
                    </a:lnTo>
                    <a:lnTo>
                      <a:pt x="1135" y="62"/>
                    </a:lnTo>
                    <a:lnTo>
                      <a:pt x="1149" y="72"/>
                    </a:lnTo>
                    <a:lnTo>
                      <a:pt x="1161" y="83"/>
                    </a:lnTo>
                    <a:lnTo>
                      <a:pt x="1172" y="94"/>
                    </a:lnTo>
                    <a:lnTo>
                      <a:pt x="1181" y="105"/>
                    </a:lnTo>
                    <a:lnTo>
                      <a:pt x="1189" y="116"/>
                    </a:lnTo>
                    <a:lnTo>
                      <a:pt x="1203" y="116"/>
                    </a:lnTo>
                    <a:lnTo>
                      <a:pt x="1230" y="116"/>
                    </a:lnTo>
                    <a:lnTo>
                      <a:pt x="1265" y="116"/>
                    </a:lnTo>
                    <a:lnTo>
                      <a:pt x="1309" y="116"/>
                    </a:lnTo>
                    <a:lnTo>
                      <a:pt x="1360" y="116"/>
                    </a:lnTo>
                    <a:lnTo>
                      <a:pt x="1416" y="116"/>
                    </a:lnTo>
                    <a:lnTo>
                      <a:pt x="1475" y="116"/>
                    </a:lnTo>
                    <a:lnTo>
                      <a:pt x="1535" y="116"/>
                    </a:lnTo>
                    <a:lnTo>
                      <a:pt x="1593" y="116"/>
                    </a:lnTo>
                    <a:lnTo>
                      <a:pt x="1650" y="116"/>
                    </a:lnTo>
                    <a:lnTo>
                      <a:pt x="1703" y="116"/>
                    </a:lnTo>
                    <a:lnTo>
                      <a:pt x="1751" y="116"/>
                    </a:lnTo>
                    <a:lnTo>
                      <a:pt x="1791" y="116"/>
                    </a:lnTo>
                    <a:lnTo>
                      <a:pt x="1821" y="116"/>
                    </a:lnTo>
                    <a:lnTo>
                      <a:pt x="1841" y="116"/>
                    </a:lnTo>
                    <a:lnTo>
                      <a:pt x="1847" y="116"/>
                    </a:lnTo>
                    <a:lnTo>
                      <a:pt x="1847" y="168"/>
                    </a:lnTo>
                    <a:lnTo>
                      <a:pt x="1144" y="168"/>
                    </a:lnTo>
                    <a:lnTo>
                      <a:pt x="1143" y="158"/>
                    </a:lnTo>
                    <a:lnTo>
                      <a:pt x="1140" y="147"/>
                    </a:lnTo>
                    <a:lnTo>
                      <a:pt x="1134" y="137"/>
                    </a:lnTo>
                    <a:lnTo>
                      <a:pt x="1126" y="128"/>
                    </a:lnTo>
                    <a:lnTo>
                      <a:pt x="1118" y="120"/>
                    </a:lnTo>
                    <a:lnTo>
                      <a:pt x="1106" y="111"/>
                    </a:lnTo>
                    <a:lnTo>
                      <a:pt x="1094" y="103"/>
                    </a:lnTo>
                    <a:lnTo>
                      <a:pt x="1080" y="95"/>
                    </a:lnTo>
                    <a:lnTo>
                      <a:pt x="1064" y="89"/>
                    </a:lnTo>
                    <a:lnTo>
                      <a:pt x="1047" y="83"/>
                    </a:lnTo>
                    <a:lnTo>
                      <a:pt x="1029" y="78"/>
                    </a:lnTo>
                    <a:lnTo>
                      <a:pt x="1010" y="73"/>
                    </a:lnTo>
                    <a:lnTo>
                      <a:pt x="989" y="70"/>
                    </a:lnTo>
                    <a:lnTo>
                      <a:pt x="968" y="68"/>
                    </a:lnTo>
                    <a:lnTo>
                      <a:pt x="946" y="65"/>
                    </a:lnTo>
                    <a:lnTo>
                      <a:pt x="923" y="65"/>
                    </a:lnTo>
                    <a:close/>
                  </a:path>
                </a:pathLst>
              </a:custGeom>
              <a:solidFill>
                <a:srgbClr val="7C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0" name="Rectangle 336"/>
              <p:cNvSpPr>
                <a:spLocks noChangeArrowheads="1"/>
              </p:cNvSpPr>
              <p:nvPr/>
            </p:nvSpPr>
            <p:spPr bwMode="auto">
              <a:xfrm>
                <a:off x="5404" y="2595"/>
                <a:ext cx="29" cy="120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1" name="Rectangle 337"/>
              <p:cNvSpPr>
                <a:spLocks noChangeArrowheads="1"/>
              </p:cNvSpPr>
              <p:nvPr/>
            </p:nvSpPr>
            <p:spPr bwMode="auto">
              <a:xfrm>
                <a:off x="4759" y="2595"/>
                <a:ext cx="30" cy="120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2" name="Rectangle 338"/>
              <p:cNvSpPr>
                <a:spLocks noChangeArrowheads="1"/>
              </p:cNvSpPr>
              <p:nvPr/>
            </p:nvSpPr>
            <p:spPr bwMode="auto">
              <a:xfrm>
                <a:off x="5026" y="3165"/>
                <a:ext cx="142" cy="330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3" name="Rectangle 339"/>
              <p:cNvSpPr>
                <a:spLocks noChangeArrowheads="1"/>
              </p:cNvSpPr>
              <p:nvPr/>
            </p:nvSpPr>
            <p:spPr bwMode="auto">
              <a:xfrm>
                <a:off x="5026" y="3495"/>
                <a:ext cx="142" cy="16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4" name="Rectangle 340"/>
              <p:cNvSpPr>
                <a:spLocks noChangeArrowheads="1"/>
              </p:cNvSpPr>
              <p:nvPr/>
            </p:nvSpPr>
            <p:spPr bwMode="auto">
              <a:xfrm>
                <a:off x="5026" y="3558"/>
                <a:ext cx="142" cy="15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5" name="Rectangle 341"/>
              <p:cNvSpPr>
                <a:spLocks noChangeArrowheads="1"/>
              </p:cNvSpPr>
              <p:nvPr/>
            </p:nvSpPr>
            <p:spPr bwMode="auto">
              <a:xfrm>
                <a:off x="5026" y="3615"/>
                <a:ext cx="142" cy="16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6" name="Rectangle 342"/>
              <p:cNvSpPr>
                <a:spLocks noChangeArrowheads="1"/>
              </p:cNvSpPr>
              <p:nvPr/>
            </p:nvSpPr>
            <p:spPr bwMode="auto">
              <a:xfrm>
                <a:off x="5100" y="3186"/>
                <a:ext cx="60" cy="309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7" name="Rectangle 343"/>
              <p:cNvSpPr>
                <a:spLocks noChangeArrowheads="1"/>
              </p:cNvSpPr>
              <p:nvPr/>
            </p:nvSpPr>
            <p:spPr bwMode="auto">
              <a:xfrm>
                <a:off x="5100" y="3186"/>
                <a:ext cx="60" cy="309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8" name="Rectangle 344"/>
              <p:cNvSpPr>
                <a:spLocks noChangeArrowheads="1"/>
              </p:cNvSpPr>
              <p:nvPr/>
            </p:nvSpPr>
            <p:spPr bwMode="auto">
              <a:xfrm>
                <a:off x="5032" y="3186"/>
                <a:ext cx="62" cy="309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9" name="Rectangle 345"/>
              <p:cNvSpPr>
                <a:spLocks noChangeArrowheads="1"/>
              </p:cNvSpPr>
              <p:nvPr/>
            </p:nvSpPr>
            <p:spPr bwMode="auto">
              <a:xfrm>
                <a:off x="5100" y="3369"/>
                <a:ext cx="60" cy="21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0" name="Rectangle 346"/>
              <p:cNvSpPr>
                <a:spLocks noChangeArrowheads="1"/>
              </p:cNvSpPr>
              <p:nvPr/>
            </p:nvSpPr>
            <p:spPr bwMode="auto">
              <a:xfrm>
                <a:off x="5168" y="3422"/>
                <a:ext cx="34" cy="256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1" name="Rectangle 347"/>
              <p:cNvSpPr>
                <a:spLocks noChangeArrowheads="1"/>
              </p:cNvSpPr>
              <p:nvPr/>
            </p:nvSpPr>
            <p:spPr bwMode="auto">
              <a:xfrm>
                <a:off x="4992" y="3422"/>
                <a:ext cx="34" cy="256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2" name="Rectangle 348"/>
              <p:cNvSpPr>
                <a:spLocks noChangeArrowheads="1"/>
              </p:cNvSpPr>
              <p:nvPr/>
            </p:nvSpPr>
            <p:spPr bwMode="auto">
              <a:xfrm>
                <a:off x="5026" y="3511"/>
                <a:ext cx="142" cy="47"/>
              </a:xfrm>
              <a:prstGeom prst="rect">
                <a:avLst/>
              </a:prstGeom>
              <a:solidFill>
                <a:srgbClr val="B2333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3" name="Rectangle 349"/>
              <p:cNvSpPr>
                <a:spLocks noChangeArrowheads="1"/>
              </p:cNvSpPr>
              <p:nvPr/>
            </p:nvSpPr>
            <p:spPr bwMode="auto">
              <a:xfrm>
                <a:off x="5026" y="3573"/>
                <a:ext cx="142" cy="42"/>
              </a:xfrm>
              <a:prstGeom prst="rect">
                <a:avLst/>
              </a:prstGeom>
              <a:solidFill>
                <a:srgbClr val="B2333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4" name="Rectangle 350"/>
              <p:cNvSpPr>
                <a:spLocks noChangeArrowheads="1"/>
              </p:cNvSpPr>
              <p:nvPr/>
            </p:nvSpPr>
            <p:spPr bwMode="auto">
              <a:xfrm>
                <a:off x="5026" y="3631"/>
                <a:ext cx="142" cy="47"/>
              </a:xfrm>
              <a:prstGeom prst="rect">
                <a:avLst/>
              </a:prstGeom>
              <a:solidFill>
                <a:srgbClr val="B2333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5" name="Rectangle 351"/>
              <p:cNvSpPr>
                <a:spLocks noChangeArrowheads="1"/>
              </p:cNvSpPr>
              <p:nvPr/>
            </p:nvSpPr>
            <p:spPr bwMode="auto">
              <a:xfrm>
                <a:off x="5100" y="3369"/>
                <a:ext cx="60" cy="2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6" name="Rectangle 352"/>
              <p:cNvSpPr>
                <a:spLocks noChangeArrowheads="1"/>
              </p:cNvSpPr>
              <p:nvPr/>
            </p:nvSpPr>
            <p:spPr bwMode="auto">
              <a:xfrm>
                <a:off x="5032" y="3369"/>
                <a:ext cx="62" cy="2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7" name="Rectangle 353"/>
              <p:cNvSpPr>
                <a:spLocks noChangeArrowheads="1"/>
              </p:cNvSpPr>
              <p:nvPr/>
            </p:nvSpPr>
            <p:spPr bwMode="auto">
              <a:xfrm>
                <a:off x="5100" y="3312"/>
                <a:ext cx="14" cy="52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8" name="Rectangle 354"/>
              <p:cNvSpPr>
                <a:spLocks noChangeArrowheads="1"/>
              </p:cNvSpPr>
              <p:nvPr/>
            </p:nvSpPr>
            <p:spPr bwMode="auto">
              <a:xfrm>
                <a:off x="5080" y="3312"/>
                <a:ext cx="14" cy="52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9" name="Rectangle 355"/>
              <p:cNvSpPr>
                <a:spLocks noChangeArrowheads="1"/>
              </p:cNvSpPr>
              <p:nvPr/>
            </p:nvSpPr>
            <p:spPr bwMode="auto">
              <a:xfrm>
                <a:off x="5100" y="3395"/>
                <a:ext cx="60" cy="2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0" name="Rectangle 356"/>
              <p:cNvSpPr>
                <a:spLocks noChangeArrowheads="1"/>
              </p:cNvSpPr>
              <p:nvPr/>
            </p:nvSpPr>
            <p:spPr bwMode="auto">
              <a:xfrm>
                <a:off x="5032" y="3395"/>
                <a:ext cx="62" cy="2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1" name="Rectangle 357"/>
              <p:cNvSpPr>
                <a:spLocks noChangeArrowheads="1"/>
              </p:cNvSpPr>
              <p:nvPr/>
            </p:nvSpPr>
            <p:spPr bwMode="auto">
              <a:xfrm>
                <a:off x="5168" y="3552"/>
                <a:ext cx="34" cy="27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2" name="Rectangle 358"/>
              <p:cNvSpPr>
                <a:spLocks noChangeArrowheads="1"/>
              </p:cNvSpPr>
              <p:nvPr/>
            </p:nvSpPr>
            <p:spPr bwMode="auto">
              <a:xfrm>
                <a:off x="4992" y="3552"/>
                <a:ext cx="34" cy="27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3" name="Rectangle 359"/>
              <p:cNvSpPr>
                <a:spLocks noChangeArrowheads="1"/>
              </p:cNvSpPr>
              <p:nvPr/>
            </p:nvSpPr>
            <p:spPr bwMode="auto">
              <a:xfrm>
                <a:off x="5334" y="2747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4" name="Rectangle 360"/>
              <p:cNvSpPr>
                <a:spLocks noChangeArrowheads="1"/>
              </p:cNvSpPr>
              <p:nvPr/>
            </p:nvSpPr>
            <p:spPr bwMode="auto">
              <a:xfrm>
                <a:off x="5228" y="3165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5" name="Rectangle 361"/>
              <p:cNvSpPr>
                <a:spLocks noChangeArrowheads="1"/>
              </p:cNvSpPr>
              <p:nvPr/>
            </p:nvSpPr>
            <p:spPr bwMode="auto">
              <a:xfrm>
                <a:off x="4912" y="2747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6" name="Rectangle 362"/>
              <p:cNvSpPr>
                <a:spLocks noChangeArrowheads="1"/>
              </p:cNvSpPr>
              <p:nvPr/>
            </p:nvSpPr>
            <p:spPr bwMode="auto">
              <a:xfrm>
                <a:off x="5122" y="2747"/>
                <a:ext cx="54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7" name="Rectangle 363"/>
              <p:cNvSpPr>
                <a:spLocks noChangeArrowheads="1"/>
              </p:cNvSpPr>
              <p:nvPr/>
            </p:nvSpPr>
            <p:spPr bwMode="auto">
              <a:xfrm>
                <a:off x="5228" y="2747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8" name="Rectangle 364"/>
              <p:cNvSpPr>
                <a:spLocks noChangeArrowheads="1"/>
              </p:cNvSpPr>
              <p:nvPr/>
            </p:nvSpPr>
            <p:spPr bwMode="auto">
              <a:xfrm>
                <a:off x="5334" y="3165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9" name="Rectangle 365"/>
              <p:cNvSpPr>
                <a:spLocks noChangeArrowheads="1"/>
              </p:cNvSpPr>
              <p:nvPr/>
            </p:nvSpPr>
            <p:spPr bwMode="auto">
              <a:xfrm>
                <a:off x="5018" y="2747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0" name="Rectangle 366"/>
              <p:cNvSpPr>
                <a:spLocks noChangeArrowheads="1"/>
              </p:cNvSpPr>
              <p:nvPr/>
            </p:nvSpPr>
            <p:spPr bwMode="auto">
              <a:xfrm>
                <a:off x="4809" y="2747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1" name="Rectangle 367"/>
              <p:cNvSpPr>
                <a:spLocks noChangeArrowheads="1"/>
              </p:cNvSpPr>
              <p:nvPr/>
            </p:nvSpPr>
            <p:spPr bwMode="auto">
              <a:xfrm>
                <a:off x="4912" y="3165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2" name="Rectangle 368"/>
              <p:cNvSpPr>
                <a:spLocks noChangeArrowheads="1"/>
              </p:cNvSpPr>
              <p:nvPr/>
            </p:nvSpPr>
            <p:spPr bwMode="auto">
              <a:xfrm>
                <a:off x="4809" y="3165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3" name="Freeform 369"/>
              <p:cNvSpPr>
                <a:spLocks/>
              </p:cNvSpPr>
              <p:nvPr/>
            </p:nvSpPr>
            <p:spPr bwMode="auto">
              <a:xfrm>
                <a:off x="5114" y="2721"/>
                <a:ext cx="72" cy="324"/>
              </a:xfrm>
              <a:custGeom>
                <a:avLst/>
                <a:gdLst>
                  <a:gd name="T0" fmla="*/ 21 w 217"/>
                  <a:gd name="T1" fmla="*/ 163 h 373"/>
                  <a:gd name="T2" fmla="*/ 3 w 217"/>
                  <a:gd name="T3" fmla="*/ 163 h 373"/>
                  <a:gd name="T4" fmla="*/ 3 w 217"/>
                  <a:gd name="T5" fmla="*/ 260 h 373"/>
                  <a:gd name="T6" fmla="*/ 21 w 217"/>
                  <a:gd name="T7" fmla="*/ 260 h 373"/>
                  <a:gd name="T8" fmla="*/ 24 w 217"/>
                  <a:gd name="T9" fmla="*/ 281 h 373"/>
                  <a:gd name="T10" fmla="*/ 0 w 217"/>
                  <a:gd name="T11" fmla="*/ 281 h 373"/>
                  <a:gd name="T12" fmla="*/ 0 w 217"/>
                  <a:gd name="T13" fmla="*/ 0 h 373"/>
                  <a:gd name="T14" fmla="*/ 24 w 217"/>
                  <a:gd name="T15" fmla="*/ 0 h 373"/>
                  <a:gd name="T16" fmla="*/ 21 w 217"/>
                  <a:gd name="T17" fmla="*/ 22 h 373"/>
                  <a:gd name="T18" fmla="*/ 3 w 217"/>
                  <a:gd name="T19" fmla="*/ 22 h 373"/>
                  <a:gd name="T20" fmla="*/ 3 w 217"/>
                  <a:gd name="T21" fmla="*/ 129 h 373"/>
                  <a:gd name="T22" fmla="*/ 21 w 217"/>
                  <a:gd name="T23" fmla="*/ 129 h 373"/>
                  <a:gd name="T24" fmla="*/ 21 w 217"/>
                  <a:gd name="T25" fmla="*/ 163 h 37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7"/>
                  <a:gd name="T40" fmla="*/ 0 h 373"/>
                  <a:gd name="T41" fmla="*/ 217 w 217"/>
                  <a:gd name="T42" fmla="*/ 373 h 37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7" h="373">
                    <a:moveTo>
                      <a:pt x="187" y="217"/>
                    </a:moveTo>
                    <a:lnTo>
                      <a:pt x="29" y="217"/>
                    </a:lnTo>
                    <a:lnTo>
                      <a:pt x="29" y="344"/>
                    </a:lnTo>
                    <a:lnTo>
                      <a:pt x="188" y="344"/>
                    </a:lnTo>
                    <a:lnTo>
                      <a:pt x="217" y="373"/>
                    </a:lnTo>
                    <a:lnTo>
                      <a:pt x="0" y="373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188" y="29"/>
                    </a:lnTo>
                    <a:lnTo>
                      <a:pt x="29" y="29"/>
                    </a:lnTo>
                    <a:lnTo>
                      <a:pt x="29" y="171"/>
                    </a:lnTo>
                    <a:lnTo>
                      <a:pt x="188" y="171"/>
                    </a:lnTo>
                    <a:lnTo>
                      <a:pt x="187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4" name="Freeform 370"/>
              <p:cNvSpPr>
                <a:spLocks/>
              </p:cNvSpPr>
              <p:nvPr/>
            </p:nvSpPr>
            <p:spPr bwMode="auto">
              <a:xfrm>
                <a:off x="5176" y="2721"/>
                <a:ext cx="10" cy="324"/>
              </a:xfrm>
              <a:custGeom>
                <a:avLst/>
                <a:gdLst>
                  <a:gd name="T0" fmla="*/ 0 w 29"/>
                  <a:gd name="T1" fmla="*/ 22 h 373"/>
                  <a:gd name="T2" fmla="*/ 0 w 29"/>
                  <a:gd name="T3" fmla="*/ 260 h 373"/>
                  <a:gd name="T4" fmla="*/ 3 w 29"/>
                  <a:gd name="T5" fmla="*/ 281 h 373"/>
                  <a:gd name="T6" fmla="*/ 3 w 29"/>
                  <a:gd name="T7" fmla="*/ 0 h 373"/>
                  <a:gd name="T8" fmla="*/ 0 w 29"/>
                  <a:gd name="T9" fmla="*/ 22 h 3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3"/>
                  <a:gd name="T17" fmla="*/ 29 w 29"/>
                  <a:gd name="T18" fmla="*/ 373 h 3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3">
                    <a:moveTo>
                      <a:pt x="0" y="29"/>
                    </a:moveTo>
                    <a:lnTo>
                      <a:pt x="0" y="344"/>
                    </a:lnTo>
                    <a:lnTo>
                      <a:pt x="29" y="373"/>
                    </a:lnTo>
                    <a:lnTo>
                      <a:pt x="29" y="0"/>
                    </a:lnTo>
                    <a:lnTo>
                      <a:pt x="0" y="29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5" name="Freeform 371"/>
              <p:cNvSpPr>
                <a:spLocks/>
              </p:cNvSpPr>
              <p:nvPr/>
            </p:nvSpPr>
            <p:spPr bwMode="auto">
              <a:xfrm>
                <a:off x="5218" y="2721"/>
                <a:ext cx="72" cy="324"/>
              </a:xfrm>
              <a:custGeom>
                <a:avLst/>
                <a:gdLst>
                  <a:gd name="T0" fmla="*/ 21 w 216"/>
                  <a:gd name="T1" fmla="*/ 163 h 373"/>
                  <a:gd name="T2" fmla="*/ 3 w 216"/>
                  <a:gd name="T3" fmla="*/ 163 h 373"/>
                  <a:gd name="T4" fmla="*/ 3 w 216"/>
                  <a:gd name="T5" fmla="*/ 260 h 373"/>
                  <a:gd name="T6" fmla="*/ 21 w 216"/>
                  <a:gd name="T7" fmla="*/ 260 h 373"/>
                  <a:gd name="T8" fmla="*/ 24 w 216"/>
                  <a:gd name="T9" fmla="*/ 281 h 373"/>
                  <a:gd name="T10" fmla="*/ 0 w 216"/>
                  <a:gd name="T11" fmla="*/ 281 h 373"/>
                  <a:gd name="T12" fmla="*/ 0 w 216"/>
                  <a:gd name="T13" fmla="*/ 0 h 373"/>
                  <a:gd name="T14" fmla="*/ 24 w 216"/>
                  <a:gd name="T15" fmla="*/ 0 h 373"/>
                  <a:gd name="T16" fmla="*/ 21 w 216"/>
                  <a:gd name="T17" fmla="*/ 22 h 373"/>
                  <a:gd name="T18" fmla="*/ 3 w 216"/>
                  <a:gd name="T19" fmla="*/ 22 h 373"/>
                  <a:gd name="T20" fmla="*/ 3 w 216"/>
                  <a:gd name="T21" fmla="*/ 129 h 373"/>
                  <a:gd name="T22" fmla="*/ 21 w 216"/>
                  <a:gd name="T23" fmla="*/ 129 h 373"/>
                  <a:gd name="T24" fmla="*/ 21 w 216"/>
                  <a:gd name="T25" fmla="*/ 163 h 37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6"/>
                  <a:gd name="T40" fmla="*/ 0 h 373"/>
                  <a:gd name="T41" fmla="*/ 216 w 216"/>
                  <a:gd name="T42" fmla="*/ 373 h 37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6" h="373">
                    <a:moveTo>
                      <a:pt x="187" y="217"/>
                    </a:moveTo>
                    <a:lnTo>
                      <a:pt x="29" y="217"/>
                    </a:lnTo>
                    <a:lnTo>
                      <a:pt x="29" y="344"/>
                    </a:lnTo>
                    <a:lnTo>
                      <a:pt x="187" y="344"/>
                    </a:lnTo>
                    <a:lnTo>
                      <a:pt x="216" y="373"/>
                    </a:lnTo>
                    <a:lnTo>
                      <a:pt x="0" y="373"/>
                    </a:lnTo>
                    <a:lnTo>
                      <a:pt x="0" y="0"/>
                    </a:lnTo>
                    <a:lnTo>
                      <a:pt x="216" y="0"/>
                    </a:lnTo>
                    <a:lnTo>
                      <a:pt x="187" y="29"/>
                    </a:lnTo>
                    <a:lnTo>
                      <a:pt x="29" y="29"/>
                    </a:lnTo>
                    <a:lnTo>
                      <a:pt x="29" y="171"/>
                    </a:lnTo>
                    <a:lnTo>
                      <a:pt x="187" y="171"/>
                    </a:lnTo>
                    <a:lnTo>
                      <a:pt x="187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6" name="Freeform 372"/>
              <p:cNvSpPr>
                <a:spLocks/>
              </p:cNvSpPr>
              <p:nvPr/>
            </p:nvSpPr>
            <p:spPr bwMode="auto">
              <a:xfrm>
                <a:off x="5280" y="2721"/>
                <a:ext cx="10" cy="324"/>
              </a:xfrm>
              <a:custGeom>
                <a:avLst/>
                <a:gdLst>
                  <a:gd name="T0" fmla="*/ 0 w 29"/>
                  <a:gd name="T1" fmla="*/ 22 h 373"/>
                  <a:gd name="T2" fmla="*/ 0 w 29"/>
                  <a:gd name="T3" fmla="*/ 260 h 373"/>
                  <a:gd name="T4" fmla="*/ 3 w 29"/>
                  <a:gd name="T5" fmla="*/ 281 h 373"/>
                  <a:gd name="T6" fmla="*/ 3 w 29"/>
                  <a:gd name="T7" fmla="*/ 0 h 373"/>
                  <a:gd name="T8" fmla="*/ 0 w 29"/>
                  <a:gd name="T9" fmla="*/ 22 h 3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3"/>
                  <a:gd name="T17" fmla="*/ 29 w 29"/>
                  <a:gd name="T18" fmla="*/ 373 h 3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3">
                    <a:moveTo>
                      <a:pt x="0" y="29"/>
                    </a:moveTo>
                    <a:lnTo>
                      <a:pt x="0" y="344"/>
                    </a:lnTo>
                    <a:lnTo>
                      <a:pt x="29" y="373"/>
                    </a:lnTo>
                    <a:lnTo>
                      <a:pt x="29" y="0"/>
                    </a:lnTo>
                    <a:lnTo>
                      <a:pt x="0" y="29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7" name="Freeform 373"/>
              <p:cNvSpPr>
                <a:spLocks/>
              </p:cNvSpPr>
              <p:nvPr/>
            </p:nvSpPr>
            <p:spPr bwMode="auto">
              <a:xfrm>
                <a:off x="5324" y="2721"/>
                <a:ext cx="72" cy="324"/>
              </a:xfrm>
              <a:custGeom>
                <a:avLst/>
                <a:gdLst>
                  <a:gd name="T0" fmla="*/ 21 w 217"/>
                  <a:gd name="T1" fmla="*/ 163 h 373"/>
                  <a:gd name="T2" fmla="*/ 3 w 217"/>
                  <a:gd name="T3" fmla="*/ 163 h 373"/>
                  <a:gd name="T4" fmla="*/ 3 w 217"/>
                  <a:gd name="T5" fmla="*/ 260 h 373"/>
                  <a:gd name="T6" fmla="*/ 21 w 217"/>
                  <a:gd name="T7" fmla="*/ 260 h 373"/>
                  <a:gd name="T8" fmla="*/ 24 w 217"/>
                  <a:gd name="T9" fmla="*/ 281 h 373"/>
                  <a:gd name="T10" fmla="*/ 0 w 217"/>
                  <a:gd name="T11" fmla="*/ 281 h 373"/>
                  <a:gd name="T12" fmla="*/ 0 w 217"/>
                  <a:gd name="T13" fmla="*/ 0 h 373"/>
                  <a:gd name="T14" fmla="*/ 24 w 217"/>
                  <a:gd name="T15" fmla="*/ 0 h 373"/>
                  <a:gd name="T16" fmla="*/ 21 w 217"/>
                  <a:gd name="T17" fmla="*/ 22 h 373"/>
                  <a:gd name="T18" fmla="*/ 3 w 217"/>
                  <a:gd name="T19" fmla="*/ 22 h 373"/>
                  <a:gd name="T20" fmla="*/ 3 w 217"/>
                  <a:gd name="T21" fmla="*/ 129 h 373"/>
                  <a:gd name="T22" fmla="*/ 21 w 217"/>
                  <a:gd name="T23" fmla="*/ 129 h 373"/>
                  <a:gd name="T24" fmla="*/ 21 w 217"/>
                  <a:gd name="T25" fmla="*/ 163 h 37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7"/>
                  <a:gd name="T40" fmla="*/ 0 h 373"/>
                  <a:gd name="T41" fmla="*/ 217 w 217"/>
                  <a:gd name="T42" fmla="*/ 373 h 37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7" h="373">
                    <a:moveTo>
                      <a:pt x="188" y="217"/>
                    </a:moveTo>
                    <a:lnTo>
                      <a:pt x="29" y="217"/>
                    </a:lnTo>
                    <a:lnTo>
                      <a:pt x="29" y="344"/>
                    </a:lnTo>
                    <a:lnTo>
                      <a:pt x="188" y="344"/>
                    </a:lnTo>
                    <a:lnTo>
                      <a:pt x="217" y="373"/>
                    </a:lnTo>
                    <a:lnTo>
                      <a:pt x="0" y="373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188" y="29"/>
                    </a:lnTo>
                    <a:lnTo>
                      <a:pt x="29" y="29"/>
                    </a:lnTo>
                    <a:lnTo>
                      <a:pt x="29" y="171"/>
                    </a:lnTo>
                    <a:lnTo>
                      <a:pt x="188" y="171"/>
                    </a:lnTo>
                    <a:lnTo>
                      <a:pt x="188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8" name="Freeform 374"/>
              <p:cNvSpPr>
                <a:spLocks/>
              </p:cNvSpPr>
              <p:nvPr/>
            </p:nvSpPr>
            <p:spPr bwMode="auto">
              <a:xfrm>
                <a:off x="5386" y="2721"/>
                <a:ext cx="10" cy="324"/>
              </a:xfrm>
              <a:custGeom>
                <a:avLst/>
                <a:gdLst>
                  <a:gd name="T0" fmla="*/ 0 w 29"/>
                  <a:gd name="T1" fmla="*/ 22 h 373"/>
                  <a:gd name="T2" fmla="*/ 0 w 29"/>
                  <a:gd name="T3" fmla="*/ 260 h 373"/>
                  <a:gd name="T4" fmla="*/ 3 w 29"/>
                  <a:gd name="T5" fmla="*/ 281 h 373"/>
                  <a:gd name="T6" fmla="*/ 3 w 29"/>
                  <a:gd name="T7" fmla="*/ 0 h 373"/>
                  <a:gd name="T8" fmla="*/ 0 w 29"/>
                  <a:gd name="T9" fmla="*/ 22 h 3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3"/>
                  <a:gd name="T17" fmla="*/ 29 w 29"/>
                  <a:gd name="T18" fmla="*/ 373 h 3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3">
                    <a:moveTo>
                      <a:pt x="0" y="29"/>
                    </a:moveTo>
                    <a:lnTo>
                      <a:pt x="0" y="344"/>
                    </a:lnTo>
                    <a:lnTo>
                      <a:pt x="29" y="373"/>
                    </a:lnTo>
                    <a:lnTo>
                      <a:pt x="29" y="0"/>
                    </a:lnTo>
                    <a:lnTo>
                      <a:pt x="0" y="29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9" name="Freeform 375"/>
              <p:cNvSpPr>
                <a:spLocks/>
              </p:cNvSpPr>
              <p:nvPr/>
            </p:nvSpPr>
            <p:spPr bwMode="auto">
              <a:xfrm>
                <a:off x="5218" y="3139"/>
                <a:ext cx="72" cy="324"/>
              </a:xfrm>
              <a:custGeom>
                <a:avLst/>
                <a:gdLst>
                  <a:gd name="T0" fmla="*/ 21 w 216"/>
                  <a:gd name="T1" fmla="*/ 165 h 372"/>
                  <a:gd name="T2" fmla="*/ 3 w 216"/>
                  <a:gd name="T3" fmla="*/ 165 h 372"/>
                  <a:gd name="T4" fmla="*/ 3 w 216"/>
                  <a:gd name="T5" fmla="*/ 260 h 372"/>
                  <a:gd name="T6" fmla="*/ 21 w 216"/>
                  <a:gd name="T7" fmla="*/ 260 h 372"/>
                  <a:gd name="T8" fmla="*/ 24 w 216"/>
                  <a:gd name="T9" fmla="*/ 282 h 372"/>
                  <a:gd name="T10" fmla="*/ 0 w 216"/>
                  <a:gd name="T11" fmla="*/ 282 h 372"/>
                  <a:gd name="T12" fmla="*/ 0 w 216"/>
                  <a:gd name="T13" fmla="*/ 0 h 372"/>
                  <a:gd name="T14" fmla="*/ 24 w 216"/>
                  <a:gd name="T15" fmla="*/ 0 h 372"/>
                  <a:gd name="T16" fmla="*/ 21 w 216"/>
                  <a:gd name="T17" fmla="*/ 21 h 372"/>
                  <a:gd name="T18" fmla="*/ 3 w 216"/>
                  <a:gd name="T19" fmla="*/ 21 h 372"/>
                  <a:gd name="T20" fmla="*/ 3 w 216"/>
                  <a:gd name="T21" fmla="*/ 130 h 372"/>
                  <a:gd name="T22" fmla="*/ 21 w 216"/>
                  <a:gd name="T23" fmla="*/ 130 h 372"/>
                  <a:gd name="T24" fmla="*/ 21 w 216"/>
                  <a:gd name="T25" fmla="*/ 165 h 3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6"/>
                  <a:gd name="T40" fmla="*/ 0 h 372"/>
                  <a:gd name="T41" fmla="*/ 216 w 216"/>
                  <a:gd name="T42" fmla="*/ 372 h 37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6" h="372">
                    <a:moveTo>
                      <a:pt x="187" y="217"/>
                    </a:moveTo>
                    <a:lnTo>
                      <a:pt x="29" y="217"/>
                    </a:lnTo>
                    <a:lnTo>
                      <a:pt x="29" y="343"/>
                    </a:lnTo>
                    <a:lnTo>
                      <a:pt x="187" y="343"/>
                    </a:lnTo>
                    <a:lnTo>
                      <a:pt x="216" y="372"/>
                    </a:lnTo>
                    <a:lnTo>
                      <a:pt x="0" y="372"/>
                    </a:lnTo>
                    <a:lnTo>
                      <a:pt x="0" y="0"/>
                    </a:lnTo>
                    <a:lnTo>
                      <a:pt x="216" y="0"/>
                    </a:lnTo>
                    <a:lnTo>
                      <a:pt x="187" y="27"/>
                    </a:lnTo>
                    <a:lnTo>
                      <a:pt x="29" y="27"/>
                    </a:lnTo>
                    <a:lnTo>
                      <a:pt x="29" y="171"/>
                    </a:lnTo>
                    <a:lnTo>
                      <a:pt x="187" y="171"/>
                    </a:lnTo>
                    <a:lnTo>
                      <a:pt x="187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0" name="Freeform 376"/>
              <p:cNvSpPr>
                <a:spLocks/>
              </p:cNvSpPr>
              <p:nvPr/>
            </p:nvSpPr>
            <p:spPr bwMode="auto">
              <a:xfrm>
                <a:off x="5280" y="3139"/>
                <a:ext cx="10" cy="324"/>
              </a:xfrm>
              <a:custGeom>
                <a:avLst/>
                <a:gdLst>
                  <a:gd name="T0" fmla="*/ 0 w 29"/>
                  <a:gd name="T1" fmla="*/ 21 h 372"/>
                  <a:gd name="T2" fmla="*/ 0 w 29"/>
                  <a:gd name="T3" fmla="*/ 260 h 372"/>
                  <a:gd name="T4" fmla="*/ 3 w 29"/>
                  <a:gd name="T5" fmla="*/ 282 h 372"/>
                  <a:gd name="T6" fmla="*/ 3 w 29"/>
                  <a:gd name="T7" fmla="*/ 0 h 372"/>
                  <a:gd name="T8" fmla="*/ 0 w 29"/>
                  <a:gd name="T9" fmla="*/ 21 h 3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2"/>
                  <a:gd name="T17" fmla="*/ 29 w 29"/>
                  <a:gd name="T18" fmla="*/ 372 h 3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2">
                    <a:moveTo>
                      <a:pt x="0" y="27"/>
                    </a:moveTo>
                    <a:lnTo>
                      <a:pt x="0" y="343"/>
                    </a:lnTo>
                    <a:lnTo>
                      <a:pt x="29" y="372"/>
                    </a:lnTo>
                    <a:lnTo>
                      <a:pt x="29" y="0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1" name="Freeform 377"/>
              <p:cNvSpPr>
                <a:spLocks/>
              </p:cNvSpPr>
              <p:nvPr/>
            </p:nvSpPr>
            <p:spPr bwMode="auto">
              <a:xfrm>
                <a:off x="5324" y="3139"/>
                <a:ext cx="72" cy="324"/>
              </a:xfrm>
              <a:custGeom>
                <a:avLst/>
                <a:gdLst>
                  <a:gd name="T0" fmla="*/ 21 w 217"/>
                  <a:gd name="T1" fmla="*/ 165 h 372"/>
                  <a:gd name="T2" fmla="*/ 3 w 217"/>
                  <a:gd name="T3" fmla="*/ 165 h 372"/>
                  <a:gd name="T4" fmla="*/ 3 w 217"/>
                  <a:gd name="T5" fmla="*/ 260 h 372"/>
                  <a:gd name="T6" fmla="*/ 21 w 217"/>
                  <a:gd name="T7" fmla="*/ 260 h 372"/>
                  <a:gd name="T8" fmla="*/ 24 w 217"/>
                  <a:gd name="T9" fmla="*/ 282 h 372"/>
                  <a:gd name="T10" fmla="*/ 0 w 217"/>
                  <a:gd name="T11" fmla="*/ 282 h 372"/>
                  <a:gd name="T12" fmla="*/ 0 w 217"/>
                  <a:gd name="T13" fmla="*/ 0 h 372"/>
                  <a:gd name="T14" fmla="*/ 24 w 217"/>
                  <a:gd name="T15" fmla="*/ 0 h 372"/>
                  <a:gd name="T16" fmla="*/ 21 w 217"/>
                  <a:gd name="T17" fmla="*/ 21 h 372"/>
                  <a:gd name="T18" fmla="*/ 3 w 217"/>
                  <a:gd name="T19" fmla="*/ 21 h 372"/>
                  <a:gd name="T20" fmla="*/ 3 w 217"/>
                  <a:gd name="T21" fmla="*/ 130 h 372"/>
                  <a:gd name="T22" fmla="*/ 21 w 217"/>
                  <a:gd name="T23" fmla="*/ 130 h 372"/>
                  <a:gd name="T24" fmla="*/ 21 w 217"/>
                  <a:gd name="T25" fmla="*/ 165 h 3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7"/>
                  <a:gd name="T40" fmla="*/ 0 h 372"/>
                  <a:gd name="T41" fmla="*/ 217 w 217"/>
                  <a:gd name="T42" fmla="*/ 372 h 37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7" h="372">
                    <a:moveTo>
                      <a:pt x="188" y="217"/>
                    </a:moveTo>
                    <a:lnTo>
                      <a:pt x="29" y="217"/>
                    </a:lnTo>
                    <a:lnTo>
                      <a:pt x="29" y="343"/>
                    </a:lnTo>
                    <a:lnTo>
                      <a:pt x="188" y="343"/>
                    </a:lnTo>
                    <a:lnTo>
                      <a:pt x="217" y="372"/>
                    </a:lnTo>
                    <a:lnTo>
                      <a:pt x="0" y="372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188" y="27"/>
                    </a:lnTo>
                    <a:lnTo>
                      <a:pt x="29" y="27"/>
                    </a:lnTo>
                    <a:lnTo>
                      <a:pt x="29" y="171"/>
                    </a:lnTo>
                    <a:lnTo>
                      <a:pt x="188" y="171"/>
                    </a:lnTo>
                    <a:lnTo>
                      <a:pt x="188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2" name="Freeform 378"/>
              <p:cNvSpPr>
                <a:spLocks/>
              </p:cNvSpPr>
              <p:nvPr/>
            </p:nvSpPr>
            <p:spPr bwMode="auto">
              <a:xfrm>
                <a:off x="5386" y="3139"/>
                <a:ext cx="10" cy="324"/>
              </a:xfrm>
              <a:custGeom>
                <a:avLst/>
                <a:gdLst>
                  <a:gd name="T0" fmla="*/ 0 w 29"/>
                  <a:gd name="T1" fmla="*/ 21 h 372"/>
                  <a:gd name="T2" fmla="*/ 0 w 29"/>
                  <a:gd name="T3" fmla="*/ 260 h 372"/>
                  <a:gd name="T4" fmla="*/ 3 w 29"/>
                  <a:gd name="T5" fmla="*/ 282 h 372"/>
                  <a:gd name="T6" fmla="*/ 3 w 29"/>
                  <a:gd name="T7" fmla="*/ 0 h 372"/>
                  <a:gd name="T8" fmla="*/ 0 w 29"/>
                  <a:gd name="T9" fmla="*/ 21 h 3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2"/>
                  <a:gd name="T17" fmla="*/ 29 w 29"/>
                  <a:gd name="T18" fmla="*/ 372 h 3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2">
                    <a:moveTo>
                      <a:pt x="0" y="27"/>
                    </a:moveTo>
                    <a:lnTo>
                      <a:pt x="0" y="343"/>
                    </a:lnTo>
                    <a:lnTo>
                      <a:pt x="29" y="372"/>
                    </a:lnTo>
                    <a:lnTo>
                      <a:pt x="29" y="0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3" name="Freeform 379"/>
              <p:cNvSpPr>
                <a:spLocks/>
              </p:cNvSpPr>
              <p:nvPr/>
            </p:nvSpPr>
            <p:spPr bwMode="auto">
              <a:xfrm>
                <a:off x="5008" y="2721"/>
                <a:ext cx="72" cy="324"/>
              </a:xfrm>
              <a:custGeom>
                <a:avLst/>
                <a:gdLst>
                  <a:gd name="T0" fmla="*/ 3 w 215"/>
                  <a:gd name="T1" fmla="*/ 163 h 373"/>
                  <a:gd name="T2" fmla="*/ 21 w 215"/>
                  <a:gd name="T3" fmla="*/ 163 h 373"/>
                  <a:gd name="T4" fmla="*/ 21 w 215"/>
                  <a:gd name="T5" fmla="*/ 260 h 373"/>
                  <a:gd name="T6" fmla="*/ 3 w 215"/>
                  <a:gd name="T7" fmla="*/ 260 h 373"/>
                  <a:gd name="T8" fmla="*/ 0 w 215"/>
                  <a:gd name="T9" fmla="*/ 281 h 373"/>
                  <a:gd name="T10" fmla="*/ 24 w 215"/>
                  <a:gd name="T11" fmla="*/ 281 h 373"/>
                  <a:gd name="T12" fmla="*/ 24 w 215"/>
                  <a:gd name="T13" fmla="*/ 0 h 373"/>
                  <a:gd name="T14" fmla="*/ 0 w 215"/>
                  <a:gd name="T15" fmla="*/ 0 h 373"/>
                  <a:gd name="T16" fmla="*/ 3 w 215"/>
                  <a:gd name="T17" fmla="*/ 22 h 373"/>
                  <a:gd name="T18" fmla="*/ 21 w 215"/>
                  <a:gd name="T19" fmla="*/ 22 h 373"/>
                  <a:gd name="T20" fmla="*/ 21 w 215"/>
                  <a:gd name="T21" fmla="*/ 129 h 373"/>
                  <a:gd name="T22" fmla="*/ 3 w 215"/>
                  <a:gd name="T23" fmla="*/ 129 h 373"/>
                  <a:gd name="T24" fmla="*/ 3 w 215"/>
                  <a:gd name="T25" fmla="*/ 163 h 37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5"/>
                  <a:gd name="T40" fmla="*/ 0 h 373"/>
                  <a:gd name="T41" fmla="*/ 215 w 215"/>
                  <a:gd name="T42" fmla="*/ 373 h 37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5" h="373">
                    <a:moveTo>
                      <a:pt x="29" y="217"/>
                    </a:moveTo>
                    <a:lnTo>
                      <a:pt x="187" y="217"/>
                    </a:lnTo>
                    <a:lnTo>
                      <a:pt x="187" y="344"/>
                    </a:lnTo>
                    <a:lnTo>
                      <a:pt x="29" y="344"/>
                    </a:lnTo>
                    <a:lnTo>
                      <a:pt x="0" y="373"/>
                    </a:lnTo>
                    <a:lnTo>
                      <a:pt x="215" y="373"/>
                    </a:lnTo>
                    <a:lnTo>
                      <a:pt x="215" y="0"/>
                    </a:lnTo>
                    <a:lnTo>
                      <a:pt x="0" y="0"/>
                    </a:lnTo>
                    <a:lnTo>
                      <a:pt x="29" y="29"/>
                    </a:lnTo>
                    <a:lnTo>
                      <a:pt x="187" y="29"/>
                    </a:lnTo>
                    <a:lnTo>
                      <a:pt x="187" y="171"/>
                    </a:lnTo>
                    <a:lnTo>
                      <a:pt x="29" y="171"/>
                    </a:lnTo>
                    <a:lnTo>
                      <a:pt x="29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4" name="Freeform 380"/>
              <p:cNvSpPr>
                <a:spLocks/>
              </p:cNvSpPr>
              <p:nvPr/>
            </p:nvSpPr>
            <p:spPr bwMode="auto">
              <a:xfrm>
                <a:off x="5008" y="2721"/>
                <a:ext cx="10" cy="324"/>
              </a:xfrm>
              <a:custGeom>
                <a:avLst/>
                <a:gdLst>
                  <a:gd name="T0" fmla="*/ 3 w 29"/>
                  <a:gd name="T1" fmla="*/ 22 h 373"/>
                  <a:gd name="T2" fmla="*/ 3 w 29"/>
                  <a:gd name="T3" fmla="*/ 260 h 373"/>
                  <a:gd name="T4" fmla="*/ 0 w 29"/>
                  <a:gd name="T5" fmla="*/ 281 h 373"/>
                  <a:gd name="T6" fmla="*/ 0 w 29"/>
                  <a:gd name="T7" fmla="*/ 0 h 373"/>
                  <a:gd name="T8" fmla="*/ 3 w 29"/>
                  <a:gd name="T9" fmla="*/ 22 h 3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3"/>
                  <a:gd name="T17" fmla="*/ 29 w 29"/>
                  <a:gd name="T18" fmla="*/ 373 h 3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3">
                    <a:moveTo>
                      <a:pt x="29" y="29"/>
                    </a:moveTo>
                    <a:lnTo>
                      <a:pt x="29" y="344"/>
                    </a:lnTo>
                    <a:lnTo>
                      <a:pt x="0" y="373"/>
                    </a:lnTo>
                    <a:lnTo>
                      <a:pt x="0" y="0"/>
                    </a:lnTo>
                    <a:lnTo>
                      <a:pt x="29" y="29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5" name="Freeform 381"/>
              <p:cNvSpPr>
                <a:spLocks/>
              </p:cNvSpPr>
              <p:nvPr/>
            </p:nvSpPr>
            <p:spPr bwMode="auto">
              <a:xfrm>
                <a:off x="4903" y="2721"/>
                <a:ext cx="71" cy="324"/>
              </a:xfrm>
              <a:custGeom>
                <a:avLst/>
                <a:gdLst>
                  <a:gd name="T0" fmla="*/ 3 w 216"/>
                  <a:gd name="T1" fmla="*/ 163 h 373"/>
                  <a:gd name="T2" fmla="*/ 20 w 216"/>
                  <a:gd name="T3" fmla="*/ 163 h 373"/>
                  <a:gd name="T4" fmla="*/ 20 w 216"/>
                  <a:gd name="T5" fmla="*/ 260 h 373"/>
                  <a:gd name="T6" fmla="*/ 3 w 216"/>
                  <a:gd name="T7" fmla="*/ 260 h 373"/>
                  <a:gd name="T8" fmla="*/ 0 w 216"/>
                  <a:gd name="T9" fmla="*/ 281 h 373"/>
                  <a:gd name="T10" fmla="*/ 23 w 216"/>
                  <a:gd name="T11" fmla="*/ 281 h 373"/>
                  <a:gd name="T12" fmla="*/ 23 w 216"/>
                  <a:gd name="T13" fmla="*/ 0 h 373"/>
                  <a:gd name="T14" fmla="*/ 0 w 216"/>
                  <a:gd name="T15" fmla="*/ 0 h 373"/>
                  <a:gd name="T16" fmla="*/ 3 w 216"/>
                  <a:gd name="T17" fmla="*/ 22 h 373"/>
                  <a:gd name="T18" fmla="*/ 20 w 216"/>
                  <a:gd name="T19" fmla="*/ 22 h 373"/>
                  <a:gd name="T20" fmla="*/ 20 w 216"/>
                  <a:gd name="T21" fmla="*/ 129 h 373"/>
                  <a:gd name="T22" fmla="*/ 3 w 216"/>
                  <a:gd name="T23" fmla="*/ 129 h 373"/>
                  <a:gd name="T24" fmla="*/ 3 w 216"/>
                  <a:gd name="T25" fmla="*/ 163 h 37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6"/>
                  <a:gd name="T40" fmla="*/ 0 h 373"/>
                  <a:gd name="T41" fmla="*/ 216 w 216"/>
                  <a:gd name="T42" fmla="*/ 373 h 37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6" h="373">
                    <a:moveTo>
                      <a:pt x="29" y="217"/>
                    </a:moveTo>
                    <a:lnTo>
                      <a:pt x="186" y="217"/>
                    </a:lnTo>
                    <a:lnTo>
                      <a:pt x="186" y="344"/>
                    </a:lnTo>
                    <a:lnTo>
                      <a:pt x="29" y="344"/>
                    </a:lnTo>
                    <a:lnTo>
                      <a:pt x="0" y="373"/>
                    </a:lnTo>
                    <a:lnTo>
                      <a:pt x="216" y="373"/>
                    </a:lnTo>
                    <a:lnTo>
                      <a:pt x="216" y="0"/>
                    </a:lnTo>
                    <a:lnTo>
                      <a:pt x="0" y="0"/>
                    </a:lnTo>
                    <a:lnTo>
                      <a:pt x="29" y="29"/>
                    </a:lnTo>
                    <a:lnTo>
                      <a:pt x="186" y="29"/>
                    </a:lnTo>
                    <a:lnTo>
                      <a:pt x="186" y="171"/>
                    </a:lnTo>
                    <a:lnTo>
                      <a:pt x="29" y="171"/>
                    </a:lnTo>
                    <a:lnTo>
                      <a:pt x="29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6" name="Freeform 382"/>
              <p:cNvSpPr>
                <a:spLocks/>
              </p:cNvSpPr>
              <p:nvPr/>
            </p:nvSpPr>
            <p:spPr bwMode="auto">
              <a:xfrm>
                <a:off x="4903" y="2721"/>
                <a:ext cx="9" cy="324"/>
              </a:xfrm>
              <a:custGeom>
                <a:avLst/>
                <a:gdLst>
                  <a:gd name="T0" fmla="*/ 3 w 29"/>
                  <a:gd name="T1" fmla="*/ 22 h 373"/>
                  <a:gd name="T2" fmla="*/ 3 w 29"/>
                  <a:gd name="T3" fmla="*/ 260 h 373"/>
                  <a:gd name="T4" fmla="*/ 0 w 29"/>
                  <a:gd name="T5" fmla="*/ 281 h 373"/>
                  <a:gd name="T6" fmla="*/ 0 w 29"/>
                  <a:gd name="T7" fmla="*/ 0 h 373"/>
                  <a:gd name="T8" fmla="*/ 3 w 29"/>
                  <a:gd name="T9" fmla="*/ 22 h 3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3"/>
                  <a:gd name="T17" fmla="*/ 29 w 29"/>
                  <a:gd name="T18" fmla="*/ 373 h 3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3">
                    <a:moveTo>
                      <a:pt x="29" y="29"/>
                    </a:moveTo>
                    <a:lnTo>
                      <a:pt x="29" y="344"/>
                    </a:lnTo>
                    <a:lnTo>
                      <a:pt x="0" y="373"/>
                    </a:lnTo>
                    <a:lnTo>
                      <a:pt x="0" y="0"/>
                    </a:lnTo>
                    <a:lnTo>
                      <a:pt x="29" y="29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7" name="Freeform 383"/>
              <p:cNvSpPr>
                <a:spLocks/>
              </p:cNvSpPr>
              <p:nvPr/>
            </p:nvSpPr>
            <p:spPr bwMode="auto">
              <a:xfrm>
                <a:off x="4799" y="2721"/>
                <a:ext cx="72" cy="324"/>
              </a:xfrm>
              <a:custGeom>
                <a:avLst/>
                <a:gdLst>
                  <a:gd name="T0" fmla="*/ 3 w 215"/>
                  <a:gd name="T1" fmla="*/ 163 h 373"/>
                  <a:gd name="T2" fmla="*/ 21 w 215"/>
                  <a:gd name="T3" fmla="*/ 163 h 373"/>
                  <a:gd name="T4" fmla="*/ 21 w 215"/>
                  <a:gd name="T5" fmla="*/ 260 h 373"/>
                  <a:gd name="T6" fmla="*/ 3 w 215"/>
                  <a:gd name="T7" fmla="*/ 260 h 373"/>
                  <a:gd name="T8" fmla="*/ 0 w 215"/>
                  <a:gd name="T9" fmla="*/ 281 h 373"/>
                  <a:gd name="T10" fmla="*/ 24 w 215"/>
                  <a:gd name="T11" fmla="*/ 281 h 373"/>
                  <a:gd name="T12" fmla="*/ 24 w 215"/>
                  <a:gd name="T13" fmla="*/ 0 h 373"/>
                  <a:gd name="T14" fmla="*/ 0 w 215"/>
                  <a:gd name="T15" fmla="*/ 0 h 373"/>
                  <a:gd name="T16" fmla="*/ 3 w 215"/>
                  <a:gd name="T17" fmla="*/ 22 h 373"/>
                  <a:gd name="T18" fmla="*/ 21 w 215"/>
                  <a:gd name="T19" fmla="*/ 22 h 373"/>
                  <a:gd name="T20" fmla="*/ 21 w 215"/>
                  <a:gd name="T21" fmla="*/ 129 h 373"/>
                  <a:gd name="T22" fmla="*/ 3 w 215"/>
                  <a:gd name="T23" fmla="*/ 129 h 373"/>
                  <a:gd name="T24" fmla="*/ 3 w 215"/>
                  <a:gd name="T25" fmla="*/ 163 h 37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5"/>
                  <a:gd name="T40" fmla="*/ 0 h 373"/>
                  <a:gd name="T41" fmla="*/ 215 w 215"/>
                  <a:gd name="T42" fmla="*/ 373 h 37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5" h="373">
                    <a:moveTo>
                      <a:pt x="28" y="217"/>
                    </a:moveTo>
                    <a:lnTo>
                      <a:pt x="186" y="217"/>
                    </a:lnTo>
                    <a:lnTo>
                      <a:pt x="186" y="344"/>
                    </a:lnTo>
                    <a:lnTo>
                      <a:pt x="29" y="344"/>
                    </a:lnTo>
                    <a:lnTo>
                      <a:pt x="0" y="373"/>
                    </a:lnTo>
                    <a:lnTo>
                      <a:pt x="215" y="373"/>
                    </a:lnTo>
                    <a:lnTo>
                      <a:pt x="215" y="0"/>
                    </a:lnTo>
                    <a:lnTo>
                      <a:pt x="0" y="0"/>
                    </a:lnTo>
                    <a:lnTo>
                      <a:pt x="29" y="29"/>
                    </a:lnTo>
                    <a:lnTo>
                      <a:pt x="186" y="29"/>
                    </a:lnTo>
                    <a:lnTo>
                      <a:pt x="186" y="171"/>
                    </a:lnTo>
                    <a:lnTo>
                      <a:pt x="29" y="171"/>
                    </a:lnTo>
                    <a:lnTo>
                      <a:pt x="28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8" name="Freeform 384"/>
              <p:cNvSpPr>
                <a:spLocks/>
              </p:cNvSpPr>
              <p:nvPr/>
            </p:nvSpPr>
            <p:spPr bwMode="auto">
              <a:xfrm>
                <a:off x="4799" y="2721"/>
                <a:ext cx="10" cy="324"/>
              </a:xfrm>
              <a:custGeom>
                <a:avLst/>
                <a:gdLst>
                  <a:gd name="T0" fmla="*/ 3 w 29"/>
                  <a:gd name="T1" fmla="*/ 22 h 373"/>
                  <a:gd name="T2" fmla="*/ 3 w 29"/>
                  <a:gd name="T3" fmla="*/ 260 h 373"/>
                  <a:gd name="T4" fmla="*/ 0 w 29"/>
                  <a:gd name="T5" fmla="*/ 281 h 373"/>
                  <a:gd name="T6" fmla="*/ 0 w 29"/>
                  <a:gd name="T7" fmla="*/ 0 h 373"/>
                  <a:gd name="T8" fmla="*/ 3 w 29"/>
                  <a:gd name="T9" fmla="*/ 22 h 3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3"/>
                  <a:gd name="T17" fmla="*/ 29 w 29"/>
                  <a:gd name="T18" fmla="*/ 373 h 3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3">
                    <a:moveTo>
                      <a:pt x="29" y="29"/>
                    </a:moveTo>
                    <a:lnTo>
                      <a:pt x="29" y="344"/>
                    </a:lnTo>
                    <a:lnTo>
                      <a:pt x="0" y="373"/>
                    </a:lnTo>
                    <a:lnTo>
                      <a:pt x="0" y="0"/>
                    </a:lnTo>
                    <a:lnTo>
                      <a:pt x="29" y="29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9" name="Freeform 386"/>
              <p:cNvSpPr>
                <a:spLocks/>
              </p:cNvSpPr>
              <p:nvPr/>
            </p:nvSpPr>
            <p:spPr bwMode="auto">
              <a:xfrm>
                <a:off x="4903" y="3139"/>
                <a:ext cx="9" cy="324"/>
              </a:xfrm>
              <a:custGeom>
                <a:avLst/>
                <a:gdLst>
                  <a:gd name="T0" fmla="*/ 3 w 29"/>
                  <a:gd name="T1" fmla="*/ 21 h 372"/>
                  <a:gd name="T2" fmla="*/ 3 w 29"/>
                  <a:gd name="T3" fmla="*/ 260 h 372"/>
                  <a:gd name="T4" fmla="*/ 0 w 29"/>
                  <a:gd name="T5" fmla="*/ 282 h 372"/>
                  <a:gd name="T6" fmla="*/ 0 w 29"/>
                  <a:gd name="T7" fmla="*/ 0 h 372"/>
                  <a:gd name="T8" fmla="*/ 3 w 29"/>
                  <a:gd name="T9" fmla="*/ 21 h 3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2"/>
                  <a:gd name="T17" fmla="*/ 29 w 29"/>
                  <a:gd name="T18" fmla="*/ 372 h 3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2">
                    <a:moveTo>
                      <a:pt x="29" y="27"/>
                    </a:moveTo>
                    <a:lnTo>
                      <a:pt x="29" y="343"/>
                    </a:lnTo>
                    <a:lnTo>
                      <a:pt x="0" y="372"/>
                    </a:lnTo>
                    <a:lnTo>
                      <a:pt x="0" y="0"/>
                    </a:lnTo>
                    <a:lnTo>
                      <a:pt x="29" y="2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0" name="Freeform 387"/>
              <p:cNvSpPr>
                <a:spLocks/>
              </p:cNvSpPr>
              <p:nvPr/>
            </p:nvSpPr>
            <p:spPr bwMode="auto">
              <a:xfrm>
                <a:off x="4799" y="3139"/>
                <a:ext cx="72" cy="324"/>
              </a:xfrm>
              <a:custGeom>
                <a:avLst/>
                <a:gdLst>
                  <a:gd name="T0" fmla="*/ 3 w 215"/>
                  <a:gd name="T1" fmla="*/ 165 h 372"/>
                  <a:gd name="T2" fmla="*/ 21 w 215"/>
                  <a:gd name="T3" fmla="*/ 165 h 372"/>
                  <a:gd name="T4" fmla="*/ 21 w 215"/>
                  <a:gd name="T5" fmla="*/ 260 h 372"/>
                  <a:gd name="T6" fmla="*/ 3 w 215"/>
                  <a:gd name="T7" fmla="*/ 260 h 372"/>
                  <a:gd name="T8" fmla="*/ 0 w 215"/>
                  <a:gd name="T9" fmla="*/ 282 h 372"/>
                  <a:gd name="T10" fmla="*/ 24 w 215"/>
                  <a:gd name="T11" fmla="*/ 282 h 372"/>
                  <a:gd name="T12" fmla="*/ 24 w 215"/>
                  <a:gd name="T13" fmla="*/ 0 h 372"/>
                  <a:gd name="T14" fmla="*/ 0 w 215"/>
                  <a:gd name="T15" fmla="*/ 0 h 372"/>
                  <a:gd name="T16" fmla="*/ 3 w 215"/>
                  <a:gd name="T17" fmla="*/ 21 h 372"/>
                  <a:gd name="T18" fmla="*/ 21 w 215"/>
                  <a:gd name="T19" fmla="*/ 21 h 372"/>
                  <a:gd name="T20" fmla="*/ 21 w 215"/>
                  <a:gd name="T21" fmla="*/ 130 h 372"/>
                  <a:gd name="T22" fmla="*/ 3 w 215"/>
                  <a:gd name="T23" fmla="*/ 130 h 372"/>
                  <a:gd name="T24" fmla="*/ 3 w 215"/>
                  <a:gd name="T25" fmla="*/ 165 h 3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5"/>
                  <a:gd name="T40" fmla="*/ 0 h 372"/>
                  <a:gd name="T41" fmla="*/ 215 w 215"/>
                  <a:gd name="T42" fmla="*/ 372 h 37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5" h="372">
                    <a:moveTo>
                      <a:pt x="28" y="217"/>
                    </a:moveTo>
                    <a:lnTo>
                      <a:pt x="186" y="217"/>
                    </a:lnTo>
                    <a:lnTo>
                      <a:pt x="186" y="343"/>
                    </a:lnTo>
                    <a:lnTo>
                      <a:pt x="29" y="343"/>
                    </a:lnTo>
                    <a:lnTo>
                      <a:pt x="0" y="372"/>
                    </a:lnTo>
                    <a:lnTo>
                      <a:pt x="215" y="372"/>
                    </a:lnTo>
                    <a:lnTo>
                      <a:pt x="215" y="0"/>
                    </a:lnTo>
                    <a:lnTo>
                      <a:pt x="0" y="0"/>
                    </a:lnTo>
                    <a:lnTo>
                      <a:pt x="29" y="27"/>
                    </a:lnTo>
                    <a:lnTo>
                      <a:pt x="186" y="27"/>
                    </a:lnTo>
                    <a:lnTo>
                      <a:pt x="186" y="171"/>
                    </a:lnTo>
                    <a:lnTo>
                      <a:pt x="29" y="171"/>
                    </a:lnTo>
                    <a:lnTo>
                      <a:pt x="28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1" name="Freeform 388"/>
              <p:cNvSpPr>
                <a:spLocks/>
              </p:cNvSpPr>
              <p:nvPr/>
            </p:nvSpPr>
            <p:spPr bwMode="auto">
              <a:xfrm>
                <a:off x="4799" y="3139"/>
                <a:ext cx="10" cy="324"/>
              </a:xfrm>
              <a:custGeom>
                <a:avLst/>
                <a:gdLst>
                  <a:gd name="T0" fmla="*/ 3 w 29"/>
                  <a:gd name="T1" fmla="*/ 21 h 372"/>
                  <a:gd name="T2" fmla="*/ 3 w 29"/>
                  <a:gd name="T3" fmla="*/ 260 h 372"/>
                  <a:gd name="T4" fmla="*/ 0 w 29"/>
                  <a:gd name="T5" fmla="*/ 282 h 372"/>
                  <a:gd name="T6" fmla="*/ 0 w 29"/>
                  <a:gd name="T7" fmla="*/ 0 h 372"/>
                  <a:gd name="T8" fmla="*/ 3 w 29"/>
                  <a:gd name="T9" fmla="*/ 21 h 3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2"/>
                  <a:gd name="T17" fmla="*/ 29 w 29"/>
                  <a:gd name="T18" fmla="*/ 372 h 3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2">
                    <a:moveTo>
                      <a:pt x="29" y="27"/>
                    </a:moveTo>
                    <a:lnTo>
                      <a:pt x="29" y="343"/>
                    </a:lnTo>
                    <a:lnTo>
                      <a:pt x="0" y="372"/>
                    </a:lnTo>
                    <a:lnTo>
                      <a:pt x="0" y="0"/>
                    </a:lnTo>
                    <a:lnTo>
                      <a:pt x="29" y="2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2" name="Rectangle 389"/>
              <p:cNvSpPr>
                <a:spLocks noChangeArrowheads="1"/>
              </p:cNvSpPr>
              <p:nvPr/>
            </p:nvSpPr>
            <p:spPr bwMode="auto">
              <a:xfrm>
                <a:off x="5114" y="2898"/>
                <a:ext cx="72" cy="1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3" name="Rectangle 390"/>
              <p:cNvSpPr>
                <a:spLocks noChangeArrowheads="1"/>
              </p:cNvSpPr>
              <p:nvPr/>
            </p:nvSpPr>
            <p:spPr bwMode="auto">
              <a:xfrm>
                <a:off x="5218" y="2898"/>
                <a:ext cx="72" cy="1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4" name="Rectangle 391"/>
              <p:cNvSpPr>
                <a:spLocks noChangeArrowheads="1"/>
              </p:cNvSpPr>
              <p:nvPr/>
            </p:nvSpPr>
            <p:spPr bwMode="auto">
              <a:xfrm>
                <a:off x="5324" y="2898"/>
                <a:ext cx="72" cy="1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5" name="Rectangle 392"/>
              <p:cNvSpPr>
                <a:spLocks noChangeArrowheads="1"/>
              </p:cNvSpPr>
              <p:nvPr/>
            </p:nvSpPr>
            <p:spPr bwMode="auto">
              <a:xfrm>
                <a:off x="5008" y="2898"/>
                <a:ext cx="72" cy="1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6" name="Rectangle 393"/>
              <p:cNvSpPr>
                <a:spLocks noChangeArrowheads="1"/>
              </p:cNvSpPr>
              <p:nvPr/>
            </p:nvSpPr>
            <p:spPr bwMode="auto">
              <a:xfrm>
                <a:off x="4903" y="2898"/>
                <a:ext cx="71" cy="1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7" name="Rectangle 394"/>
              <p:cNvSpPr>
                <a:spLocks noChangeArrowheads="1"/>
              </p:cNvSpPr>
              <p:nvPr/>
            </p:nvSpPr>
            <p:spPr bwMode="auto">
              <a:xfrm>
                <a:off x="4799" y="2898"/>
                <a:ext cx="72" cy="1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8" name="Freeform 395"/>
              <p:cNvSpPr>
                <a:spLocks/>
              </p:cNvSpPr>
              <p:nvPr/>
            </p:nvSpPr>
            <p:spPr bwMode="auto">
              <a:xfrm>
                <a:off x="4986" y="2736"/>
                <a:ext cx="12" cy="37"/>
              </a:xfrm>
              <a:custGeom>
                <a:avLst/>
                <a:gdLst>
                  <a:gd name="T0" fmla="*/ 2 w 37"/>
                  <a:gd name="T1" fmla="*/ 36 h 38"/>
                  <a:gd name="T2" fmla="*/ 3 w 37"/>
                  <a:gd name="T3" fmla="*/ 34 h 38"/>
                  <a:gd name="T4" fmla="*/ 3 w 37"/>
                  <a:gd name="T5" fmla="*/ 30 h 38"/>
                  <a:gd name="T6" fmla="*/ 4 w 37"/>
                  <a:gd name="T7" fmla="*/ 23 h 38"/>
                  <a:gd name="T8" fmla="*/ 4 w 37"/>
                  <a:gd name="T9" fmla="*/ 19 h 38"/>
                  <a:gd name="T10" fmla="*/ 4 w 37"/>
                  <a:gd name="T11" fmla="*/ 12 h 38"/>
                  <a:gd name="T12" fmla="*/ 3 w 37"/>
                  <a:gd name="T13" fmla="*/ 5 h 38"/>
                  <a:gd name="T14" fmla="*/ 3 w 37"/>
                  <a:gd name="T15" fmla="*/ 1 h 38"/>
                  <a:gd name="T16" fmla="*/ 2 w 37"/>
                  <a:gd name="T17" fmla="*/ 0 h 38"/>
                  <a:gd name="T18" fmla="*/ 1 w 37"/>
                  <a:gd name="T19" fmla="*/ 1 h 38"/>
                  <a:gd name="T20" fmla="*/ 1 w 37"/>
                  <a:gd name="T21" fmla="*/ 5 h 38"/>
                  <a:gd name="T22" fmla="*/ 0 w 37"/>
                  <a:gd name="T23" fmla="*/ 12 h 38"/>
                  <a:gd name="T24" fmla="*/ 0 w 37"/>
                  <a:gd name="T25" fmla="*/ 19 h 38"/>
                  <a:gd name="T26" fmla="*/ 0 w 37"/>
                  <a:gd name="T27" fmla="*/ 23 h 38"/>
                  <a:gd name="T28" fmla="*/ 1 w 37"/>
                  <a:gd name="T29" fmla="*/ 30 h 38"/>
                  <a:gd name="T30" fmla="*/ 1 w 37"/>
                  <a:gd name="T31" fmla="*/ 34 h 38"/>
                  <a:gd name="T32" fmla="*/ 2 w 37"/>
                  <a:gd name="T33" fmla="*/ 36 h 3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7"/>
                  <a:gd name="T52" fmla="*/ 0 h 38"/>
                  <a:gd name="T53" fmla="*/ 37 w 37"/>
                  <a:gd name="T54" fmla="*/ 38 h 3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7" h="38">
                    <a:moveTo>
                      <a:pt x="19" y="38"/>
                    </a:moveTo>
                    <a:lnTo>
                      <a:pt x="26" y="36"/>
                    </a:lnTo>
                    <a:lnTo>
                      <a:pt x="32" y="32"/>
                    </a:lnTo>
                    <a:lnTo>
                      <a:pt x="36" y="25"/>
                    </a:lnTo>
                    <a:lnTo>
                      <a:pt x="37" y="19"/>
                    </a:lnTo>
                    <a:lnTo>
                      <a:pt x="36" y="12"/>
                    </a:lnTo>
                    <a:lnTo>
                      <a:pt x="32" y="5"/>
                    </a:lnTo>
                    <a:lnTo>
                      <a:pt x="26" y="1"/>
                    </a:lnTo>
                    <a:lnTo>
                      <a:pt x="19" y="0"/>
                    </a:lnTo>
                    <a:lnTo>
                      <a:pt x="12" y="1"/>
                    </a:lnTo>
                    <a:lnTo>
                      <a:pt x="6" y="5"/>
                    </a:lnTo>
                    <a:lnTo>
                      <a:pt x="2" y="12"/>
                    </a:lnTo>
                    <a:lnTo>
                      <a:pt x="0" y="19"/>
                    </a:lnTo>
                    <a:lnTo>
                      <a:pt x="2" y="25"/>
                    </a:lnTo>
                    <a:lnTo>
                      <a:pt x="6" y="32"/>
                    </a:lnTo>
                    <a:lnTo>
                      <a:pt x="12" y="36"/>
                    </a:lnTo>
                    <a:lnTo>
                      <a:pt x="19" y="3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</p:grpSp>
        <p:sp>
          <p:nvSpPr>
            <p:cNvPr id="779" name="Text Box 97"/>
            <p:cNvSpPr txBox="1">
              <a:spLocks noChangeArrowheads="1"/>
            </p:cNvSpPr>
            <p:nvPr/>
          </p:nvSpPr>
          <p:spPr bwMode="auto">
            <a:xfrm>
              <a:off x="236276" y="3862295"/>
              <a:ext cx="1211525" cy="304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79" tIns="47991" rIns="95979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социально-значимый объект</a:t>
              </a:r>
            </a:p>
          </p:txBody>
        </p:sp>
        <p:sp>
          <p:nvSpPr>
            <p:cNvPr id="780" name="Text Box 97"/>
            <p:cNvSpPr txBox="1">
              <a:spLocks noChangeArrowheads="1"/>
            </p:cNvSpPr>
            <p:nvPr/>
          </p:nvSpPr>
          <p:spPr bwMode="auto">
            <a:xfrm>
              <a:off x="245921" y="3764492"/>
              <a:ext cx="1014138" cy="2007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79" tIns="47991" rIns="95979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МНИСС ГЛОНАС</a:t>
              </a:r>
            </a:p>
          </p:txBody>
        </p:sp>
        <p:grpSp>
          <p:nvGrpSpPr>
            <p:cNvPr id="781" name="Группа 780"/>
            <p:cNvGrpSpPr/>
            <p:nvPr/>
          </p:nvGrpSpPr>
          <p:grpSpPr>
            <a:xfrm>
              <a:off x="130147" y="3797367"/>
              <a:ext cx="101162" cy="98324"/>
              <a:chOff x="2569102" y="4634930"/>
              <a:chExt cx="200292" cy="232563"/>
            </a:xfrm>
          </p:grpSpPr>
          <p:sp>
            <p:nvSpPr>
              <p:cNvPr id="782" name="Скругленный прямоугольник 781"/>
              <p:cNvSpPr/>
              <p:nvPr/>
            </p:nvSpPr>
            <p:spPr>
              <a:xfrm>
                <a:off x="2569102" y="4707080"/>
                <a:ext cx="200292" cy="108908"/>
              </a:xfrm>
              <a:prstGeom prst="roundRect">
                <a:avLst>
                  <a:gd name="adj" fmla="val 26788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050"/>
              </a:p>
            </p:txBody>
          </p:sp>
          <p:sp>
            <p:nvSpPr>
              <p:cNvPr id="783" name="Овал 782"/>
              <p:cNvSpPr/>
              <p:nvPr/>
            </p:nvSpPr>
            <p:spPr>
              <a:xfrm>
                <a:off x="2593655" y="4744551"/>
                <a:ext cx="45719" cy="582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050"/>
              </a:p>
            </p:txBody>
          </p:sp>
          <p:sp>
            <p:nvSpPr>
              <p:cNvPr id="784" name="Овал 783"/>
              <p:cNvSpPr/>
              <p:nvPr/>
            </p:nvSpPr>
            <p:spPr>
              <a:xfrm>
                <a:off x="2698872" y="4744551"/>
                <a:ext cx="45719" cy="582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050"/>
              </a:p>
            </p:txBody>
          </p:sp>
          <p:sp>
            <p:nvSpPr>
              <p:cNvPr id="785" name="Скругленный прямоугольник 784"/>
              <p:cNvSpPr/>
              <p:nvPr/>
            </p:nvSpPr>
            <p:spPr>
              <a:xfrm>
                <a:off x="2593654" y="4821774"/>
                <a:ext cx="45719" cy="45719"/>
              </a:xfrm>
              <a:prstGeom prst="roundRect">
                <a:avLst>
                  <a:gd name="adj" fmla="val 26788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050"/>
              </a:p>
            </p:txBody>
          </p:sp>
          <p:sp>
            <p:nvSpPr>
              <p:cNvPr id="786" name="Скругленный прямоугольник 785"/>
              <p:cNvSpPr/>
              <p:nvPr/>
            </p:nvSpPr>
            <p:spPr>
              <a:xfrm>
                <a:off x="2694588" y="4821774"/>
                <a:ext cx="45719" cy="45719"/>
              </a:xfrm>
              <a:prstGeom prst="roundRect">
                <a:avLst>
                  <a:gd name="adj" fmla="val 26788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050"/>
              </a:p>
            </p:txBody>
          </p:sp>
          <p:sp>
            <p:nvSpPr>
              <p:cNvPr id="787" name="Скругленный прямоугольник 786"/>
              <p:cNvSpPr/>
              <p:nvPr/>
            </p:nvSpPr>
            <p:spPr>
              <a:xfrm>
                <a:off x="2595493" y="4634930"/>
                <a:ext cx="146653" cy="81211"/>
              </a:xfrm>
              <a:prstGeom prst="roundRect">
                <a:avLst>
                  <a:gd name="adj" fmla="val 30698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050"/>
              </a:p>
            </p:txBody>
          </p:sp>
          <p:sp>
            <p:nvSpPr>
              <p:cNvPr id="788" name="Скругленный прямоугольник 787"/>
              <p:cNvSpPr/>
              <p:nvPr/>
            </p:nvSpPr>
            <p:spPr>
              <a:xfrm>
                <a:off x="2607152" y="4644548"/>
                <a:ext cx="123333" cy="68297"/>
              </a:xfrm>
              <a:prstGeom prst="roundRect">
                <a:avLst>
                  <a:gd name="adj" fmla="val 30698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050"/>
              </a:p>
            </p:txBody>
          </p:sp>
        </p:grpSp>
        <p:sp>
          <p:nvSpPr>
            <p:cNvPr id="816" name="Text Box 97"/>
            <p:cNvSpPr txBox="1">
              <a:spLocks noChangeArrowheads="1"/>
            </p:cNvSpPr>
            <p:nvPr/>
          </p:nvSpPr>
          <p:spPr bwMode="auto">
            <a:xfrm>
              <a:off x="242397" y="4162290"/>
              <a:ext cx="1431392" cy="1848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80203" tIns="40103" rIns="80203" bIns="40103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801823">
                <a:defRPr/>
              </a:pPr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линии электропередач 110 кВт</a:t>
              </a:r>
            </a:p>
          </p:txBody>
        </p:sp>
        <p:grpSp>
          <p:nvGrpSpPr>
            <p:cNvPr id="817" name="Группа 119"/>
            <p:cNvGrpSpPr>
              <a:grpSpLocks/>
            </p:cNvGrpSpPr>
            <p:nvPr/>
          </p:nvGrpSpPr>
          <p:grpSpPr bwMode="auto">
            <a:xfrm>
              <a:off x="119504" y="4088809"/>
              <a:ext cx="132934" cy="106475"/>
              <a:chOff x="214313" y="8958263"/>
              <a:chExt cx="642937" cy="500062"/>
            </a:xfrm>
          </p:grpSpPr>
          <p:sp>
            <p:nvSpPr>
              <p:cNvPr id="818" name="Прямоугольник 15"/>
              <p:cNvSpPr>
                <a:spLocks noChangeArrowheads="1"/>
              </p:cNvSpPr>
              <p:nvPr/>
            </p:nvSpPr>
            <p:spPr bwMode="auto">
              <a:xfrm>
                <a:off x="214313" y="9172575"/>
                <a:ext cx="642937" cy="285750"/>
              </a:xfrm>
              <a:prstGeom prst="rect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defTabSz="957912"/>
                <a:endParaRPr lang="ru-RU" sz="6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19" name="Равнобедренный треугольник 16"/>
              <p:cNvSpPr>
                <a:spLocks noChangeArrowheads="1"/>
              </p:cNvSpPr>
              <p:nvPr/>
            </p:nvSpPr>
            <p:spPr bwMode="auto">
              <a:xfrm>
                <a:off x="214313" y="8958263"/>
                <a:ext cx="642937" cy="214312"/>
              </a:xfrm>
              <a:prstGeom prst="triangle">
                <a:avLst>
                  <a:gd name="adj" fmla="val 50000"/>
                </a:avLst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defTabSz="957912"/>
                <a:endParaRPr lang="ru-RU" sz="6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820" name="Группа 21"/>
              <p:cNvGrpSpPr>
                <a:grpSpLocks/>
              </p:cNvGrpSpPr>
              <p:nvPr/>
            </p:nvGrpSpPr>
            <p:grpSpPr bwMode="auto">
              <a:xfrm>
                <a:off x="463631" y="9009063"/>
                <a:ext cx="142876" cy="142875"/>
                <a:chOff x="11544336" y="8944798"/>
                <a:chExt cx="142876" cy="142876"/>
              </a:xfrm>
            </p:grpSpPr>
            <p:cxnSp>
              <p:nvCxnSpPr>
                <p:cNvPr id="821" name="Прямая соединительная линия 18"/>
                <p:cNvCxnSpPr>
                  <a:cxnSpLocks noChangeShapeType="1"/>
                </p:cNvCxnSpPr>
                <p:nvPr/>
              </p:nvCxnSpPr>
              <p:spPr bwMode="auto">
                <a:xfrm rot="5400000">
                  <a:off x="11544336" y="9015442"/>
                  <a:ext cx="142876" cy="1588"/>
                </a:xfrm>
                <a:prstGeom prst="line">
                  <a:avLst/>
                </a:prstGeom>
                <a:noFill/>
                <a:ln w="19050" algn="ctr">
                  <a:solidFill>
                    <a:srgbClr val="FF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822" name="Прямая соединительная линия 20"/>
                <p:cNvCxnSpPr>
                  <a:cxnSpLocks noChangeShapeType="1"/>
                </p:cNvCxnSpPr>
                <p:nvPr/>
              </p:nvCxnSpPr>
              <p:spPr bwMode="auto">
                <a:xfrm>
                  <a:off x="11544336" y="9015442"/>
                  <a:ext cx="142876" cy="1588"/>
                </a:xfrm>
                <a:prstGeom prst="line">
                  <a:avLst/>
                </a:prstGeom>
                <a:noFill/>
                <a:ln w="19050" algn="ctr">
                  <a:solidFill>
                    <a:srgbClr val="FF0000"/>
                  </a:solidFill>
                  <a:round/>
                  <a:headEnd/>
                  <a:tailEnd/>
                </a:ln>
              </p:spPr>
            </p:cxnSp>
          </p:grpSp>
        </p:grpSp>
        <p:cxnSp>
          <p:nvCxnSpPr>
            <p:cNvPr id="823" name="Прямая соединительная линия 822"/>
            <p:cNvCxnSpPr/>
            <p:nvPr/>
          </p:nvCxnSpPr>
          <p:spPr>
            <a:xfrm>
              <a:off x="57137" y="4385486"/>
              <a:ext cx="205242" cy="0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4" name="Прямая соединительная линия 823"/>
            <p:cNvCxnSpPr/>
            <p:nvPr/>
          </p:nvCxnSpPr>
          <p:spPr>
            <a:xfrm>
              <a:off x="56900" y="4257411"/>
              <a:ext cx="208311" cy="0"/>
            </a:xfrm>
            <a:prstGeom prst="line">
              <a:avLst/>
            </a:prstGeom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5" name="Text Box 97"/>
            <p:cNvSpPr txBox="1">
              <a:spLocks noChangeArrowheads="1"/>
            </p:cNvSpPr>
            <p:nvPr/>
          </p:nvSpPr>
          <p:spPr bwMode="auto">
            <a:xfrm>
              <a:off x="263269" y="4286250"/>
              <a:ext cx="931523" cy="1646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2" tIns="30077" rIns="60152" bIns="30077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451014">
                <a:defRPr/>
              </a:pPr>
              <a:r>
                <a:rPr lang="ru-RU" altLang="ru-RU" sz="525" b="0" dirty="0">
                  <a:solidFill>
                    <a:srgbClr val="000000"/>
                  </a:solidFill>
                  <a:cs typeface="Arial" panose="020B0604020202020204" pitchFamily="34" charset="0"/>
                </a:rPr>
                <a:t> </a:t>
              </a:r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объездная дорога</a:t>
              </a:r>
            </a:p>
          </p:txBody>
        </p:sp>
      </p:grpSp>
      <p:sp>
        <p:nvSpPr>
          <p:cNvPr id="826" name="TextBox 825"/>
          <p:cNvSpPr txBox="1"/>
          <p:nvPr/>
        </p:nvSpPr>
        <p:spPr>
          <a:xfrm>
            <a:off x="2270789" y="2045108"/>
            <a:ext cx="282967" cy="1746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47246" tIns="23624" rIns="47246" bIns="23624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825" dirty="0"/>
              <a:t>М-5</a:t>
            </a:r>
          </a:p>
        </p:txBody>
      </p:sp>
      <p:sp>
        <p:nvSpPr>
          <p:cNvPr id="827" name="Text Box 22"/>
          <p:cNvSpPr txBox="1">
            <a:spLocks noChangeArrowheads="1"/>
          </p:cNvSpPr>
          <p:nvPr/>
        </p:nvSpPr>
        <p:spPr bwMode="auto">
          <a:xfrm>
            <a:off x="3003289" y="791758"/>
            <a:ext cx="1216244" cy="185567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615" tIns="23306" rIns="46615" bIns="23306">
            <a:spAutoFit/>
          </a:bodyPr>
          <a:lstStyle>
            <a:lvl1pPr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900" b="1" i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Республика Мордовия</a:t>
            </a:r>
          </a:p>
        </p:txBody>
      </p:sp>
      <p:sp>
        <p:nvSpPr>
          <p:cNvPr id="831" name="AutoShape 24"/>
          <p:cNvSpPr>
            <a:spLocks noChangeArrowheads="1"/>
          </p:cNvSpPr>
          <p:nvPr/>
        </p:nvSpPr>
        <p:spPr bwMode="auto">
          <a:xfrm>
            <a:off x="3029204" y="1282067"/>
            <a:ext cx="1680323" cy="884881"/>
          </a:xfrm>
          <a:prstGeom prst="wedgeRectCallout">
            <a:avLst>
              <a:gd name="adj1" fmla="val -48769"/>
              <a:gd name="adj2" fmla="val 93560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47631" tIns="23818" rIns="47631" bIns="23818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  <a:defRPr/>
            </a:pPr>
            <a:r>
              <a:rPr lang="ru-RU" altLang="ru-RU" sz="75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Опасный участок </a:t>
            </a:r>
          </a:p>
          <a:p>
            <a:pPr algn="ctr">
              <a:buNone/>
              <a:defRPr/>
            </a:pPr>
            <a:r>
              <a:rPr lang="en-US" altLang="ru-RU" sz="75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434+000 - 435+000</a:t>
            </a:r>
            <a:r>
              <a:rPr lang="ru-RU" altLang="ru-RU" sz="75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км </a:t>
            </a:r>
          </a:p>
          <a:p>
            <a:pPr algn="ctr">
              <a:buNone/>
              <a:defRPr/>
            </a:pPr>
            <a:r>
              <a:rPr lang="ru-RU" altLang="ru-RU" sz="75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образования снежных </a:t>
            </a:r>
          </a:p>
          <a:p>
            <a:pPr algn="ctr">
              <a:buNone/>
              <a:defRPr/>
            </a:pPr>
            <a:r>
              <a:rPr lang="ru-RU" altLang="ru-RU" sz="75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заносов, гололедицы)</a:t>
            </a:r>
          </a:p>
          <a:p>
            <a:pPr algn="ctr">
              <a:buNone/>
              <a:defRPr/>
            </a:pPr>
            <a:r>
              <a:rPr lang="ru-RU" altLang="ru-RU" sz="75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420+000 - 422+000</a:t>
            </a:r>
          </a:p>
          <a:p>
            <a:pPr algn="ctr">
              <a:buNone/>
              <a:defRPr/>
            </a:pPr>
            <a:r>
              <a:rPr lang="ru-RU" altLang="ru-RU" sz="75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457+000 - 458+000</a:t>
            </a:r>
          </a:p>
        </p:txBody>
      </p:sp>
      <p:pic>
        <p:nvPicPr>
          <p:cNvPr id="366" name="ЗП Дорог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26418" y="3689599"/>
            <a:ext cx="1938676" cy="143291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3063"/>
            <a:ext cx="1932945" cy="131214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30" name="TextBox 829"/>
          <p:cNvSpPr txBox="1"/>
          <p:nvPr/>
        </p:nvSpPr>
        <p:spPr>
          <a:xfrm>
            <a:off x="-62742" y="382768"/>
            <a:ext cx="2058357" cy="30007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91436" tIns="45717" rIns="91436" bIns="45717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</a:t>
            </a:r>
            <a:r>
              <a:rPr lang="ru-RU" sz="675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порывов ветра </a:t>
            </a:r>
          </a:p>
          <a:p>
            <a:pPr algn="ctr"/>
            <a:r>
              <a:rPr lang="ru-RU" sz="675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12.02.2021</a:t>
            </a:r>
            <a:endParaRPr lang="ru-RU" sz="675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69" name="Рисунок 36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5944" y="737275"/>
            <a:ext cx="117001" cy="10036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0706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66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418" y="2130029"/>
            <a:ext cx="1852963" cy="1296155"/>
          </a:xfrm>
          <a:prstGeom prst="rect">
            <a:avLst/>
          </a:prstGeom>
        </p:spPr>
      </p:pic>
      <p:pic>
        <p:nvPicPr>
          <p:cNvPr id="141" name="Рисунок 140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14537"/>
            <a:ext cx="6857999" cy="472896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805935" y="3152573"/>
            <a:ext cx="282967" cy="1746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47246" tIns="23624" rIns="47246" bIns="23624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825" dirty="0"/>
              <a:t>М-5</a:t>
            </a:r>
          </a:p>
        </p:txBody>
      </p:sp>
      <p:sp>
        <p:nvSpPr>
          <p:cNvPr id="551" name="Text Box 182"/>
          <p:cNvSpPr txBox="1">
            <a:spLocks noChangeArrowheads="1"/>
          </p:cNvSpPr>
          <p:nvPr/>
        </p:nvSpPr>
        <p:spPr bwMode="auto">
          <a:xfrm>
            <a:off x="3578477" y="2906987"/>
            <a:ext cx="629908" cy="19296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3939" tIns="26969" rIns="53939" bIns="26969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Синяково</a:t>
            </a:r>
            <a:endParaRPr lang="ru-RU" altLang="ru-RU" sz="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-7299" y="985"/>
            <a:ext cx="6865299" cy="41355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05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prstClr val="white"/>
                </a:solidFill>
              </a:rPr>
              <a:t>ИНФОРМАЦИОННЫЕ МАТЕРИАЛЫ ПО АВТОМОБИЛЬНОЙ ДОРОГЕ </a:t>
            </a:r>
          </a:p>
          <a:p>
            <a:r>
              <a:rPr lang="ru-RU" sz="1000" dirty="0">
                <a:solidFill>
                  <a:prstClr val="white"/>
                </a:solidFill>
              </a:rPr>
              <a:t>М-5 РЕСПУБЛИКИ МОРДОВИЯ (РИСК НАРУШЕНИЯ ТРАНСПОРТНОГО СООБЩЕНИЯ НА </a:t>
            </a:r>
            <a:r>
              <a:rPr lang="ru-RU" sz="1000" dirty="0" smtClean="0">
                <a:solidFill>
                  <a:prstClr val="white"/>
                </a:solidFill>
              </a:rPr>
              <a:t>12.02.2021</a:t>
            </a:r>
            <a:r>
              <a:rPr lang="ru-RU" sz="1000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262" name="AutoShape 24"/>
          <p:cNvSpPr>
            <a:spLocks noChangeArrowheads="1"/>
          </p:cNvSpPr>
          <p:nvPr/>
        </p:nvSpPr>
        <p:spPr bwMode="auto">
          <a:xfrm>
            <a:off x="3428999" y="1652770"/>
            <a:ext cx="1680323" cy="448787"/>
          </a:xfrm>
          <a:prstGeom prst="wedgeRectCallout">
            <a:avLst>
              <a:gd name="adj1" fmla="val -32744"/>
              <a:gd name="adj2" fmla="val 192429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47631" tIns="23818" rIns="47631" bIns="23818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75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Опасный участок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75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115-118 км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75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(риск образования заторов)</a:t>
            </a:r>
            <a:endParaRPr lang="en-US" altLang="ru-RU" sz="750" u="sng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4" name="Text Box 97"/>
          <p:cNvSpPr txBox="1">
            <a:spLocks noChangeArrowheads="1"/>
          </p:cNvSpPr>
          <p:nvPr/>
        </p:nvSpPr>
        <p:spPr bwMode="auto">
          <a:xfrm>
            <a:off x="209596" y="4284364"/>
            <a:ext cx="869036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</a:t>
            </a:r>
          </a:p>
        </p:txBody>
      </p:sp>
      <p:sp>
        <p:nvSpPr>
          <p:cNvPr id="295" name="Rectangle 93"/>
          <p:cNvSpPr>
            <a:spLocks noChangeArrowheads="1"/>
          </p:cNvSpPr>
          <p:nvPr/>
        </p:nvSpPr>
        <p:spPr bwMode="auto">
          <a:xfrm>
            <a:off x="10278" y="4089914"/>
            <a:ext cx="1578226" cy="105598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75" tIns="34288" rIns="68575" bIns="34288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85736"/>
            <a:endParaRPr lang="ru-RU" altLang="ru-RU" sz="675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6" name="Text Box 97"/>
          <p:cNvSpPr txBox="1">
            <a:spLocks noChangeArrowheads="1"/>
          </p:cNvSpPr>
          <p:nvPr/>
        </p:nvSpPr>
        <p:spPr bwMode="auto">
          <a:xfrm>
            <a:off x="259818" y="4089913"/>
            <a:ext cx="1064393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297" name="Группа 119"/>
          <p:cNvGrpSpPr>
            <a:grpSpLocks/>
          </p:cNvGrpSpPr>
          <p:nvPr/>
        </p:nvGrpSpPr>
        <p:grpSpPr bwMode="auto">
          <a:xfrm>
            <a:off x="97412" y="4756255"/>
            <a:ext cx="132934" cy="106475"/>
            <a:chOff x="214313" y="8958263"/>
            <a:chExt cx="642937" cy="500062"/>
          </a:xfrm>
        </p:grpSpPr>
        <p:sp>
          <p:nvSpPr>
            <p:cNvPr id="298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9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00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301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302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303" name="Text Box 97"/>
          <p:cNvSpPr txBox="1">
            <a:spLocks noChangeArrowheads="1"/>
          </p:cNvSpPr>
          <p:nvPr/>
        </p:nvSpPr>
        <p:spPr bwMode="auto">
          <a:xfrm>
            <a:off x="219893" y="4738648"/>
            <a:ext cx="1030127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 городская </a:t>
            </a:r>
          </a:p>
        </p:txBody>
      </p:sp>
      <p:cxnSp>
        <p:nvCxnSpPr>
          <p:cNvPr id="304" name="Прямая соединительная линия 303"/>
          <p:cNvCxnSpPr/>
          <p:nvPr/>
        </p:nvCxnSpPr>
        <p:spPr>
          <a:xfrm>
            <a:off x="34808" y="4924858"/>
            <a:ext cx="208311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5" name="Group 316"/>
          <p:cNvGrpSpPr>
            <a:grpSpLocks/>
          </p:cNvGrpSpPr>
          <p:nvPr/>
        </p:nvGrpSpPr>
        <p:grpSpPr bwMode="auto">
          <a:xfrm>
            <a:off x="102266" y="4610389"/>
            <a:ext cx="122602" cy="95841"/>
            <a:chOff x="4727" y="2506"/>
            <a:chExt cx="706" cy="1172"/>
          </a:xfrm>
        </p:grpSpPr>
        <p:sp>
          <p:nvSpPr>
            <p:cNvPr id="306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07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08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09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0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1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2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3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4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5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6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7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8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9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0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1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2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3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4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5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6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7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8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9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0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1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2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3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4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5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6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7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8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9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0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1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2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3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4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5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6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7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8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9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0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1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2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3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4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5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6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7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8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8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8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8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8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</p:grpSp>
      <p:sp>
        <p:nvSpPr>
          <p:cNvPr id="384" name="Text Box 97"/>
          <p:cNvSpPr txBox="1">
            <a:spLocks noChangeArrowheads="1"/>
          </p:cNvSpPr>
          <p:nvPr/>
        </p:nvSpPr>
        <p:spPr bwMode="auto">
          <a:xfrm>
            <a:off x="213947" y="4534417"/>
            <a:ext cx="1211525" cy="304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385" name="Группа 629"/>
          <p:cNvGrpSpPr>
            <a:grpSpLocks/>
          </p:cNvGrpSpPr>
          <p:nvPr/>
        </p:nvGrpSpPr>
        <p:grpSpPr bwMode="auto">
          <a:xfrm>
            <a:off x="102254" y="4268872"/>
            <a:ext cx="186804" cy="151818"/>
            <a:chOff x="142483" y="3760971"/>
            <a:chExt cx="346075" cy="386605"/>
          </a:xfrm>
        </p:grpSpPr>
        <p:sp>
          <p:nvSpPr>
            <p:cNvPr id="386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686">
                <a:buClr>
                  <a:srgbClr val="000000"/>
                </a:buClr>
                <a:buSzPct val="100000"/>
                <a:defRPr/>
              </a:pPr>
              <a:endParaRPr lang="ru-RU" sz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87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686">
                <a:defRPr/>
              </a:pPr>
              <a:endParaRPr lang="ru-RU" sz="6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88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770616">
                <a:defRPr/>
              </a:pPr>
              <a:endParaRPr lang="ru-RU" sz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89" name="Text Box 97"/>
          <p:cNvSpPr txBox="1">
            <a:spLocks noChangeArrowheads="1"/>
          </p:cNvSpPr>
          <p:nvPr/>
        </p:nvSpPr>
        <p:spPr bwMode="auto">
          <a:xfrm>
            <a:off x="253851" y="4250509"/>
            <a:ext cx="1030127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СиС МЧС</a:t>
            </a:r>
          </a:p>
        </p:txBody>
      </p:sp>
      <p:sp>
        <p:nvSpPr>
          <p:cNvPr id="390" name="Text Box 97"/>
          <p:cNvSpPr txBox="1">
            <a:spLocks noChangeArrowheads="1"/>
          </p:cNvSpPr>
          <p:nvPr/>
        </p:nvSpPr>
        <p:spPr bwMode="auto">
          <a:xfrm>
            <a:off x="223592" y="4436614"/>
            <a:ext cx="1014138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- МНИСС ГЛОНАС</a:t>
            </a:r>
          </a:p>
        </p:txBody>
      </p:sp>
      <p:grpSp>
        <p:nvGrpSpPr>
          <p:cNvPr id="391" name="Группа 390"/>
          <p:cNvGrpSpPr/>
          <p:nvPr/>
        </p:nvGrpSpPr>
        <p:grpSpPr>
          <a:xfrm>
            <a:off x="107818" y="4469489"/>
            <a:ext cx="101162" cy="98324"/>
            <a:chOff x="2569102" y="4634930"/>
            <a:chExt cx="200292" cy="232563"/>
          </a:xfrm>
        </p:grpSpPr>
        <p:sp>
          <p:nvSpPr>
            <p:cNvPr id="392" name="Скругленный прямоугольник 391"/>
            <p:cNvSpPr/>
            <p:nvPr/>
          </p:nvSpPr>
          <p:spPr>
            <a:xfrm>
              <a:off x="2569102" y="4707080"/>
              <a:ext cx="200292" cy="108908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3" name="Овал 392"/>
            <p:cNvSpPr/>
            <p:nvPr/>
          </p:nvSpPr>
          <p:spPr>
            <a:xfrm>
              <a:off x="2593655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4" name="Овал 393"/>
            <p:cNvSpPr/>
            <p:nvPr/>
          </p:nvSpPr>
          <p:spPr>
            <a:xfrm>
              <a:off x="2698872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5" name="Скругленный прямоугольник 394"/>
            <p:cNvSpPr/>
            <p:nvPr/>
          </p:nvSpPr>
          <p:spPr>
            <a:xfrm>
              <a:off x="2593654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6" name="Скругленный прямоугольник 395"/>
            <p:cNvSpPr/>
            <p:nvPr/>
          </p:nvSpPr>
          <p:spPr>
            <a:xfrm>
              <a:off x="2694588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7" name="Скругленный прямоугольник 396"/>
            <p:cNvSpPr/>
            <p:nvPr/>
          </p:nvSpPr>
          <p:spPr>
            <a:xfrm>
              <a:off x="2595493" y="4634930"/>
              <a:ext cx="146653" cy="81211"/>
            </a:xfrm>
            <a:prstGeom prst="roundRect">
              <a:avLst>
                <a:gd name="adj" fmla="val 3069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8" name="Скругленный прямоугольник 397"/>
            <p:cNvSpPr/>
            <p:nvPr/>
          </p:nvSpPr>
          <p:spPr>
            <a:xfrm>
              <a:off x="2607152" y="4644548"/>
              <a:ext cx="123333" cy="68297"/>
            </a:xfrm>
            <a:prstGeom prst="roundRect">
              <a:avLst>
                <a:gd name="adj" fmla="val 3069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</p:grpSp>
      <p:sp>
        <p:nvSpPr>
          <p:cNvPr id="399" name="Text Box 97"/>
          <p:cNvSpPr txBox="1">
            <a:spLocks noChangeArrowheads="1"/>
          </p:cNvSpPr>
          <p:nvPr/>
        </p:nvSpPr>
        <p:spPr bwMode="auto">
          <a:xfrm>
            <a:off x="220068" y="4834412"/>
            <a:ext cx="1431392" cy="18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3" tIns="40103" rIns="80203" bIns="4010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801823">
              <a:defRPr/>
            </a:pPr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sp>
        <p:nvSpPr>
          <p:cNvPr id="560" name="AutoShape 24"/>
          <p:cNvSpPr>
            <a:spLocks noChangeArrowheads="1"/>
          </p:cNvSpPr>
          <p:nvPr/>
        </p:nvSpPr>
        <p:spPr bwMode="auto">
          <a:xfrm>
            <a:off x="2812943" y="3707630"/>
            <a:ext cx="1776166" cy="1408010"/>
          </a:xfrm>
          <a:prstGeom prst="wedgeRectCallout">
            <a:avLst>
              <a:gd name="adj1" fmla="val -11512"/>
              <a:gd name="adj2" fmla="val -108948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47631" tIns="23818" rIns="47631" bIns="23818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9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115 км</a:t>
            </a:r>
          </a:p>
        </p:txBody>
      </p:sp>
      <p:sp>
        <p:nvSpPr>
          <p:cNvPr id="843" name="Прямоугольник 842"/>
          <p:cNvSpPr/>
          <p:nvPr/>
        </p:nvSpPr>
        <p:spPr>
          <a:xfrm>
            <a:off x="1711983" y="4890459"/>
            <a:ext cx="957031" cy="248645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40500" tIns="20250" rIns="40500" bIns="20250" rtlCol="0" anchor="ctr" anchorCtr="1">
            <a:spAutoFit/>
          </a:bodyPr>
          <a:lstStyle/>
          <a:p>
            <a:pPr algn="ctr"/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675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ru-RU" sz="67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  <a:p>
            <a:pPr algn="ctr"/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дорога: </a:t>
            </a:r>
            <a:r>
              <a:rPr lang="ru-RU" sz="67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</p:txBody>
      </p:sp>
      <p:cxnSp>
        <p:nvCxnSpPr>
          <p:cNvPr id="848" name="Прямая соединительная линия 847"/>
          <p:cNvCxnSpPr/>
          <p:nvPr/>
        </p:nvCxnSpPr>
        <p:spPr>
          <a:xfrm>
            <a:off x="34808" y="5057608"/>
            <a:ext cx="205242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9" name="Text Box 97"/>
          <p:cNvSpPr txBox="1">
            <a:spLocks noChangeArrowheads="1"/>
          </p:cNvSpPr>
          <p:nvPr/>
        </p:nvSpPr>
        <p:spPr bwMode="auto">
          <a:xfrm>
            <a:off x="240940" y="4958372"/>
            <a:ext cx="931523" cy="16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2" tIns="30077" rIns="60152" bIns="3007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451014">
              <a:defRPr/>
            </a:pPr>
            <a:r>
              <a:rPr lang="ru-RU" altLang="ru-RU" sz="525" b="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- объездная дорога</a:t>
            </a:r>
          </a:p>
        </p:txBody>
      </p:sp>
      <p:sp>
        <p:nvSpPr>
          <p:cNvPr id="853" name="Text Box 22"/>
          <p:cNvSpPr txBox="1">
            <a:spLocks noChangeArrowheads="1"/>
          </p:cNvSpPr>
          <p:nvPr/>
        </p:nvSpPr>
        <p:spPr bwMode="auto">
          <a:xfrm>
            <a:off x="2733857" y="1146158"/>
            <a:ext cx="1216244" cy="185567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615" tIns="23306" rIns="46615" bIns="23306">
            <a:spAutoFit/>
          </a:bodyPr>
          <a:lstStyle>
            <a:lvl1pPr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900" b="1" i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Республика Мордовия</a:t>
            </a:r>
          </a:p>
        </p:txBody>
      </p:sp>
      <p:sp>
        <p:nvSpPr>
          <p:cNvPr id="602" name="Прямоугольник 601"/>
          <p:cNvSpPr/>
          <p:nvPr/>
        </p:nvSpPr>
        <p:spPr>
          <a:xfrm>
            <a:off x="4912052" y="3495868"/>
            <a:ext cx="1953248" cy="1589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rtlCol="0" anchor="ctr"/>
          <a:lstStyle/>
          <a:p>
            <a:pPr algn="ctr"/>
            <a:r>
              <a:rPr lang="ru-RU" sz="10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grpSp>
        <p:nvGrpSpPr>
          <p:cNvPr id="130" name="Группа 119"/>
          <p:cNvGrpSpPr>
            <a:grpSpLocks/>
          </p:cNvGrpSpPr>
          <p:nvPr/>
        </p:nvGrpSpPr>
        <p:grpSpPr bwMode="auto">
          <a:xfrm>
            <a:off x="97175" y="4760931"/>
            <a:ext cx="132934" cy="106475"/>
            <a:chOff x="214313" y="8958263"/>
            <a:chExt cx="642937" cy="500062"/>
          </a:xfrm>
        </p:grpSpPr>
        <p:sp>
          <p:nvSpPr>
            <p:cNvPr id="131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33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34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35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cxnSp>
        <p:nvCxnSpPr>
          <p:cNvPr id="136" name="Прямая соединительная линия 135"/>
          <p:cNvCxnSpPr/>
          <p:nvPr/>
        </p:nvCxnSpPr>
        <p:spPr>
          <a:xfrm>
            <a:off x="34571" y="4929533"/>
            <a:ext cx="208311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Полилиния 144"/>
          <p:cNvSpPr/>
          <p:nvPr/>
        </p:nvSpPr>
        <p:spPr>
          <a:xfrm rot="21083826">
            <a:off x="3337633" y="2818045"/>
            <a:ext cx="538935" cy="65838"/>
          </a:xfrm>
          <a:custGeom>
            <a:avLst/>
            <a:gdLst>
              <a:gd name="connsiteX0" fmla="*/ 0 w 259308"/>
              <a:gd name="connsiteY0" fmla="*/ 34412 h 34412"/>
              <a:gd name="connsiteX1" fmla="*/ 122830 w 259308"/>
              <a:gd name="connsiteY1" fmla="*/ 292 h 34412"/>
              <a:gd name="connsiteX2" fmla="*/ 259308 w 259308"/>
              <a:gd name="connsiteY2" fmla="*/ 20764 h 34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9308" h="34412">
                <a:moveTo>
                  <a:pt x="0" y="34412"/>
                </a:moveTo>
                <a:cubicBezTo>
                  <a:pt x="39806" y="18489"/>
                  <a:pt x="79612" y="2567"/>
                  <a:pt x="122830" y="292"/>
                </a:cubicBezTo>
                <a:cubicBezTo>
                  <a:pt x="166048" y="-1983"/>
                  <a:pt x="212678" y="9390"/>
                  <a:pt x="259308" y="20764"/>
                </a:cubicBezTo>
              </a:path>
            </a:pathLst>
          </a:cu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>
              <a:solidFill>
                <a:prstClr val="white"/>
              </a:solidFill>
            </a:endParaRPr>
          </a:p>
        </p:txBody>
      </p:sp>
      <p:sp>
        <p:nvSpPr>
          <p:cNvPr id="146" name="Text Box 182"/>
          <p:cNvSpPr txBox="1">
            <a:spLocks noChangeArrowheads="1"/>
          </p:cNvSpPr>
          <p:nvPr/>
        </p:nvSpPr>
        <p:spPr bwMode="auto">
          <a:xfrm>
            <a:off x="5254745" y="2769212"/>
            <a:ext cx="952112" cy="19296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3939" tIns="26969" rIns="53939" bIns="26969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Краснослободск</a:t>
            </a:r>
          </a:p>
        </p:txBody>
      </p:sp>
      <p:pic>
        <p:nvPicPr>
          <p:cNvPr id="147" name="Рисунок 14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0053" y="3896177"/>
            <a:ext cx="1616342" cy="1161431"/>
          </a:xfrm>
          <a:prstGeom prst="rect">
            <a:avLst/>
          </a:prstGeom>
        </p:spPr>
      </p:pic>
      <p:pic>
        <p:nvPicPr>
          <p:cNvPr id="2" name="КР Дорог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2052" y="3670840"/>
            <a:ext cx="1945948" cy="146684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7" name="Рисунок 136" descr="Вырезка экрана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299" y="431749"/>
            <a:ext cx="1924045" cy="1345680"/>
          </a:xfrm>
          <a:prstGeom prst="rect">
            <a:avLst/>
          </a:prstGeom>
          <a:scene3d>
            <a:camera prst="orthographicFront"/>
            <a:lightRig rig="threePt" dir="t"/>
          </a:scene3d>
          <a:sp3d contourW="12700"/>
        </p:spPr>
      </p:pic>
      <p:sp>
        <p:nvSpPr>
          <p:cNvPr id="603" name="TextBox 602"/>
          <p:cNvSpPr txBox="1"/>
          <p:nvPr/>
        </p:nvSpPr>
        <p:spPr>
          <a:xfrm>
            <a:off x="-55605" y="382521"/>
            <a:ext cx="2038864" cy="30007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91436" tIns="45717" rIns="91436" bIns="45717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выпадения осадков </a:t>
            </a:r>
            <a:endParaRPr lang="ru-RU" sz="675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75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12.02.2021</a:t>
            </a:r>
            <a:endParaRPr lang="ru-RU" sz="675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52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2761" y="773809"/>
            <a:ext cx="93985" cy="100362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6281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Рисунок 136" descr="Вырезка экрана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0" y="526467"/>
            <a:ext cx="1924045" cy="1345680"/>
          </a:xfrm>
          <a:prstGeom prst="rect">
            <a:avLst/>
          </a:prstGeom>
          <a:scene3d>
            <a:camera prst="orthographicFront"/>
            <a:lightRig rig="threePt" dir="t"/>
          </a:scene3d>
          <a:sp3d contourW="12700"/>
        </p:spPr>
      </p:pic>
      <p:pic>
        <p:nvPicPr>
          <p:cNvPr id="138" name="Рисунок 137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60" y="420050"/>
            <a:ext cx="6841889" cy="4676291"/>
          </a:xfrm>
          <a:prstGeom prst="rect">
            <a:avLst/>
          </a:prstGeom>
        </p:spPr>
      </p:pic>
      <p:sp>
        <p:nvSpPr>
          <p:cNvPr id="551" name="Text Box 182"/>
          <p:cNvSpPr txBox="1">
            <a:spLocks noChangeArrowheads="1"/>
          </p:cNvSpPr>
          <p:nvPr/>
        </p:nvSpPr>
        <p:spPr bwMode="auto">
          <a:xfrm>
            <a:off x="3163417" y="2259537"/>
            <a:ext cx="552964" cy="19296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3939" tIns="26969" rIns="53939" bIns="26969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Дубенки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7250" y="7071"/>
            <a:ext cx="6865299" cy="41355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05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prstClr val="white"/>
                </a:solidFill>
              </a:rPr>
              <a:t>ИНФОРМАЦИОННЫЕ МАТЕРИАЛЫ ПО АВТОМОБИЛЬНОЙ ДОРОГЕ </a:t>
            </a:r>
          </a:p>
          <a:p>
            <a:r>
              <a:rPr lang="ru-RU" sz="1000" dirty="0">
                <a:solidFill>
                  <a:prstClr val="white"/>
                </a:solidFill>
              </a:rPr>
              <a:t>Р-1</a:t>
            </a:r>
            <a:r>
              <a:rPr lang="en-US" sz="1000" dirty="0">
                <a:solidFill>
                  <a:prstClr val="white"/>
                </a:solidFill>
              </a:rPr>
              <a:t>7</a:t>
            </a:r>
            <a:r>
              <a:rPr lang="ru-RU" sz="1000" dirty="0">
                <a:solidFill>
                  <a:prstClr val="white"/>
                </a:solidFill>
              </a:rPr>
              <a:t>8 РЕСПУБЛИКИ МОРДОВИЯ (РИСК НАРУШЕНИЯ ТРАНСПОРТНОГО СООБЩЕНИЯ НА </a:t>
            </a:r>
            <a:r>
              <a:rPr lang="ru-RU" sz="1000" dirty="0" smtClean="0">
                <a:solidFill>
                  <a:prstClr val="white"/>
                </a:solidFill>
              </a:rPr>
              <a:t>12.02.2021</a:t>
            </a:r>
            <a:r>
              <a:rPr lang="ru-RU" sz="1000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262" name="AutoShape 24"/>
          <p:cNvSpPr>
            <a:spLocks noChangeArrowheads="1"/>
          </p:cNvSpPr>
          <p:nvPr/>
        </p:nvSpPr>
        <p:spPr bwMode="auto">
          <a:xfrm>
            <a:off x="4228906" y="1691961"/>
            <a:ext cx="1680323" cy="448787"/>
          </a:xfrm>
          <a:prstGeom prst="wedgeRectCallout">
            <a:avLst>
              <a:gd name="adj1" fmla="val 44031"/>
              <a:gd name="adj2" fmla="val 200641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47631" tIns="23818" rIns="47631" bIns="23818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75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Опасный участок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75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81-84 км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75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(риск образования заторов)</a:t>
            </a:r>
            <a:endParaRPr lang="en-US" altLang="ru-RU" sz="750" u="sng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4" name="Text Box 97"/>
          <p:cNvSpPr txBox="1">
            <a:spLocks noChangeArrowheads="1"/>
          </p:cNvSpPr>
          <p:nvPr/>
        </p:nvSpPr>
        <p:spPr bwMode="auto">
          <a:xfrm>
            <a:off x="212458" y="4248754"/>
            <a:ext cx="869036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</a:t>
            </a:r>
          </a:p>
        </p:txBody>
      </p:sp>
      <p:sp>
        <p:nvSpPr>
          <p:cNvPr id="295" name="Rectangle 93"/>
          <p:cNvSpPr>
            <a:spLocks noChangeArrowheads="1"/>
          </p:cNvSpPr>
          <p:nvPr/>
        </p:nvSpPr>
        <p:spPr bwMode="auto">
          <a:xfrm>
            <a:off x="13140" y="4054304"/>
            <a:ext cx="1578226" cy="105598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75" tIns="34288" rIns="68575" bIns="34288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85736"/>
            <a:endParaRPr lang="ru-RU" altLang="ru-RU" sz="675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6" name="Text Box 97"/>
          <p:cNvSpPr txBox="1">
            <a:spLocks noChangeArrowheads="1"/>
          </p:cNvSpPr>
          <p:nvPr/>
        </p:nvSpPr>
        <p:spPr bwMode="auto">
          <a:xfrm>
            <a:off x="262680" y="4054303"/>
            <a:ext cx="1064393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297" name="Группа 119"/>
          <p:cNvGrpSpPr>
            <a:grpSpLocks/>
          </p:cNvGrpSpPr>
          <p:nvPr/>
        </p:nvGrpSpPr>
        <p:grpSpPr bwMode="auto">
          <a:xfrm>
            <a:off x="100274" y="4720645"/>
            <a:ext cx="132934" cy="106475"/>
            <a:chOff x="214313" y="8958263"/>
            <a:chExt cx="642937" cy="500062"/>
          </a:xfrm>
        </p:grpSpPr>
        <p:sp>
          <p:nvSpPr>
            <p:cNvPr id="298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9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00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301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302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303" name="Text Box 97"/>
          <p:cNvSpPr txBox="1">
            <a:spLocks noChangeArrowheads="1"/>
          </p:cNvSpPr>
          <p:nvPr/>
        </p:nvSpPr>
        <p:spPr bwMode="auto">
          <a:xfrm>
            <a:off x="222755" y="4703038"/>
            <a:ext cx="1030127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 городская </a:t>
            </a:r>
          </a:p>
        </p:txBody>
      </p:sp>
      <p:cxnSp>
        <p:nvCxnSpPr>
          <p:cNvPr id="304" name="Прямая соединительная линия 303"/>
          <p:cNvCxnSpPr/>
          <p:nvPr/>
        </p:nvCxnSpPr>
        <p:spPr>
          <a:xfrm>
            <a:off x="37670" y="4889248"/>
            <a:ext cx="208311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5" name="Group 316"/>
          <p:cNvGrpSpPr>
            <a:grpSpLocks/>
          </p:cNvGrpSpPr>
          <p:nvPr/>
        </p:nvGrpSpPr>
        <p:grpSpPr bwMode="auto">
          <a:xfrm>
            <a:off x="105128" y="4574779"/>
            <a:ext cx="122602" cy="95841"/>
            <a:chOff x="4727" y="2506"/>
            <a:chExt cx="706" cy="1172"/>
          </a:xfrm>
        </p:grpSpPr>
        <p:sp>
          <p:nvSpPr>
            <p:cNvPr id="306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07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08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09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0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1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2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3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4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5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6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7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8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9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0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1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2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3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4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5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6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7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8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9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0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1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2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3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4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5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6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7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8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9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0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1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2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3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4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5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6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7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8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9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0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1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2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3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4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5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6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7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8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8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8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8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8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</p:grpSp>
      <p:sp>
        <p:nvSpPr>
          <p:cNvPr id="384" name="Text Box 97"/>
          <p:cNvSpPr txBox="1">
            <a:spLocks noChangeArrowheads="1"/>
          </p:cNvSpPr>
          <p:nvPr/>
        </p:nvSpPr>
        <p:spPr bwMode="auto">
          <a:xfrm>
            <a:off x="216809" y="4498807"/>
            <a:ext cx="1211525" cy="304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385" name="Группа 629"/>
          <p:cNvGrpSpPr>
            <a:grpSpLocks/>
          </p:cNvGrpSpPr>
          <p:nvPr/>
        </p:nvGrpSpPr>
        <p:grpSpPr bwMode="auto">
          <a:xfrm>
            <a:off x="105116" y="4233262"/>
            <a:ext cx="186804" cy="151818"/>
            <a:chOff x="142483" y="3760971"/>
            <a:chExt cx="346075" cy="386605"/>
          </a:xfrm>
        </p:grpSpPr>
        <p:sp>
          <p:nvSpPr>
            <p:cNvPr id="386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686">
                <a:buClr>
                  <a:srgbClr val="000000"/>
                </a:buClr>
                <a:buSzPct val="100000"/>
                <a:defRPr/>
              </a:pPr>
              <a:endParaRPr lang="ru-RU" sz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87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686">
                <a:defRPr/>
              </a:pPr>
              <a:endParaRPr lang="ru-RU" sz="6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88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770616">
                <a:defRPr/>
              </a:pPr>
              <a:endParaRPr lang="ru-RU" sz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89" name="Text Box 97"/>
          <p:cNvSpPr txBox="1">
            <a:spLocks noChangeArrowheads="1"/>
          </p:cNvSpPr>
          <p:nvPr/>
        </p:nvSpPr>
        <p:spPr bwMode="auto">
          <a:xfrm>
            <a:off x="256713" y="4214899"/>
            <a:ext cx="1030127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СиС МЧС</a:t>
            </a:r>
          </a:p>
        </p:txBody>
      </p:sp>
      <p:sp>
        <p:nvSpPr>
          <p:cNvPr id="390" name="Text Box 97"/>
          <p:cNvSpPr txBox="1">
            <a:spLocks noChangeArrowheads="1"/>
          </p:cNvSpPr>
          <p:nvPr/>
        </p:nvSpPr>
        <p:spPr bwMode="auto">
          <a:xfrm>
            <a:off x="226454" y="4401004"/>
            <a:ext cx="1014138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- МНИСС ГЛОНАС</a:t>
            </a:r>
          </a:p>
        </p:txBody>
      </p:sp>
      <p:grpSp>
        <p:nvGrpSpPr>
          <p:cNvPr id="391" name="Группа 390"/>
          <p:cNvGrpSpPr/>
          <p:nvPr/>
        </p:nvGrpSpPr>
        <p:grpSpPr>
          <a:xfrm>
            <a:off x="110680" y="4433879"/>
            <a:ext cx="101162" cy="98324"/>
            <a:chOff x="2569102" y="4634930"/>
            <a:chExt cx="200292" cy="232563"/>
          </a:xfrm>
        </p:grpSpPr>
        <p:sp>
          <p:nvSpPr>
            <p:cNvPr id="392" name="Скругленный прямоугольник 391"/>
            <p:cNvSpPr/>
            <p:nvPr/>
          </p:nvSpPr>
          <p:spPr>
            <a:xfrm>
              <a:off x="2569102" y="4707080"/>
              <a:ext cx="200292" cy="108908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3" name="Овал 392"/>
            <p:cNvSpPr/>
            <p:nvPr/>
          </p:nvSpPr>
          <p:spPr>
            <a:xfrm>
              <a:off x="2593655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4" name="Овал 393"/>
            <p:cNvSpPr/>
            <p:nvPr/>
          </p:nvSpPr>
          <p:spPr>
            <a:xfrm>
              <a:off x="2698872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5" name="Скругленный прямоугольник 394"/>
            <p:cNvSpPr/>
            <p:nvPr/>
          </p:nvSpPr>
          <p:spPr>
            <a:xfrm>
              <a:off x="2593654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6" name="Скругленный прямоугольник 395"/>
            <p:cNvSpPr/>
            <p:nvPr/>
          </p:nvSpPr>
          <p:spPr>
            <a:xfrm>
              <a:off x="2694588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7" name="Скругленный прямоугольник 396"/>
            <p:cNvSpPr/>
            <p:nvPr/>
          </p:nvSpPr>
          <p:spPr>
            <a:xfrm>
              <a:off x="2595493" y="4634930"/>
              <a:ext cx="146653" cy="81211"/>
            </a:xfrm>
            <a:prstGeom prst="roundRect">
              <a:avLst>
                <a:gd name="adj" fmla="val 3069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8" name="Скругленный прямоугольник 397"/>
            <p:cNvSpPr/>
            <p:nvPr/>
          </p:nvSpPr>
          <p:spPr>
            <a:xfrm>
              <a:off x="2607152" y="4644548"/>
              <a:ext cx="123333" cy="68297"/>
            </a:xfrm>
            <a:prstGeom prst="roundRect">
              <a:avLst>
                <a:gd name="adj" fmla="val 3069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</p:grpSp>
      <p:sp>
        <p:nvSpPr>
          <p:cNvPr id="399" name="Text Box 97"/>
          <p:cNvSpPr txBox="1">
            <a:spLocks noChangeArrowheads="1"/>
          </p:cNvSpPr>
          <p:nvPr/>
        </p:nvSpPr>
        <p:spPr bwMode="auto">
          <a:xfrm>
            <a:off x="222930" y="4798802"/>
            <a:ext cx="1431392" cy="18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3" tIns="40103" rIns="80203" bIns="4010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801823">
              <a:defRPr/>
            </a:pPr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sp>
        <p:nvSpPr>
          <p:cNvPr id="560" name="AutoShape 24"/>
          <p:cNvSpPr>
            <a:spLocks noChangeArrowheads="1"/>
          </p:cNvSpPr>
          <p:nvPr/>
        </p:nvSpPr>
        <p:spPr bwMode="auto">
          <a:xfrm>
            <a:off x="1755433" y="3688331"/>
            <a:ext cx="1776166" cy="1408010"/>
          </a:xfrm>
          <a:prstGeom prst="wedgeRectCallout">
            <a:avLst>
              <a:gd name="adj1" fmla="val 172706"/>
              <a:gd name="adj2" fmla="val -102112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47631" tIns="23818" rIns="47631" bIns="23818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9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81 км</a:t>
            </a:r>
          </a:p>
        </p:txBody>
      </p:sp>
      <p:sp>
        <p:nvSpPr>
          <p:cNvPr id="843" name="Прямоугольник 842"/>
          <p:cNvSpPr/>
          <p:nvPr/>
        </p:nvSpPr>
        <p:spPr>
          <a:xfrm>
            <a:off x="3725531" y="4789302"/>
            <a:ext cx="957031" cy="248645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40500" tIns="20250" rIns="40500" bIns="20250" rtlCol="0" anchor="ctr" anchorCtr="1">
            <a:spAutoFit/>
          </a:bodyPr>
          <a:lstStyle/>
          <a:p>
            <a:pPr algn="ctr"/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675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ru-RU" sz="67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  <a:p>
            <a:pPr algn="ctr"/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дорога: </a:t>
            </a:r>
            <a:r>
              <a:rPr lang="ru-RU" sz="67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</p:txBody>
      </p:sp>
      <p:cxnSp>
        <p:nvCxnSpPr>
          <p:cNvPr id="848" name="Прямая соединительная линия 847"/>
          <p:cNvCxnSpPr/>
          <p:nvPr/>
        </p:nvCxnSpPr>
        <p:spPr>
          <a:xfrm>
            <a:off x="37670" y="5021998"/>
            <a:ext cx="205242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9" name="Text Box 97"/>
          <p:cNvSpPr txBox="1">
            <a:spLocks noChangeArrowheads="1"/>
          </p:cNvSpPr>
          <p:nvPr/>
        </p:nvSpPr>
        <p:spPr bwMode="auto">
          <a:xfrm>
            <a:off x="243802" y="4922762"/>
            <a:ext cx="931523" cy="16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2" tIns="30077" rIns="60152" bIns="3007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451014">
              <a:defRPr/>
            </a:pPr>
            <a:r>
              <a:rPr lang="ru-RU" altLang="ru-RU" sz="525" b="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- объездная дорога</a:t>
            </a:r>
          </a:p>
        </p:txBody>
      </p:sp>
      <p:sp>
        <p:nvSpPr>
          <p:cNvPr id="853" name="Text Box 22"/>
          <p:cNvSpPr txBox="1">
            <a:spLocks noChangeArrowheads="1"/>
          </p:cNvSpPr>
          <p:nvPr/>
        </p:nvSpPr>
        <p:spPr bwMode="auto">
          <a:xfrm>
            <a:off x="2500212" y="687269"/>
            <a:ext cx="1549069" cy="185567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6615" tIns="23306" rIns="46615" bIns="23306">
            <a:spAutoFit/>
          </a:bodyPr>
          <a:lstStyle>
            <a:lvl1pPr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900" b="1" i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Республика Мордовия</a:t>
            </a:r>
          </a:p>
        </p:txBody>
      </p:sp>
      <p:grpSp>
        <p:nvGrpSpPr>
          <p:cNvPr id="130" name="Группа 119"/>
          <p:cNvGrpSpPr>
            <a:grpSpLocks/>
          </p:cNvGrpSpPr>
          <p:nvPr/>
        </p:nvGrpSpPr>
        <p:grpSpPr bwMode="auto">
          <a:xfrm>
            <a:off x="100037" y="4725321"/>
            <a:ext cx="132934" cy="106475"/>
            <a:chOff x="214313" y="8958263"/>
            <a:chExt cx="642937" cy="500062"/>
          </a:xfrm>
        </p:grpSpPr>
        <p:sp>
          <p:nvSpPr>
            <p:cNvPr id="131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33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34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35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cxnSp>
        <p:nvCxnSpPr>
          <p:cNvPr id="136" name="Прямая соединительная линия 135"/>
          <p:cNvCxnSpPr/>
          <p:nvPr/>
        </p:nvCxnSpPr>
        <p:spPr>
          <a:xfrm>
            <a:off x="37433" y="4893923"/>
            <a:ext cx="208311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2" name="Прямоугольник 601"/>
          <p:cNvSpPr/>
          <p:nvPr/>
        </p:nvSpPr>
        <p:spPr>
          <a:xfrm>
            <a:off x="4873609" y="3512798"/>
            <a:ext cx="1984391" cy="1589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rtlCol="0" anchor="ctr"/>
          <a:lstStyle/>
          <a:p>
            <a:pPr algn="ctr"/>
            <a:r>
              <a:rPr lang="ru-RU" sz="10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139" name="Полилиния 138"/>
          <p:cNvSpPr/>
          <p:nvPr/>
        </p:nvSpPr>
        <p:spPr>
          <a:xfrm rot="20457987" flipV="1">
            <a:off x="5646647" y="2836486"/>
            <a:ext cx="486285" cy="36723"/>
          </a:xfrm>
          <a:custGeom>
            <a:avLst/>
            <a:gdLst>
              <a:gd name="connsiteX0" fmla="*/ 0 w 259308"/>
              <a:gd name="connsiteY0" fmla="*/ 34412 h 34412"/>
              <a:gd name="connsiteX1" fmla="*/ 122830 w 259308"/>
              <a:gd name="connsiteY1" fmla="*/ 292 h 34412"/>
              <a:gd name="connsiteX2" fmla="*/ 259308 w 259308"/>
              <a:gd name="connsiteY2" fmla="*/ 20764 h 34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9308" h="34412">
                <a:moveTo>
                  <a:pt x="0" y="34412"/>
                </a:moveTo>
                <a:cubicBezTo>
                  <a:pt x="39806" y="18489"/>
                  <a:pt x="79612" y="2567"/>
                  <a:pt x="122830" y="292"/>
                </a:cubicBezTo>
                <a:cubicBezTo>
                  <a:pt x="166048" y="-1983"/>
                  <a:pt x="212678" y="9390"/>
                  <a:pt x="259308" y="20764"/>
                </a:cubicBezTo>
              </a:path>
            </a:pathLst>
          </a:cu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>
              <a:solidFill>
                <a:prstClr val="white"/>
              </a:solidFill>
            </a:endParaRPr>
          </a:p>
        </p:txBody>
      </p:sp>
      <p:pic>
        <p:nvPicPr>
          <p:cNvPr id="142" name="Рисунок 141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2028" y="3895083"/>
            <a:ext cx="1592645" cy="1142864"/>
          </a:xfrm>
          <a:prstGeom prst="rect">
            <a:avLst/>
          </a:prstGeom>
        </p:spPr>
      </p:pic>
      <p:pic>
        <p:nvPicPr>
          <p:cNvPr id="2" name="ДБ Дорог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873609" y="3688331"/>
            <a:ext cx="1973049" cy="141419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1" name="Рисунок 14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0" y="440249"/>
            <a:ext cx="1868494" cy="1307312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sp>
        <p:nvSpPr>
          <p:cNvPr id="603" name="TextBox 602"/>
          <p:cNvSpPr txBox="1"/>
          <p:nvPr/>
        </p:nvSpPr>
        <p:spPr>
          <a:xfrm>
            <a:off x="-51751" y="386911"/>
            <a:ext cx="1994276" cy="30007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91436" tIns="45717" rIns="91436" bIns="45717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выпадения осадков </a:t>
            </a:r>
            <a:endParaRPr lang="ru-RU" sz="675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75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12.02.2021</a:t>
            </a:r>
            <a:endParaRPr lang="ru-RU" sz="675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52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2989" y="747036"/>
            <a:ext cx="93985" cy="100362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9255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552277</TotalTime>
  <Words>469</Words>
  <Application>Microsoft Office PowerPoint</Application>
  <PresentationFormat>Произвольный</PresentationFormat>
  <Paragraphs>138</Paragraphs>
  <Slides>9</Slides>
  <Notes>5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LONGCATSVETA2</cp:lastModifiedBy>
  <cp:revision>24455</cp:revision>
  <cp:lastPrinted>2019-02-25T12:02:24Z</cp:lastPrinted>
  <dcterms:created xsi:type="dcterms:W3CDTF">2014-09-08T13:21:12Z</dcterms:created>
  <dcterms:modified xsi:type="dcterms:W3CDTF">2021-02-11T14:25:23Z</dcterms:modified>
</cp:coreProperties>
</file>