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11"/>
  </p:notesMasterIdLst>
  <p:handoutMasterIdLst>
    <p:handoutMasterId r:id="rId12"/>
  </p:handoutMasterIdLst>
  <p:sldIdLst>
    <p:sldId id="8426" r:id="rId2"/>
    <p:sldId id="8427" r:id="rId3"/>
    <p:sldId id="8428" r:id="rId4"/>
    <p:sldId id="8429" r:id="rId5"/>
    <p:sldId id="8430" r:id="rId6"/>
    <p:sldId id="8425" r:id="rId7"/>
    <p:sldId id="8423" r:id="rId8"/>
    <p:sldId id="8421" r:id="rId9"/>
    <p:sldId id="8424" r:id="rId10"/>
  </p:sldIdLst>
  <p:sldSz cx="9144000" cy="5143500" type="screen16x9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26"/>
            <p14:sldId id="8427"/>
            <p14:sldId id="8428"/>
            <p14:sldId id="8429"/>
            <p14:sldId id="8430"/>
            <p14:sldId id="8425"/>
            <p14:sldId id="8423"/>
            <p14:sldId id="8421"/>
            <p14:sldId id="8424"/>
          </p14:sldIdLst>
        </p14:section>
      </p14:sectionLst>
    </p:ex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>
          <p15:clr>
            <a:srgbClr val="A4A3A4"/>
          </p15:clr>
        </p15:guide>
        <p15:guide id="5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586" autoAdjust="0"/>
  </p:normalViewPr>
  <p:slideViewPr>
    <p:cSldViewPr snapToGrid="0">
      <p:cViewPr varScale="1">
        <p:scale>
          <a:sx n="149" d="100"/>
          <a:sy n="149" d="100"/>
        </p:scale>
        <p:origin x="636" y="114"/>
      </p:cViewPr>
      <p:guideLst>
        <p:guide pos="3840"/>
        <p:guide orient="horz" pos="4320"/>
        <p:guide orient="horz" pos="3240"/>
        <p:guide pos="288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pPr/>
              <a:t>15.01.2021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15.01.2021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06713" y="858838"/>
            <a:ext cx="41179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3256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5288" y="850900"/>
            <a:ext cx="4076700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3203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996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596900" y="1803400"/>
            <a:ext cx="8636000" cy="48593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541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19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918" y="1597867"/>
            <a:ext cx="7772398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86" y="2915179"/>
            <a:ext cx="64008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98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96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95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93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91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088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38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432" y="3305606"/>
            <a:ext cx="7772398" cy="1021555"/>
          </a:xfrm>
        </p:spPr>
        <p:txBody>
          <a:bodyPr anchor="t"/>
          <a:lstStyle>
            <a:lvl1pPr algn="l">
              <a:defRPr sz="2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432" y="2180091"/>
            <a:ext cx="7772398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2984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5967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895184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 marL="119353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  <a:lvl6pPr marL="149193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6pPr>
            <a:lvl7pPr marL="1790291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7pPr>
            <a:lvl8pPr marL="208872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8pPr>
            <a:lvl9pPr marL="2387055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470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651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320" y="1151464"/>
            <a:ext cx="4040188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320" y="1631283"/>
            <a:ext cx="4040188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396" y="1151464"/>
            <a:ext cx="4041777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396" y="1631283"/>
            <a:ext cx="4041777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530" y="204969"/>
            <a:ext cx="3008313" cy="87153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370" y="204868"/>
            <a:ext cx="5111751" cy="4389834"/>
          </a:xfrm>
        </p:spPr>
        <p:txBody>
          <a:bodyPr/>
          <a:lstStyle>
            <a:lvl1pPr>
              <a:defRPr sz="2100"/>
            </a:lvl1pPr>
            <a:lvl2pPr>
              <a:defRPr sz="21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530" y="1076816"/>
            <a:ext cx="3008313" cy="3518297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355" y="3601086"/>
            <a:ext cx="5486400" cy="425053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355" y="459676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100"/>
            </a:lvl1pPr>
            <a:lvl2pPr marL="298427" indent="0">
              <a:buNone/>
              <a:defRPr sz="2100"/>
            </a:lvl2pPr>
            <a:lvl3pPr marL="596758" indent="0">
              <a:buNone/>
              <a:defRPr sz="1700"/>
            </a:lvl3pPr>
            <a:lvl4pPr marL="895184" indent="0">
              <a:buNone/>
              <a:defRPr sz="1700"/>
            </a:lvl4pPr>
            <a:lvl5pPr marL="1193530" indent="0">
              <a:buNone/>
              <a:defRPr sz="1700"/>
            </a:lvl5pPr>
            <a:lvl6pPr marL="1491932" indent="0">
              <a:buNone/>
              <a:defRPr sz="1700"/>
            </a:lvl6pPr>
            <a:lvl7pPr marL="1790291" indent="0">
              <a:buNone/>
              <a:defRPr sz="1700"/>
            </a:lvl7pPr>
            <a:lvl8pPr marL="2088722" indent="0">
              <a:buNone/>
              <a:defRPr sz="1700"/>
            </a:lvl8pPr>
            <a:lvl9pPr marL="2387055" indent="0">
              <a:buNone/>
              <a:defRPr sz="17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355" y="4025701"/>
            <a:ext cx="5486400" cy="603646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749" y="206241"/>
            <a:ext cx="205740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657" y="206241"/>
            <a:ext cx="601979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751" y="206076"/>
            <a:ext cx="8228797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751" y="1200638"/>
            <a:ext cx="8228797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843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15.01.2021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756" y="4767557"/>
            <a:ext cx="2894796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844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596556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2pPr>
      <a:lvl3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3pPr>
      <a:lvl4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4pPr>
      <a:lvl5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5pPr>
      <a:lvl6pPr marL="257981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515962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773945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031929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223105" indent="-223105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84617" indent="-186337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745379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43594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341911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1641100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1939528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237877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536265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298427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96758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95184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9353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9193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90291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8872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87055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tmp"/><Relationship Id="rId4" Type="http://schemas.openxmlformats.org/officeDocument/2006/relationships/image" Target="../media/image5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tmp"/><Relationship Id="rId5" Type="http://schemas.openxmlformats.org/officeDocument/2006/relationships/image" Target="../media/image11.tmp"/><Relationship Id="rId4" Type="http://schemas.openxmlformats.org/officeDocument/2006/relationships/image" Target="../media/image10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1.tm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JP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20.png"/><Relationship Id="rId5" Type="http://schemas.openxmlformats.org/officeDocument/2006/relationships/image" Target="../media/image22.JP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9.png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tm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6"/>
            <a:ext cx="9144000" cy="4674003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</a:t>
            </a:r>
            <a:r>
              <a:rPr lang="ru-RU" sz="1050" dirty="0" smtClean="0">
                <a:solidFill>
                  <a:schemeClr val="bg1"/>
                </a:solidFill>
              </a:rPr>
              <a:t>ВЫПАДЕНИЯ ОСАДКОВ НА </a:t>
            </a:r>
            <a:r>
              <a:rPr lang="ru-RU" sz="1050" dirty="0">
                <a:solidFill>
                  <a:schemeClr val="bg1"/>
                </a:solidFill>
              </a:rPr>
              <a:t>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16.01.2021)</a:t>
            </a:r>
            <a:endParaRPr lang="ru-RU" sz="1050" dirty="0">
              <a:solidFill>
                <a:schemeClr val="bg1"/>
              </a:solidFill>
            </a:endParaRPr>
          </a:p>
        </p:txBody>
      </p:sp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192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50039" y="3518441"/>
            <a:ext cx="1366540" cy="24622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Саранск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5856" y="483518"/>
            <a:ext cx="2510784" cy="52322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28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16.01.2021</a:t>
            </a:r>
            <a:endParaRPr lang="ru-RU" sz="28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17719" y="3415867"/>
            <a:ext cx="1559653" cy="45136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Республика </a:t>
            </a:r>
            <a:r>
              <a:rPr lang="ru-RU" sz="1200" dirty="0" smtClean="0">
                <a:solidFill>
                  <a:schemeClr val="tx1"/>
                </a:solidFill>
              </a:rPr>
              <a:t>Мордовия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641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96" y="2814191"/>
            <a:ext cx="4562928" cy="2337052"/>
          </a:xfrm>
          <a:prstGeom prst="rect">
            <a:avLst/>
          </a:prstGeom>
        </p:spPr>
      </p:pic>
      <p:pic>
        <p:nvPicPr>
          <p:cNvPr id="41" name="Рисунок 40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8048"/>
            <a:ext cx="4574809" cy="2345452"/>
          </a:xfrm>
          <a:prstGeom prst="rect">
            <a:avLst/>
          </a:prstGeom>
        </p:spPr>
      </p:pic>
      <p:pic>
        <p:nvPicPr>
          <p:cNvPr id="40" name="Рисунок 39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023" y="469498"/>
            <a:ext cx="4575976" cy="2328550"/>
          </a:xfrm>
          <a:prstGeom prst="rect">
            <a:avLst/>
          </a:prstGeom>
        </p:spPr>
      </p:pic>
      <p:pic>
        <p:nvPicPr>
          <p:cNvPr id="39" name="Рисунок 38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8"/>
            <a:ext cx="4574809" cy="2320922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3346" y="470270"/>
            <a:ext cx="9143999" cy="4680973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8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127" y="920633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02" y="920633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68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972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ВЫПАДЕНИЯ </a:t>
            </a:r>
            <a:r>
              <a:rPr lang="ru-RU" sz="1050" dirty="0" smtClean="0">
                <a:solidFill>
                  <a:schemeClr val="bg1"/>
                </a:solidFill>
              </a:rPr>
              <a:t>ОСАДКОВ </a:t>
            </a:r>
            <a:r>
              <a:rPr lang="ru-RU" sz="1050" dirty="0">
                <a:solidFill>
                  <a:schemeClr val="bg1"/>
                </a:solidFill>
              </a:rPr>
              <a:t>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16.01.2021)</a:t>
            </a:r>
            <a:endParaRPr lang="ru-RU" sz="105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05798" y="2856311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18.00 16.01.2021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58607" y="453070"/>
            <a:ext cx="981583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00.00 16.01.2021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07917" y="461470"/>
            <a:ext cx="1022135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06.00 16.01.2021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69364" y="2850019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12.00 16.01.2021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86081" y="1964069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60890" y="1986627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86081" y="4333709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47544" y="4325047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09851" y="4038110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49182" y="1618755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543127" y="1608473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780326" y="4016142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844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3518"/>
            <a:ext cx="9144000" cy="4659982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1" cy="48870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</a:t>
            </a:r>
            <a:r>
              <a:rPr lang="ru-RU" sz="1050" dirty="0" smtClean="0">
                <a:solidFill>
                  <a:schemeClr val="bg1"/>
                </a:solidFill>
              </a:rPr>
              <a:t>ВЕТРОВОЙ НАГРУЗКИ  </a:t>
            </a:r>
            <a:r>
              <a:rPr lang="ru-RU" sz="1050" dirty="0">
                <a:solidFill>
                  <a:schemeClr val="bg1"/>
                </a:solidFill>
              </a:rPr>
              <a:t>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 (ИР </a:t>
            </a:r>
            <a:r>
              <a:rPr lang="ru-RU" sz="1050" dirty="0">
                <a:solidFill>
                  <a:schemeClr val="bg1"/>
                </a:solidFill>
              </a:rPr>
              <a:t>«</a:t>
            </a:r>
            <a:r>
              <a:rPr lang="en-US" sz="1050" dirty="0">
                <a:solidFill>
                  <a:schemeClr val="bg1"/>
                </a:solidFill>
              </a:rPr>
              <a:t>Ventusky</a:t>
            </a:r>
            <a:r>
              <a:rPr lang="ru-RU" sz="1050" dirty="0">
                <a:solidFill>
                  <a:schemeClr val="bg1"/>
                </a:solidFill>
              </a:rPr>
              <a:t>»)</a:t>
            </a: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16.01.2021)</a:t>
            </a:r>
            <a:endParaRPr lang="ru-RU" sz="1050" dirty="0">
              <a:solidFill>
                <a:schemeClr val="bg1"/>
              </a:solidFill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784" y="2572823"/>
            <a:ext cx="289792" cy="248580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308105" y="3569504"/>
            <a:ext cx="1366540" cy="24622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Саранск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483518"/>
            <a:ext cx="2510784" cy="52322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28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16.01.2021</a:t>
            </a:r>
            <a:endParaRPr lang="ru-RU" sz="28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19493" y="3241247"/>
            <a:ext cx="1559653" cy="45136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Республика </a:t>
            </a:r>
            <a:r>
              <a:rPr lang="ru-RU" sz="1200" dirty="0" smtClean="0">
                <a:solidFill>
                  <a:schemeClr val="tx1"/>
                </a:solidFill>
              </a:rPr>
              <a:t>Мордовия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06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76" y="2820528"/>
            <a:ext cx="4582915" cy="2333770"/>
          </a:xfrm>
          <a:prstGeom prst="rect">
            <a:avLst/>
          </a:prstGeom>
        </p:spPr>
      </p:pic>
      <p:pic>
        <p:nvPicPr>
          <p:cNvPr id="37" name="Рисунок 36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4719"/>
            <a:ext cx="4569389" cy="2323238"/>
          </a:xfrm>
          <a:prstGeom prst="rect">
            <a:avLst/>
          </a:prstGeom>
        </p:spPr>
      </p:pic>
      <p:pic>
        <p:nvPicPr>
          <p:cNvPr id="36" name="Рисунок 35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76" y="469497"/>
            <a:ext cx="4567824" cy="2330973"/>
          </a:xfrm>
          <a:prstGeom prst="rect">
            <a:avLst/>
          </a:prstGeom>
        </p:spPr>
      </p:pic>
      <p:pic>
        <p:nvPicPr>
          <p:cNvPr id="35" name="Рисунок 34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7"/>
            <a:ext cx="4569389" cy="2330973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ВЕТРОВОЙ НАГРУЗКИ 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16.01.2021)</a:t>
            </a:r>
            <a:endParaRPr lang="ru-RU" sz="1050" dirty="0">
              <a:solidFill>
                <a:schemeClr val="bg1"/>
              </a:solidFill>
            </a:endParaRPr>
          </a:p>
        </p:txBody>
      </p:sp>
      <p:pic>
        <p:nvPicPr>
          <p:cNvPr id="1219" name="Рисунок 12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2008" y="3432283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21" name="Рисунок 12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085" y="1069750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7" name="Рисунок 129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274" y="3442365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8" name="Рисунок 129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282" y="1073201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61" name="Прямая соединительная линия 860"/>
          <p:cNvCxnSpPr/>
          <p:nvPr/>
        </p:nvCxnSpPr>
        <p:spPr>
          <a:xfrm>
            <a:off x="4569390" y="469497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800470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505798" y="2792513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18.00 16.01.2021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58607" y="453070"/>
            <a:ext cx="981583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00.00 16.01.2021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407917" y="461470"/>
            <a:ext cx="1022135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06.00 16.01.2021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769364" y="2786221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12.00 16.01.2021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57134" y="4307380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11745" y="4307380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53464" y="1976407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57135" y="1969141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09851" y="4038110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20269" y="1721584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66251" y="1710907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76504" y="4093410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80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 smtClean="0">
                <a:solidFill>
                  <a:schemeClr val="bg1"/>
                </a:solidFill>
              </a:rPr>
              <a:t>МОНИТОРИНГ ОБСТАНОВКИ НА ФАД 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 smtClean="0">
                <a:solidFill>
                  <a:schemeClr val="bg1"/>
                </a:solidFill>
              </a:rPr>
              <a:t>(АДСМ – дорожные условия в Республике Мордовия)</a:t>
            </a:r>
            <a:endParaRPr lang="ru-RU" sz="1050" dirty="0">
              <a:solidFill>
                <a:schemeClr val="bg1"/>
              </a:solidFill>
            </a:endParaRPr>
          </a:p>
        </p:txBody>
      </p:sp>
      <p:sp>
        <p:nvSpPr>
          <p:cNvPr id="15" name="Text Box 260"/>
          <p:cNvSpPr txBox="1">
            <a:spLocks noChangeArrowheads="1"/>
          </p:cNvSpPr>
          <p:nvPr/>
        </p:nvSpPr>
        <p:spPr bwMode="auto">
          <a:xfrm>
            <a:off x="2724567" y="2395924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Box 260"/>
          <p:cNvSpPr txBox="1">
            <a:spLocks noChangeArrowheads="1"/>
          </p:cNvSpPr>
          <p:nvPr/>
        </p:nvSpPr>
        <p:spPr bwMode="auto">
          <a:xfrm>
            <a:off x="7531517" y="4609527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Box 260"/>
          <p:cNvSpPr txBox="1">
            <a:spLocks noChangeArrowheads="1"/>
          </p:cNvSpPr>
          <p:nvPr/>
        </p:nvSpPr>
        <p:spPr bwMode="auto">
          <a:xfrm>
            <a:off x="7531517" y="2403411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60"/>
          <p:cNvSpPr txBox="1">
            <a:spLocks noChangeArrowheads="1"/>
          </p:cNvSpPr>
          <p:nvPr/>
        </p:nvSpPr>
        <p:spPr bwMode="auto">
          <a:xfrm>
            <a:off x="2724567" y="4675683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69497"/>
            <a:ext cx="4495039" cy="22324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21780"/>
            <a:ext cx="4495038" cy="23217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67457"/>
            <a:ext cx="4572000" cy="22345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21781"/>
            <a:ext cx="4572000" cy="232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01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62" y="627529"/>
            <a:ext cx="9171061" cy="4515971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27529"/>
          </a:xfrm>
          <a:prstGeom prst="rect">
            <a:avLst/>
          </a:prstGeom>
          <a:solidFill>
            <a:srgbClr val="204D84"/>
          </a:solidFill>
          <a:ln w="25400" algn="ctr">
            <a:solidFill>
              <a:srgbClr val="89A4A7"/>
            </a:solidFill>
            <a:miter lim="800000"/>
            <a:headEnd/>
            <a:tailEnd/>
          </a:ln>
        </p:spPr>
        <p:txBody>
          <a:bodyPr lIns="59910" tIns="29954" rIns="59910" bIns="29954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/>
              <a:t>ИНФОРМАЦИОННЫЕ МАТЕРИАЛЫ ПО РИСКУ НАРУШЕНИЯ ТРАНСПОРТНОГО СООБЩЕНИЯ, </a:t>
            </a:r>
          </a:p>
          <a:p>
            <a:r>
              <a:rPr lang="ru-RU" sz="1050" dirty="0"/>
              <a:t>СВЯЗАННЫХ С НЕБЛАГОПРИЯТНЫМИ МЕТЕОЯВЛЕНИЯМИ</a:t>
            </a:r>
            <a:r>
              <a:rPr lang="ru-RU" altLang="ru-RU" sz="1050" dirty="0"/>
              <a:t> </a:t>
            </a:r>
          </a:p>
          <a:p>
            <a:r>
              <a:rPr lang="ru-RU" altLang="ru-RU" sz="1050" dirty="0"/>
              <a:t>НА ФЕДЕРАЛЬНОЙ АВТОМОБИЛЬНОЙ ДОРОГЕ </a:t>
            </a:r>
            <a:r>
              <a:rPr lang="ru-RU" altLang="ru-RU" sz="1050" dirty="0" smtClean="0"/>
              <a:t>М-5  В РЕСПУБЛИКЕ МОРДОВИЯ </a:t>
            </a:r>
            <a:r>
              <a:rPr lang="ru-RU" altLang="ru-RU" sz="1050" dirty="0"/>
              <a:t>(на </a:t>
            </a:r>
            <a:r>
              <a:rPr lang="ru-RU" altLang="ru-RU" sz="1050" dirty="0" smtClean="0"/>
              <a:t>16.01.2021)</a:t>
            </a:r>
            <a:endParaRPr lang="ru-RU" altLang="ru-RU" sz="1050" dirty="0"/>
          </a:p>
        </p:txBody>
      </p:sp>
      <p:grpSp>
        <p:nvGrpSpPr>
          <p:cNvPr id="2" name="Группа 159"/>
          <p:cNvGrpSpPr/>
          <p:nvPr/>
        </p:nvGrpSpPr>
        <p:grpSpPr>
          <a:xfrm>
            <a:off x="6707245" y="4034677"/>
            <a:ext cx="2562260" cy="1108823"/>
            <a:chOff x="9126097" y="5329434"/>
            <a:chExt cx="2909064" cy="1478815"/>
          </a:xfrm>
        </p:grpSpPr>
        <p:sp>
          <p:nvSpPr>
            <p:cNvPr id="161" name="Rectangle 93"/>
            <p:cNvSpPr>
              <a:spLocks noChangeArrowheads="1"/>
            </p:cNvSpPr>
            <p:nvPr/>
          </p:nvSpPr>
          <p:spPr bwMode="auto">
            <a:xfrm>
              <a:off x="9126097" y="5329434"/>
              <a:ext cx="2799203" cy="147881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7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2" name="Text Box 97"/>
            <p:cNvSpPr txBox="1">
              <a:spLocks noChangeArrowheads="1"/>
            </p:cNvSpPr>
            <p:nvPr/>
          </p:nvSpPr>
          <p:spPr bwMode="auto">
            <a:xfrm>
              <a:off x="9714921" y="5517470"/>
              <a:ext cx="2147024" cy="272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</a:t>
              </a:r>
            </a:p>
          </p:txBody>
        </p:sp>
        <p:sp>
          <p:nvSpPr>
            <p:cNvPr id="163" name="Text Box 97"/>
            <p:cNvSpPr txBox="1">
              <a:spLocks noChangeArrowheads="1"/>
            </p:cNvSpPr>
            <p:nvPr/>
          </p:nvSpPr>
          <p:spPr bwMode="auto">
            <a:xfrm>
              <a:off x="9572158" y="6150986"/>
              <a:ext cx="2147024" cy="272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" name="Text Box 97"/>
            <p:cNvSpPr txBox="1">
              <a:spLocks noChangeArrowheads="1"/>
            </p:cNvSpPr>
            <p:nvPr/>
          </p:nvSpPr>
          <p:spPr bwMode="auto">
            <a:xfrm>
              <a:off x="9605061" y="5755615"/>
              <a:ext cx="2308120" cy="56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Участок автодороги с повышенным риском возникновения ДТП, нарушением движения</a:t>
              </a:r>
            </a:p>
          </p:txBody>
        </p:sp>
        <p:sp>
          <p:nvSpPr>
            <p:cNvPr id="165" name="Полилиния 164"/>
            <p:cNvSpPr/>
            <p:nvPr/>
          </p:nvSpPr>
          <p:spPr>
            <a:xfrm>
              <a:off x="9220012" y="5855348"/>
              <a:ext cx="367792" cy="127074"/>
            </a:xfrm>
            <a:custGeom>
              <a:avLst/>
              <a:gdLst>
                <a:gd name="connsiteX0" fmla="*/ 0 w 275772"/>
                <a:gd name="connsiteY0" fmla="*/ 0 h 120952"/>
                <a:gd name="connsiteX1" fmla="*/ 130629 w 275772"/>
                <a:gd name="connsiteY1" fmla="*/ 116114 h 120952"/>
                <a:gd name="connsiteX2" fmla="*/ 275772 w 275772"/>
                <a:gd name="connsiteY2" fmla="*/ 29028 h 120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ln w="349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69" tIns="34284" rIns="68569" bIns="34284" rtlCol="0" anchor="ctr"/>
            <a:lstStyle/>
            <a:p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166" name="Полилиния 165"/>
            <p:cNvSpPr/>
            <p:nvPr/>
          </p:nvSpPr>
          <p:spPr>
            <a:xfrm>
              <a:off x="9231145" y="6214173"/>
              <a:ext cx="329077" cy="109284"/>
            </a:xfrm>
            <a:custGeom>
              <a:avLst/>
              <a:gdLst>
                <a:gd name="connsiteX0" fmla="*/ 0 w 246743"/>
                <a:gd name="connsiteY0" fmla="*/ 14515 h 104019"/>
                <a:gd name="connsiteX1" fmla="*/ 87086 w 246743"/>
                <a:gd name="connsiteY1" fmla="*/ 101600 h 104019"/>
                <a:gd name="connsiteX2" fmla="*/ 246743 w 246743"/>
                <a:gd name="connsiteY2" fmla="*/ 0 h 104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ln w="317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69" tIns="34284" rIns="68569" bIns="34284" rtlCol="0" anchor="ctr"/>
            <a:lstStyle/>
            <a:p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167" name="Text Box 97"/>
            <p:cNvSpPr txBox="1">
              <a:spLocks noChangeArrowheads="1"/>
            </p:cNvSpPr>
            <p:nvPr/>
          </p:nvSpPr>
          <p:spPr bwMode="auto">
            <a:xfrm>
              <a:off x="9464941" y="6128199"/>
              <a:ext cx="2570220" cy="2729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4" tIns="47988" rIns="95974" bIns="4798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Объездная дорога</a:t>
              </a:r>
            </a:p>
          </p:txBody>
        </p:sp>
        <p:sp>
          <p:nvSpPr>
            <p:cNvPr id="168" name="Овал 167"/>
            <p:cNvSpPr>
              <a:spLocks noChangeArrowheads="1"/>
            </p:cNvSpPr>
            <p:nvPr/>
          </p:nvSpPr>
          <p:spPr bwMode="auto">
            <a:xfrm rot="5238055">
              <a:off x="9332393" y="6437258"/>
              <a:ext cx="143031" cy="164339"/>
            </a:xfrm>
            <a:prstGeom prst="ellipse">
              <a:avLst/>
            </a:prstGeom>
            <a:solidFill>
              <a:srgbClr val="FF0000"/>
            </a:solidFill>
            <a:ln w="25400" algn="ctr">
              <a:solidFill>
                <a:srgbClr val="385D8A"/>
              </a:solidFill>
              <a:round/>
              <a:headEnd/>
              <a:tailEnd/>
            </a:ln>
          </p:spPr>
          <p:txBody>
            <a:bodyPr rot="10800000" vert="eaVert" lIns="68387" tIns="34192" rIns="68387" bIns="34192" anchor="ctr"/>
            <a:lstStyle/>
            <a:p>
              <a:pPr>
                <a:defRPr/>
              </a:pPr>
              <a:endParaRPr lang="ru-RU" sz="1300" dirty="0">
                <a:solidFill>
                  <a:srgbClr val="FFFFFF"/>
                </a:solidFill>
              </a:endParaRPr>
            </a:p>
          </p:txBody>
        </p:sp>
        <p:sp>
          <p:nvSpPr>
            <p:cNvPr id="169" name="Text Box 97"/>
            <p:cNvSpPr txBox="1">
              <a:spLocks noChangeArrowheads="1"/>
            </p:cNvSpPr>
            <p:nvPr/>
          </p:nvSpPr>
          <p:spPr bwMode="auto">
            <a:xfrm>
              <a:off x="9443624" y="6369595"/>
              <a:ext cx="2570220" cy="2729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4" tIns="47988" rIns="95974" bIns="4798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Населенный пункт</a:t>
              </a: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617694" y="1910508"/>
            <a:ext cx="482856" cy="21745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62947" tIns="31477" rIns="62947" bIns="31477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000" dirty="0" smtClean="0"/>
              <a:t>М-5</a:t>
            </a:r>
            <a:endParaRPr lang="ru-RU" sz="1000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-8279" y="627534"/>
            <a:ext cx="2309461" cy="1986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06" tIns="25702" rIns="51406" bIns="2570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0707" y="3962078"/>
            <a:ext cx="170703" cy="134124"/>
          </a:xfrm>
          <a:prstGeom prst="rect">
            <a:avLst/>
          </a:prstGeom>
        </p:spPr>
      </p:pic>
      <p:sp>
        <p:nvSpPr>
          <p:cNvPr id="46" name="TextBox 10"/>
          <p:cNvSpPr txBox="1"/>
          <p:nvPr/>
        </p:nvSpPr>
        <p:spPr bwMode="auto">
          <a:xfrm>
            <a:off x="4332194" y="2267188"/>
            <a:ext cx="2017059" cy="2616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632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err="1" smtClean="0">
                <a:solidFill>
                  <a:prstClr val="black"/>
                </a:solidFill>
              </a:rPr>
              <a:t>Зубово</a:t>
            </a:r>
            <a:r>
              <a:rPr lang="ru-RU" sz="1100" dirty="0" smtClean="0">
                <a:solidFill>
                  <a:prstClr val="black"/>
                </a:solidFill>
              </a:rPr>
              <a:t>-Полянский МР</a:t>
            </a:r>
            <a:endParaRPr lang="ru-RU" sz="1100" dirty="0">
              <a:solidFill>
                <a:prstClr val="black"/>
              </a:solidFill>
            </a:endParaRPr>
          </a:p>
        </p:txBody>
      </p:sp>
      <p:sp>
        <p:nvSpPr>
          <p:cNvPr id="157" name="Прямоугольник 156"/>
          <p:cNvSpPr/>
          <p:nvPr/>
        </p:nvSpPr>
        <p:spPr>
          <a:xfrm>
            <a:off x="-1" y="3424518"/>
            <a:ext cx="2429435" cy="25156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06" tIns="25702" rIns="51406" bIns="2570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45" name="Text Box 182"/>
          <p:cNvSpPr txBox="1">
            <a:spLocks noChangeArrowheads="1"/>
          </p:cNvSpPr>
          <p:nvPr/>
        </p:nvSpPr>
        <p:spPr bwMode="auto">
          <a:xfrm>
            <a:off x="5607423" y="3302274"/>
            <a:ext cx="1703988" cy="1944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5374" tIns="27686" rIns="55374" bIns="27686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9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МОРДОВИЯ</a:t>
            </a:r>
            <a:endParaRPr lang="ru-RU" altLang="ru-RU" sz="9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12377" y="2282669"/>
            <a:ext cx="2053989" cy="931024"/>
          </a:xfrm>
          <a:prstGeom prst="rect">
            <a:avLst/>
          </a:prstGeom>
          <a:solidFill>
            <a:schemeClr val="bg1">
              <a:alpha val="85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16.01.2021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МЧС России 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 Е.С. Дегтярев</a:t>
            </a: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3226-1131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Использовался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АИУС-2030, Атлас Рисков, </a:t>
            </a:r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Google Earth, </a:t>
            </a:r>
            <a:r>
              <a:rPr lang="en-US" sz="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Gismeteo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</a:t>
            </a:r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50000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00178" y="4997028"/>
            <a:ext cx="653022" cy="146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4536141" y="753867"/>
            <a:ext cx="2142565" cy="814958"/>
          </a:xfrm>
          <a:prstGeom prst="wedgeRectCallout">
            <a:avLst>
              <a:gd name="adj1" fmla="val -63441"/>
              <a:gd name="adj2" fmla="val 180252"/>
            </a:avLst>
          </a:prstGeom>
          <a:solidFill>
            <a:srgbClr val="FFFF00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116628" tIns="58321" rIns="116628" bIns="58321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  <a:defRPr/>
            </a:pP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образования снежных </a:t>
            </a:r>
          </a:p>
          <a:p>
            <a:pPr algn="ctr">
              <a:buNone/>
              <a:defRPr/>
            </a:pP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заносов, гололедицы)</a:t>
            </a:r>
          </a:p>
        </p:txBody>
      </p:sp>
      <p:sp>
        <p:nvSpPr>
          <p:cNvPr id="7" name="Дуга 6"/>
          <p:cNvSpPr/>
          <p:nvPr/>
        </p:nvSpPr>
        <p:spPr>
          <a:xfrm rot="21158219">
            <a:off x="3509063" y="2713808"/>
            <a:ext cx="997527" cy="745262"/>
          </a:xfrm>
          <a:prstGeom prst="arc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" name="Зубово-Полян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" y="3677630"/>
            <a:ext cx="2437713" cy="1465870"/>
          </a:xfrm>
          <a:prstGeom prst="rect">
            <a:avLst/>
          </a:prstGeom>
        </p:spPr>
      </p:pic>
      <p:pic>
        <p:nvPicPr>
          <p:cNvPr id="26" name="Рисунок 25" descr="Вырезка экрана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29356"/>
            <a:ext cx="2309463" cy="124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17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41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4358"/>
            <a:ext cx="9129363" cy="4568456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8608036" y="4727155"/>
            <a:ext cx="1364641" cy="173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7" tIns="40105" rIns="80207" bIns="4010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843">
              <a:defRPr/>
            </a:pPr>
            <a:endParaRPr lang="ru-RU" altLang="ru-RU" sz="6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1" y="12525"/>
            <a:ext cx="9153732" cy="56727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prstClr val="white"/>
                </a:solidFill>
              </a:rPr>
              <a:t>ИНФОРМАЦИОННЫЕ МАТЕРИАЛЫ ПО ФЕДЕРАЛЬНОЙ АВТОМОБИЛЬНОЙ ДОРОГЕ </a:t>
            </a:r>
          </a:p>
          <a:p>
            <a:r>
              <a:rPr lang="ru-RU" sz="1050" dirty="0">
                <a:solidFill>
                  <a:prstClr val="white"/>
                </a:solidFill>
              </a:rPr>
              <a:t>М-5 </a:t>
            </a:r>
            <a:r>
              <a:rPr lang="ru-RU" sz="1050" dirty="0" smtClean="0">
                <a:solidFill>
                  <a:prstClr val="white"/>
                </a:solidFill>
              </a:rPr>
              <a:t> В РЕСПУБЛИКЕ </a:t>
            </a:r>
            <a:r>
              <a:rPr lang="ru-RU" sz="1050" dirty="0">
                <a:solidFill>
                  <a:prstClr val="white"/>
                </a:solidFill>
              </a:rPr>
              <a:t>МОРДОВИЯ (РИСК НАРУШЕНИЯ ТРАНСПОРТНОГО СООБЩЕНИЯ НА </a:t>
            </a:r>
            <a:r>
              <a:rPr lang="ru-RU" sz="1050" dirty="0" smtClean="0">
                <a:solidFill>
                  <a:prstClr val="white"/>
                </a:solidFill>
              </a:rPr>
              <a:t>16.01.2021)</a:t>
            </a:r>
            <a:endParaRPr lang="ru-RU" sz="1050" dirty="0">
              <a:solidFill>
                <a:prstClr val="white"/>
              </a:solidFill>
            </a:endParaRPr>
          </a:p>
        </p:txBody>
      </p: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5122646" y="3398955"/>
            <a:ext cx="249072" cy="202424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710">
                <a:buClr>
                  <a:srgbClr val="000000"/>
                </a:buClr>
                <a:buSzPct val="100000"/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710"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770636">
                <a:defRPr/>
              </a:pPr>
              <a:r>
                <a:rPr lang="ru-RU" sz="5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3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378" name="Text Box 182"/>
          <p:cNvSpPr txBox="1">
            <a:spLocks noChangeArrowheads="1"/>
          </p:cNvSpPr>
          <p:nvPr/>
        </p:nvSpPr>
        <p:spPr bwMode="auto">
          <a:xfrm>
            <a:off x="4952317" y="3970639"/>
            <a:ext cx="1167298" cy="22551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0457" tIns="20228" rIns="40457" bIns="2022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ru-RU" altLang="ru-RU" sz="12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lang="ru-RU" alt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-Поляна</a:t>
            </a:r>
            <a:endParaRPr lang="ru-RU" alt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1" name="Group 316"/>
          <p:cNvGrpSpPr>
            <a:grpSpLocks/>
          </p:cNvGrpSpPr>
          <p:nvPr/>
        </p:nvGrpSpPr>
        <p:grpSpPr bwMode="auto">
          <a:xfrm>
            <a:off x="6523181" y="3492889"/>
            <a:ext cx="122612" cy="95839"/>
            <a:chOff x="4727" y="2506"/>
            <a:chExt cx="706" cy="1172"/>
          </a:xfrm>
        </p:grpSpPr>
        <p:sp>
          <p:nvSpPr>
            <p:cNvPr id="25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</p:grpSp>
      <p:pic>
        <p:nvPicPr>
          <p:cNvPr id="528" name="Зубово-Полян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23182" y="3071551"/>
            <a:ext cx="2578540" cy="2027456"/>
          </a:xfrm>
          <a:prstGeom prst="rect">
            <a:avLst/>
          </a:prstGeom>
        </p:spPr>
      </p:pic>
      <p:sp>
        <p:nvSpPr>
          <p:cNvPr id="529" name="Прямоугольник 528"/>
          <p:cNvSpPr/>
          <p:nvPr/>
        </p:nvSpPr>
        <p:spPr>
          <a:xfrm>
            <a:off x="6507124" y="286837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7" name="Дуга 6"/>
          <p:cNvSpPr/>
          <p:nvPr/>
        </p:nvSpPr>
        <p:spPr>
          <a:xfrm rot="19456191">
            <a:off x="3407479" y="2691676"/>
            <a:ext cx="792000" cy="756000"/>
          </a:xfrm>
          <a:prstGeom prst="arc">
            <a:avLst>
              <a:gd name="adj1" fmla="val 16524443"/>
              <a:gd name="adj2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0" name="Прямоугольник 529"/>
          <p:cNvSpPr/>
          <p:nvPr/>
        </p:nvSpPr>
        <p:spPr>
          <a:xfrm>
            <a:off x="4908061" y="4333949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31" name="Group 316"/>
          <p:cNvGrpSpPr>
            <a:grpSpLocks/>
          </p:cNvGrpSpPr>
          <p:nvPr/>
        </p:nvGrpSpPr>
        <p:grpSpPr bwMode="auto">
          <a:xfrm>
            <a:off x="5462562" y="3795496"/>
            <a:ext cx="163482" cy="127785"/>
            <a:chOff x="4727" y="2506"/>
            <a:chExt cx="706" cy="1172"/>
          </a:xfrm>
        </p:grpSpPr>
        <p:sp>
          <p:nvSpPr>
            <p:cNvPr id="53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611" name="Group 316"/>
          <p:cNvGrpSpPr>
            <a:grpSpLocks/>
          </p:cNvGrpSpPr>
          <p:nvPr/>
        </p:nvGrpSpPr>
        <p:grpSpPr bwMode="auto">
          <a:xfrm>
            <a:off x="5395670" y="3056730"/>
            <a:ext cx="163482" cy="127785"/>
            <a:chOff x="4727" y="2506"/>
            <a:chExt cx="706" cy="1172"/>
          </a:xfrm>
        </p:grpSpPr>
        <p:sp>
          <p:nvSpPr>
            <p:cNvPr id="61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690" name="AutoShape 24"/>
          <p:cNvSpPr>
            <a:spLocks noChangeArrowheads="1"/>
          </p:cNvSpPr>
          <p:nvPr/>
        </p:nvSpPr>
        <p:spPr bwMode="auto">
          <a:xfrm>
            <a:off x="2292349" y="3240907"/>
            <a:ext cx="2368221" cy="1849429"/>
          </a:xfrm>
          <a:prstGeom prst="wedgeRectCallout">
            <a:avLst>
              <a:gd name="adj1" fmla="val 15928"/>
              <a:gd name="adj2" fmla="val -76796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434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pic>
        <p:nvPicPr>
          <p:cNvPr id="691" name="Рисунок 69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017" y="3492889"/>
            <a:ext cx="2173407" cy="1516433"/>
          </a:xfrm>
          <a:prstGeom prst="rect">
            <a:avLst/>
          </a:prstGeom>
        </p:spPr>
      </p:pic>
      <p:sp>
        <p:nvSpPr>
          <p:cNvPr id="693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94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69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69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69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69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69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grpSp>
        <p:nvGrpSpPr>
          <p:cNvPr id="700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701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2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3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4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5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6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7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8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9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0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1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2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3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4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5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6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7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8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9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0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1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2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3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4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5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6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7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8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9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0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1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2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3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4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5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6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7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8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9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0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1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5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6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7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8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9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0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1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2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3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4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5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6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7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8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9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0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1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2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3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4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5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6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7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8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9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0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1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2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3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4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5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6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7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8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779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sp>
        <p:nvSpPr>
          <p:cNvPr id="78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781" name="Группа 78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782" name="Скругленный прямоугольник 78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3" name="Овал 78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4" name="Овал 78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5" name="Скругленный прямоугольник 78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6" name="Скругленный прямоугольник 78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7" name="Скругленный прямоугольник 78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8" name="Скругленный прямоугольник 78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16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grpSp>
        <p:nvGrpSpPr>
          <p:cNvPr id="817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81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2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82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82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823" name="Прямая соединительная линия 822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4" name="Прямая соединительная линия 823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5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26" name="TextBox 825"/>
          <p:cNvSpPr txBox="1"/>
          <p:nvPr/>
        </p:nvSpPr>
        <p:spPr>
          <a:xfrm>
            <a:off x="3024713" y="1869560"/>
            <a:ext cx="383300" cy="2367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2995" tIns="31499" rIns="62995" bIns="31499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100" dirty="0" smtClean="0"/>
              <a:t>М-5</a:t>
            </a:r>
            <a:endParaRPr lang="ru-RU" sz="1100" dirty="0"/>
          </a:p>
        </p:txBody>
      </p:sp>
      <p:sp>
        <p:nvSpPr>
          <p:cNvPr id="827" name="Text Box 22"/>
          <p:cNvSpPr txBox="1">
            <a:spLocks noChangeArrowheads="1"/>
          </p:cNvSpPr>
          <p:nvPr/>
        </p:nvSpPr>
        <p:spPr bwMode="auto">
          <a:xfrm>
            <a:off x="5267895" y="703912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831" name="AutoShape 24"/>
          <p:cNvSpPr>
            <a:spLocks noChangeArrowheads="1"/>
          </p:cNvSpPr>
          <p:nvPr/>
        </p:nvSpPr>
        <p:spPr bwMode="auto">
          <a:xfrm>
            <a:off x="4042547" y="1133504"/>
            <a:ext cx="2240430" cy="1179841"/>
          </a:xfrm>
          <a:prstGeom prst="wedgeRectCallout">
            <a:avLst>
              <a:gd name="adj1" fmla="val -49530"/>
              <a:gd name="adj2" fmla="val 78385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образования снежных 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заносов, гололедицы)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420+000 - 422+000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457+000 - 458+000</a:t>
            </a:r>
          </a:p>
        </p:txBody>
      </p:sp>
      <p:pic>
        <p:nvPicPr>
          <p:cNvPr id="365" name="Рисунок 364" descr="Вырезка экрана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6" y="644746"/>
            <a:ext cx="2441119" cy="1659491"/>
          </a:xfrm>
          <a:prstGeom prst="rect">
            <a:avLst/>
          </a:prstGeom>
        </p:spPr>
      </p:pic>
      <p:sp>
        <p:nvSpPr>
          <p:cNvPr id="830" name="TextBox 829"/>
          <p:cNvSpPr txBox="1"/>
          <p:nvPr/>
        </p:nvSpPr>
        <p:spPr>
          <a:xfrm>
            <a:off x="110337" y="601447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16.01.2021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29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9987" y="852149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0706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28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Рисунок 140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859"/>
            <a:ext cx="9143999" cy="45588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489448" y="2835281"/>
            <a:ext cx="377289" cy="2328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2995" tIns="31499" rIns="62995" bIns="31499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100" dirty="0" smtClean="0"/>
              <a:t>М-5</a:t>
            </a:r>
            <a:endParaRPr lang="ru-RU" sz="1100" dirty="0"/>
          </a:p>
        </p:txBody>
      </p:sp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4019512" y="2466895"/>
            <a:ext cx="834021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Синяково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" y="-20781"/>
            <a:ext cx="9153732" cy="55140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dirty="0" smtClean="0">
                <a:solidFill>
                  <a:prstClr val="white"/>
                </a:solidFill>
              </a:rPr>
              <a:t>М-5 </a:t>
            </a:r>
            <a:r>
              <a:rPr lang="ru-RU" dirty="0">
                <a:solidFill>
                  <a:prstClr val="white"/>
                </a:solidFill>
              </a:rPr>
              <a:t>РЕСПУБЛИКИ МОРДОВИЯ (РИСК НАРУШЕНИЯ ТРАНСПОРТНОГО СООБЩЕНИЯ НА </a:t>
            </a:r>
            <a:r>
              <a:rPr lang="ru-RU" dirty="0" smtClean="0">
                <a:solidFill>
                  <a:prstClr val="white"/>
                </a:solidFill>
              </a:rPr>
              <a:t>16.01.2021)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4571999" y="1346443"/>
            <a:ext cx="2240430" cy="598383"/>
          </a:xfrm>
          <a:prstGeom prst="wedgeRectCallout">
            <a:avLst>
              <a:gd name="adj1" fmla="val -32744"/>
              <a:gd name="adj2" fmla="val 192429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пасный участок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115-118 км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заторов)</a:t>
            </a:r>
            <a:endParaRPr lang="en-US" altLang="ru-RU" sz="100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309233" y="3959073"/>
            <a:ext cx="115871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159654" y="4588260"/>
            <a:ext cx="177245" cy="141967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322963" y="4564785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76183" y="4813064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3766726" y="3237358"/>
            <a:ext cx="2368221" cy="1877346"/>
          </a:xfrm>
          <a:prstGeom prst="wedgeRectCallout">
            <a:avLst>
              <a:gd name="adj1" fmla="val -5392"/>
              <a:gd name="adj2" fmla="val -69892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115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2405256" y="4776256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5603424" y="843575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602" name="Прямоугольник 601"/>
          <p:cNvSpPr/>
          <p:nvPr/>
        </p:nvSpPr>
        <p:spPr>
          <a:xfrm>
            <a:off x="6507124" y="286837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0" name="Синяково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07124" y="3106894"/>
            <a:ext cx="2594597" cy="2000887"/>
          </a:xfrm>
          <a:prstGeom prst="rect">
            <a:avLst/>
          </a:prstGeom>
        </p:spPr>
      </p:pic>
      <p:sp>
        <p:nvSpPr>
          <p:cNvPr id="145" name="Полилиния 144"/>
          <p:cNvSpPr/>
          <p:nvPr/>
        </p:nvSpPr>
        <p:spPr>
          <a:xfrm rot="21235518">
            <a:off x="4460300" y="2876311"/>
            <a:ext cx="718580" cy="87784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6" name="Text Box 182"/>
          <p:cNvSpPr txBox="1">
            <a:spLocks noChangeArrowheads="1"/>
          </p:cNvSpPr>
          <p:nvPr/>
        </p:nvSpPr>
        <p:spPr bwMode="auto">
          <a:xfrm>
            <a:off x="7032203" y="2494038"/>
            <a:ext cx="1268885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7" name="Рисунок 1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578" y="3481472"/>
            <a:ext cx="1911717" cy="1548574"/>
          </a:xfrm>
          <a:prstGeom prst="rect">
            <a:avLst/>
          </a:prstGeom>
        </p:spPr>
      </p:pic>
      <p:pic>
        <p:nvPicPr>
          <p:cNvPr id="137" name="Рисунок 136" descr="Вырезка экрана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7" y="617026"/>
            <a:ext cx="2434300" cy="1659491"/>
          </a:xfrm>
          <a:prstGeom prst="rect">
            <a:avLst/>
          </a:prstGeom>
        </p:spPr>
      </p:pic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9987" y="852149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03" name="TextBox 602"/>
          <p:cNvSpPr txBox="1"/>
          <p:nvPr/>
        </p:nvSpPr>
        <p:spPr>
          <a:xfrm>
            <a:off x="110337" y="601447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16.01.2021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81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0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Рисунок 137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" y="530512"/>
            <a:ext cx="9122519" cy="4584192"/>
          </a:xfrm>
          <a:prstGeom prst="rect">
            <a:avLst/>
          </a:prstGeom>
        </p:spPr>
      </p:pic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4069396" y="2466895"/>
            <a:ext cx="734251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Дубенки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" y="-20781"/>
            <a:ext cx="9153732" cy="55140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dirty="0" smtClean="0">
                <a:solidFill>
                  <a:prstClr val="white"/>
                </a:solidFill>
              </a:rPr>
              <a:t>Р-1</a:t>
            </a:r>
            <a:r>
              <a:rPr lang="en-US" dirty="0" smtClean="0">
                <a:solidFill>
                  <a:prstClr val="white"/>
                </a:solidFill>
              </a:rPr>
              <a:t>7</a:t>
            </a:r>
            <a:r>
              <a:rPr lang="ru-RU" dirty="0" smtClean="0">
                <a:solidFill>
                  <a:prstClr val="white"/>
                </a:solidFill>
              </a:rPr>
              <a:t>8 </a:t>
            </a:r>
            <a:r>
              <a:rPr lang="ru-RU" dirty="0">
                <a:solidFill>
                  <a:prstClr val="white"/>
                </a:solidFill>
              </a:rPr>
              <a:t>РЕСПУБЛИКИ МОРДОВИЯ (РИСК НАРУШЕНИЯ ТРАНСПОРТНОГО СООБЩЕНИЯ НА </a:t>
            </a:r>
            <a:r>
              <a:rPr lang="ru-RU" dirty="0" smtClean="0">
                <a:solidFill>
                  <a:prstClr val="white"/>
                </a:solidFill>
              </a:rPr>
              <a:t>16.01.2021)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5638542" y="1398697"/>
            <a:ext cx="2240430" cy="598383"/>
          </a:xfrm>
          <a:prstGeom prst="wedgeRectCallout">
            <a:avLst>
              <a:gd name="adj1" fmla="val 35278"/>
              <a:gd name="adj2" fmla="val 197791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пасный участок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81-84 км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заторов)</a:t>
            </a:r>
            <a:endParaRPr lang="en-US" altLang="ru-RU" sz="100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309233" y="3959073"/>
            <a:ext cx="115871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159654" y="4588260"/>
            <a:ext cx="177245" cy="141967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322963" y="4564785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76183" y="4813064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2755224" y="3223399"/>
            <a:ext cx="2368221" cy="1877346"/>
          </a:xfrm>
          <a:prstGeom prst="wedgeRectCallout">
            <a:avLst>
              <a:gd name="adj1" fmla="val 156505"/>
              <a:gd name="adj2" fmla="val -63056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81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5154891" y="4776256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4801207" y="681459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2" name="Прямоугольник 601"/>
          <p:cNvSpPr/>
          <p:nvPr/>
        </p:nvSpPr>
        <p:spPr>
          <a:xfrm>
            <a:off x="6568801" y="316451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39" name="Полилиния 138"/>
          <p:cNvSpPr/>
          <p:nvPr/>
        </p:nvSpPr>
        <p:spPr>
          <a:xfrm rot="20810182" flipV="1">
            <a:off x="7438217" y="2897199"/>
            <a:ext cx="648380" cy="48964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42" name="Рисунок 14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9" b="21896"/>
          <a:stretch/>
        </p:blipFill>
        <p:spPr>
          <a:xfrm>
            <a:off x="2974161" y="3484665"/>
            <a:ext cx="1902968" cy="1523819"/>
          </a:xfrm>
          <a:prstGeom prst="rect">
            <a:avLst/>
          </a:prstGeom>
        </p:spPr>
      </p:pic>
      <p:pic>
        <p:nvPicPr>
          <p:cNvPr id="143" name="Рисунок 1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801" y="3377457"/>
            <a:ext cx="2577687" cy="1738237"/>
          </a:xfrm>
          <a:prstGeom prst="rect">
            <a:avLst/>
          </a:prstGeom>
        </p:spPr>
      </p:pic>
      <p:pic>
        <p:nvPicPr>
          <p:cNvPr id="137" name="Рисунок 136" descr="Вырезка экран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7" y="626235"/>
            <a:ext cx="2441119" cy="1659491"/>
          </a:xfrm>
          <a:prstGeom prst="rect">
            <a:avLst/>
          </a:prstGeom>
        </p:spPr>
      </p:pic>
      <p:sp>
        <p:nvSpPr>
          <p:cNvPr id="603" name="TextBox 602"/>
          <p:cNvSpPr txBox="1"/>
          <p:nvPr/>
        </p:nvSpPr>
        <p:spPr>
          <a:xfrm>
            <a:off x="110337" y="601447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16.01.2021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9987" y="852149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9255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552123</TotalTime>
  <Words>468</Words>
  <Application>Microsoft Office PowerPoint</Application>
  <PresentationFormat>Экран (16:9)</PresentationFormat>
  <Paragraphs>135</Paragraphs>
  <Slides>9</Slides>
  <Notes>5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24429</cp:revision>
  <cp:lastPrinted>2019-02-25T12:02:24Z</cp:lastPrinted>
  <dcterms:created xsi:type="dcterms:W3CDTF">2014-09-08T13:21:12Z</dcterms:created>
  <dcterms:modified xsi:type="dcterms:W3CDTF">2021-01-15T10:38:15Z</dcterms:modified>
</cp:coreProperties>
</file>