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sf" ContentType="video/x-ms-as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11"/>
  </p:notesMasterIdLst>
  <p:handoutMasterIdLst>
    <p:handoutMasterId r:id="rId12"/>
  </p:handoutMasterIdLst>
  <p:sldIdLst>
    <p:sldId id="8412" r:id="rId2"/>
    <p:sldId id="8414" r:id="rId3"/>
    <p:sldId id="8415" r:id="rId4"/>
    <p:sldId id="8413" r:id="rId5"/>
    <p:sldId id="8422" r:id="rId6"/>
    <p:sldId id="8425" r:id="rId7"/>
    <p:sldId id="8423" r:id="rId8"/>
    <p:sldId id="8421" r:id="rId9"/>
    <p:sldId id="8424" r:id="rId10"/>
  </p:sldIdLst>
  <p:sldSz cx="9144000" cy="5143500" type="screen16x9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12"/>
            <p14:sldId id="8414"/>
            <p14:sldId id="8415"/>
            <p14:sldId id="8413"/>
            <p14:sldId id="8422"/>
            <p14:sldId id="8425"/>
            <p14:sldId id="8423"/>
            <p14:sldId id="8421"/>
            <p14:sldId id="8424"/>
          </p14:sldIdLst>
        </p14:section>
      </p14:sectionLst>
    </p:ex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>
          <p15:clr>
            <a:srgbClr val="A4A3A4"/>
          </p15:clr>
        </p15:guide>
        <p15:guide id="5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  <a:srgbClr val="181DF8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12" autoAdjust="0"/>
    <p:restoredTop sz="96586" autoAdjust="0"/>
  </p:normalViewPr>
  <p:slideViewPr>
    <p:cSldViewPr snapToGrid="0">
      <p:cViewPr>
        <p:scale>
          <a:sx n="125" d="100"/>
          <a:sy n="125" d="100"/>
        </p:scale>
        <p:origin x="1326" y="504"/>
      </p:cViewPr>
      <p:guideLst>
        <p:guide pos="3840"/>
        <p:guide orient="horz" pos="4320"/>
        <p:guide orient="horz" pos="3240"/>
        <p:guide pos="288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pPr/>
              <a:t>06.12.2020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06.12.2020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06713" y="858838"/>
            <a:ext cx="41179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2113" y="850900"/>
            <a:ext cx="4079875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1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8373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2113" y="850900"/>
            <a:ext cx="4079875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22705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28938" y="850900"/>
            <a:ext cx="4083050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9381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5288" y="850900"/>
            <a:ext cx="4076700" cy="22939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7539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2113" y="850900"/>
            <a:ext cx="4079875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2064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596900" y="1803400"/>
            <a:ext cx="8636000" cy="48593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5416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28938" y="850900"/>
            <a:ext cx="4083050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619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918" y="1597867"/>
            <a:ext cx="7772398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86" y="2915179"/>
            <a:ext cx="64008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98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96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95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93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491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088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38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06.12.2020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06.12.2020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432" y="3305606"/>
            <a:ext cx="7772398" cy="1021555"/>
          </a:xfrm>
        </p:spPr>
        <p:txBody>
          <a:bodyPr anchor="t"/>
          <a:lstStyle>
            <a:lvl1pPr algn="l">
              <a:defRPr sz="27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432" y="2180091"/>
            <a:ext cx="7772398" cy="1125140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2984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5967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895184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4pPr>
            <a:lvl5pPr marL="119353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5pPr>
            <a:lvl6pPr marL="1491932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6pPr>
            <a:lvl7pPr marL="1790291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7pPr>
            <a:lvl8pPr marL="2088722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8pPr>
            <a:lvl9pPr marL="2387055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06.12.2020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470" y="1200340"/>
            <a:ext cx="4038599" cy="3394473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651" y="1200340"/>
            <a:ext cx="4038599" cy="3394473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06.12.2020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320" y="1151464"/>
            <a:ext cx="4040188" cy="479820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298427" indent="0">
              <a:buNone/>
              <a:defRPr sz="1700" b="1"/>
            </a:lvl2pPr>
            <a:lvl3pPr marL="596758" indent="0">
              <a:buNone/>
              <a:defRPr sz="1400" b="1"/>
            </a:lvl3pPr>
            <a:lvl4pPr marL="895184" indent="0">
              <a:buNone/>
              <a:defRPr sz="1400" b="1"/>
            </a:lvl4pPr>
            <a:lvl5pPr marL="1193530" indent="0">
              <a:buNone/>
              <a:defRPr sz="1400" b="1"/>
            </a:lvl5pPr>
            <a:lvl6pPr marL="1491932" indent="0">
              <a:buNone/>
              <a:defRPr sz="1400" b="1"/>
            </a:lvl6pPr>
            <a:lvl7pPr marL="1790291" indent="0">
              <a:buNone/>
              <a:defRPr sz="1400" b="1"/>
            </a:lvl7pPr>
            <a:lvl8pPr marL="2088722" indent="0">
              <a:buNone/>
              <a:defRPr sz="1400" b="1"/>
            </a:lvl8pPr>
            <a:lvl9pPr marL="2387055" indent="0">
              <a:buNone/>
              <a:defRPr sz="1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320" y="1631283"/>
            <a:ext cx="4040188" cy="296346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396" y="1151464"/>
            <a:ext cx="4041777" cy="479820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298427" indent="0">
              <a:buNone/>
              <a:defRPr sz="1700" b="1"/>
            </a:lvl2pPr>
            <a:lvl3pPr marL="596758" indent="0">
              <a:buNone/>
              <a:defRPr sz="1400" b="1"/>
            </a:lvl3pPr>
            <a:lvl4pPr marL="895184" indent="0">
              <a:buNone/>
              <a:defRPr sz="1400" b="1"/>
            </a:lvl4pPr>
            <a:lvl5pPr marL="1193530" indent="0">
              <a:buNone/>
              <a:defRPr sz="1400" b="1"/>
            </a:lvl5pPr>
            <a:lvl6pPr marL="1491932" indent="0">
              <a:buNone/>
              <a:defRPr sz="1400" b="1"/>
            </a:lvl6pPr>
            <a:lvl7pPr marL="1790291" indent="0">
              <a:buNone/>
              <a:defRPr sz="1400" b="1"/>
            </a:lvl7pPr>
            <a:lvl8pPr marL="2088722" indent="0">
              <a:buNone/>
              <a:defRPr sz="1400" b="1"/>
            </a:lvl8pPr>
            <a:lvl9pPr marL="2387055" indent="0">
              <a:buNone/>
              <a:defRPr sz="1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396" y="1631283"/>
            <a:ext cx="4041777" cy="296346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06.12.2020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06.12.2020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06.12.2020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530" y="204969"/>
            <a:ext cx="3008313" cy="871536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370" y="204868"/>
            <a:ext cx="5111751" cy="4389834"/>
          </a:xfrm>
        </p:spPr>
        <p:txBody>
          <a:bodyPr/>
          <a:lstStyle>
            <a:lvl1pPr>
              <a:defRPr sz="2100"/>
            </a:lvl1pPr>
            <a:lvl2pPr>
              <a:defRPr sz="21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530" y="1076816"/>
            <a:ext cx="3008313" cy="3518297"/>
          </a:xfrm>
        </p:spPr>
        <p:txBody>
          <a:bodyPr/>
          <a:lstStyle>
            <a:lvl1pPr marL="0" indent="0">
              <a:buNone/>
              <a:defRPr sz="800"/>
            </a:lvl1pPr>
            <a:lvl2pPr marL="298427" indent="0">
              <a:buNone/>
              <a:defRPr sz="800"/>
            </a:lvl2pPr>
            <a:lvl3pPr marL="596758" indent="0">
              <a:buNone/>
              <a:defRPr sz="800"/>
            </a:lvl3pPr>
            <a:lvl4pPr marL="895184" indent="0">
              <a:buNone/>
              <a:defRPr sz="600"/>
            </a:lvl4pPr>
            <a:lvl5pPr marL="1193530" indent="0">
              <a:buNone/>
              <a:defRPr sz="600"/>
            </a:lvl5pPr>
            <a:lvl6pPr marL="1491932" indent="0">
              <a:buNone/>
              <a:defRPr sz="600"/>
            </a:lvl6pPr>
            <a:lvl7pPr marL="1790291" indent="0">
              <a:buNone/>
              <a:defRPr sz="600"/>
            </a:lvl7pPr>
            <a:lvl8pPr marL="2088722" indent="0">
              <a:buNone/>
              <a:defRPr sz="600"/>
            </a:lvl8pPr>
            <a:lvl9pPr marL="2387055" indent="0">
              <a:buNone/>
              <a:defRPr sz="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06.12.2020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355" y="3601086"/>
            <a:ext cx="5486400" cy="425053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355" y="459676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100"/>
            </a:lvl1pPr>
            <a:lvl2pPr marL="298427" indent="0">
              <a:buNone/>
              <a:defRPr sz="2100"/>
            </a:lvl2pPr>
            <a:lvl3pPr marL="596758" indent="0">
              <a:buNone/>
              <a:defRPr sz="1700"/>
            </a:lvl3pPr>
            <a:lvl4pPr marL="895184" indent="0">
              <a:buNone/>
              <a:defRPr sz="1700"/>
            </a:lvl4pPr>
            <a:lvl5pPr marL="1193530" indent="0">
              <a:buNone/>
              <a:defRPr sz="1700"/>
            </a:lvl5pPr>
            <a:lvl6pPr marL="1491932" indent="0">
              <a:buNone/>
              <a:defRPr sz="1700"/>
            </a:lvl6pPr>
            <a:lvl7pPr marL="1790291" indent="0">
              <a:buNone/>
              <a:defRPr sz="1700"/>
            </a:lvl7pPr>
            <a:lvl8pPr marL="2088722" indent="0">
              <a:buNone/>
              <a:defRPr sz="1700"/>
            </a:lvl8pPr>
            <a:lvl9pPr marL="2387055" indent="0">
              <a:buNone/>
              <a:defRPr sz="17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355" y="4025701"/>
            <a:ext cx="5486400" cy="603646"/>
          </a:xfrm>
        </p:spPr>
        <p:txBody>
          <a:bodyPr/>
          <a:lstStyle>
            <a:lvl1pPr marL="0" indent="0">
              <a:buNone/>
              <a:defRPr sz="800"/>
            </a:lvl1pPr>
            <a:lvl2pPr marL="298427" indent="0">
              <a:buNone/>
              <a:defRPr sz="800"/>
            </a:lvl2pPr>
            <a:lvl3pPr marL="596758" indent="0">
              <a:buNone/>
              <a:defRPr sz="800"/>
            </a:lvl3pPr>
            <a:lvl4pPr marL="895184" indent="0">
              <a:buNone/>
              <a:defRPr sz="600"/>
            </a:lvl4pPr>
            <a:lvl5pPr marL="1193530" indent="0">
              <a:buNone/>
              <a:defRPr sz="600"/>
            </a:lvl5pPr>
            <a:lvl6pPr marL="1491932" indent="0">
              <a:buNone/>
              <a:defRPr sz="600"/>
            </a:lvl6pPr>
            <a:lvl7pPr marL="1790291" indent="0">
              <a:buNone/>
              <a:defRPr sz="600"/>
            </a:lvl7pPr>
            <a:lvl8pPr marL="2088722" indent="0">
              <a:buNone/>
              <a:defRPr sz="600"/>
            </a:lvl8pPr>
            <a:lvl9pPr marL="2387055" indent="0">
              <a:buNone/>
              <a:defRPr sz="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06.12.2020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06.12.2020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749" y="206241"/>
            <a:ext cx="205740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657" y="206241"/>
            <a:ext cx="601979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06.12.2020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751" y="206076"/>
            <a:ext cx="8228797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751" y="1200638"/>
            <a:ext cx="8228797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843" y="4767557"/>
            <a:ext cx="21327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518117" fontAlgn="base">
                <a:spcBef>
                  <a:spcPct val="0"/>
                </a:spcBef>
                <a:spcAft>
                  <a:spcPct val="0"/>
                </a:spcAft>
                <a:defRPr/>
              </a:pPr>
              <a:t>06.12.2020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756" y="4767557"/>
            <a:ext cx="2894796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844" y="4767557"/>
            <a:ext cx="21327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518117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596556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2pPr>
      <a:lvl3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3pPr>
      <a:lvl4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4pPr>
      <a:lvl5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5pPr>
      <a:lvl6pPr marL="257981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515962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773945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031929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223105" indent="-223105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84617" indent="-186337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745379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43594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341911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1641100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1939528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237877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2536265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298427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96758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895184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93530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491932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90291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88722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87055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5.tmp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tmp"/><Relationship Id="rId5" Type="http://schemas.openxmlformats.org/officeDocument/2006/relationships/image" Target="../media/image7.tmp"/><Relationship Id="rId4" Type="http://schemas.openxmlformats.org/officeDocument/2006/relationships/image" Target="../media/image6.tmp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2.tmp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tmp"/><Relationship Id="rId5" Type="http://schemas.openxmlformats.org/officeDocument/2006/relationships/image" Target="../media/image14.tmp"/><Relationship Id="rId4" Type="http://schemas.openxmlformats.org/officeDocument/2006/relationships/image" Target="../media/image13.tmp"/><Relationship Id="rId9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7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22.png"/><Relationship Id="rId11" Type="http://schemas.openxmlformats.org/officeDocument/2006/relationships/image" Target="../media/image26.tmp"/><Relationship Id="rId5" Type="http://schemas.openxmlformats.org/officeDocument/2006/relationships/image" Target="../media/image21.JPG"/><Relationship Id="rId10" Type="http://schemas.openxmlformats.org/officeDocument/2006/relationships/image" Target="../media/image25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25.png"/><Relationship Id="rId11" Type="http://schemas.openxmlformats.org/officeDocument/2006/relationships/image" Target="../media/image9.png"/><Relationship Id="rId5" Type="http://schemas.openxmlformats.org/officeDocument/2006/relationships/image" Target="../media/image27.JPG"/><Relationship Id="rId10" Type="http://schemas.openxmlformats.org/officeDocument/2006/relationships/image" Target="../media/image29.jpe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png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image" Target="../media/image30.tmp"/><Relationship Id="rId9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37.jpeg"/><Relationship Id="rId2" Type="http://schemas.openxmlformats.org/officeDocument/2006/relationships/image" Target="../media/image34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35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6411"/>
            <a:ext cx="9144000" cy="4657089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0"/>
            <a:ext cx="9144001" cy="48870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ВЫПАДЕНИЯ ОСАДКОВ 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07.12.2020</a:t>
            </a:r>
            <a:r>
              <a:rPr lang="ru-RU" sz="105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445" name="Рисунок 4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767" y="2985202"/>
            <a:ext cx="205253" cy="20127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5" y="49623"/>
            <a:ext cx="663164" cy="39782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3" y="42006"/>
            <a:ext cx="1060347" cy="402399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432165" y="3051010"/>
            <a:ext cx="856453" cy="26670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tx1"/>
                </a:solidFill>
              </a:rPr>
              <a:t>Саранск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512561" y="3655999"/>
            <a:ext cx="1559653" cy="45136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Республика </a:t>
            </a:r>
            <a:r>
              <a:rPr lang="ru-RU" sz="1200" dirty="0" smtClean="0">
                <a:solidFill>
                  <a:schemeClr val="tx1"/>
                </a:solidFill>
              </a:rPr>
              <a:t>Мордовия</a:t>
            </a:r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54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" y="469498"/>
            <a:ext cx="4568577" cy="2316564"/>
          </a:xfrm>
          <a:prstGeom prst="rect">
            <a:avLst/>
          </a:prstGeom>
        </p:spPr>
      </p:pic>
      <p:pic>
        <p:nvPicPr>
          <p:cNvPr id="28" name="Рисунок 27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651" y="429912"/>
            <a:ext cx="4564350" cy="2370558"/>
          </a:xfrm>
          <a:prstGeom prst="rect">
            <a:avLst/>
          </a:prstGeom>
        </p:spPr>
      </p:pic>
      <p:pic>
        <p:nvPicPr>
          <p:cNvPr id="29" name="Рисунок 28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50875"/>
            <a:ext cx="4579651" cy="2418486"/>
          </a:xfrm>
          <a:prstGeom prst="rect">
            <a:avLst/>
          </a:prstGeom>
        </p:spPr>
      </p:pic>
      <p:pic>
        <p:nvPicPr>
          <p:cNvPr id="30" name="Рисунок 29" descr="Вырезка экрана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651" y="2814879"/>
            <a:ext cx="4568577" cy="2328622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ВЫПАДЕНИЯ ОСАДКОВ </a:t>
            </a:r>
            <a:r>
              <a:rPr lang="ru-RU" sz="1050" dirty="0" smtClean="0">
                <a:solidFill>
                  <a:schemeClr val="bg1"/>
                </a:solidFill>
              </a:rPr>
              <a:t> </a:t>
            </a:r>
            <a:r>
              <a:rPr lang="ru-RU" sz="1050" dirty="0">
                <a:solidFill>
                  <a:schemeClr val="bg1"/>
                </a:solidFill>
              </a:rPr>
              <a:t>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07.12.2020</a:t>
            </a:r>
            <a:r>
              <a:rPr lang="ru-RU" sz="105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436" name="Рисунок 4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33391"/>
            <a:ext cx="663164" cy="397823"/>
          </a:xfrm>
          <a:prstGeom prst="rect">
            <a:avLst/>
          </a:prstGeom>
        </p:spPr>
      </p:pic>
      <p:pic>
        <p:nvPicPr>
          <p:cNvPr id="437" name="Рисунок 4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2453" y="25774"/>
            <a:ext cx="1060347" cy="402399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2582829" y="1668573"/>
            <a:ext cx="728006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49700" y="2080504"/>
            <a:ext cx="857256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678346" y="3979869"/>
            <a:ext cx="644838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24345" y="4294879"/>
            <a:ext cx="964037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350788" y="4012626"/>
            <a:ext cx="794783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768520" y="2336748"/>
            <a:ext cx="899668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183412" y="1672772"/>
            <a:ext cx="728006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420734" y="2835045"/>
            <a:ext cx="1154962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schemeClr val="tx1"/>
                </a:solidFill>
              </a:rPr>
              <a:t>24.00 </a:t>
            </a:r>
            <a:r>
              <a:rPr lang="ru-RU" sz="1000" dirty="0" smtClean="0">
                <a:solidFill>
                  <a:schemeClr val="tx1"/>
                </a:solidFill>
              </a:rPr>
              <a:t>07.12.2020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673543" y="495602"/>
            <a:ext cx="1175979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schemeClr val="tx1"/>
                </a:solidFill>
              </a:rPr>
              <a:t>06.00 </a:t>
            </a:r>
            <a:r>
              <a:rPr lang="ru-RU" sz="1000" dirty="0" smtClean="0">
                <a:solidFill>
                  <a:schemeClr val="tx1"/>
                </a:solidFill>
              </a:rPr>
              <a:t>07.12.2020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322853" y="504002"/>
            <a:ext cx="1224562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 smtClean="0">
                <a:solidFill>
                  <a:schemeClr val="tx1"/>
                </a:solidFill>
              </a:rPr>
              <a:t>12.00 07.12.2020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1684300" y="2828753"/>
            <a:ext cx="1154962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schemeClr val="tx1"/>
                </a:solidFill>
              </a:rPr>
              <a:t>18.00 </a:t>
            </a:r>
            <a:r>
              <a:rPr lang="ru-RU" sz="1000" dirty="0" smtClean="0">
                <a:solidFill>
                  <a:schemeClr val="tx1"/>
                </a:solidFill>
              </a:rPr>
              <a:t>07.12.2020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607938" y="4311425"/>
            <a:ext cx="899668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cxnSp>
        <p:nvCxnSpPr>
          <p:cNvPr id="80" name="Прямая соединительная линия 79"/>
          <p:cNvCxnSpPr/>
          <p:nvPr/>
        </p:nvCxnSpPr>
        <p:spPr>
          <a:xfrm>
            <a:off x="4569390" y="469497"/>
            <a:ext cx="297" cy="467375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>
            <a:off x="0" y="2800470"/>
            <a:ext cx="9144000" cy="52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74856" y="1211565"/>
            <a:ext cx="143982" cy="15375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27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000018" y="1236374"/>
            <a:ext cx="143982" cy="15375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28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000018" y="3605979"/>
            <a:ext cx="143982" cy="15375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29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89032" y="3605979"/>
            <a:ext cx="143982" cy="15375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3535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3395"/>
            <a:ext cx="9144000" cy="4660105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0"/>
            <a:ext cx="9144001" cy="48870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ТЕМПЕРАТУР 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07.12.2020</a:t>
            </a:r>
            <a:r>
              <a:rPr lang="ru-RU" sz="105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5" y="49623"/>
            <a:ext cx="663164" cy="39782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3" y="31373"/>
            <a:ext cx="1060347" cy="40239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6186" y="2967157"/>
            <a:ext cx="242888" cy="21717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9" name="TextBox 28"/>
          <p:cNvSpPr txBox="1"/>
          <p:nvPr/>
        </p:nvSpPr>
        <p:spPr>
          <a:xfrm>
            <a:off x="5507092" y="2967157"/>
            <a:ext cx="1010630" cy="26670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tx1"/>
                </a:solidFill>
              </a:rPr>
              <a:t>Саранск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11736" y="3461940"/>
            <a:ext cx="964037" cy="45136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Республика </a:t>
            </a:r>
            <a:r>
              <a:rPr lang="ru-RU" sz="1200" dirty="0" smtClean="0">
                <a:solidFill>
                  <a:schemeClr val="tx1"/>
                </a:solidFill>
              </a:rPr>
              <a:t>Мордовия</a:t>
            </a:r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67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52119"/>
            <a:ext cx="4569390" cy="2343671"/>
          </a:xfrm>
          <a:prstGeom prst="rect">
            <a:avLst/>
          </a:prstGeom>
        </p:spPr>
      </p:pic>
      <p:pic>
        <p:nvPicPr>
          <p:cNvPr id="28" name="Рисунок 27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431" y="447438"/>
            <a:ext cx="4586569" cy="2343663"/>
          </a:xfrm>
          <a:prstGeom prst="rect">
            <a:avLst/>
          </a:prstGeom>
        </p:spPr>
      </p:pic>
      <p:pic>
        <p:nvPicPr>
          <p:cNvPr id="29" name="Рисунок 28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78" y="2791466"/>
            <a:ext cx="4581589" cy="2339977"/>
          </a:xfrm>
          <a:prstGeom prst="rect">
            <a:avLst/>
          </a:prstGeom>
        </p:spPr>
      </p:pic>
      <p:pic>
        <p:nvPicPr>
          <p:cNvPr id="30" name="Рисунок 29" descr="Вырезка экрана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334" y="2773448"/>
            <a:ext cx="4574666" cy="2357995"/>
          </a:xfrm>
          <a:prstGeom prst="rect">
            <a:avLst/>
          </a:prstGeom>
        </p:spPr>
      </p:pic>
      <p:sp>
        <p:nvSpPr>
          <p:cNvPr id="96" name="TextBox 95"/>
          <p:cNvSpPr txBox="1"/>
          <p:nvPr/>
        </p:nvSpPr>
        <p:spPr>
          <a:xfrm>
            <a:off x="2676542" y="1703104"/>
            <a:ext cx="728006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867349" y="1934719"/>
            <a:ext cx="857256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2770817" y="4036255"/>
            <a:ext cx="644838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171777" y="4138828"/>
            <a:ext cx="964037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7117603" y="4142589"/>
            <a:ext cx="794783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5507044" y="1934521"/>
            <a:ext cx="899668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7297149" y="1703104"/>
            <a:ext cx="728006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</a:t>
            </a:r>
            <a:r>
              <a:rPr lang="ru-RU" sz="1050" dirty="0" smtClean="0">
                <a:solidFill>
                  <a:schemeClr val="bg1"/>
                </a:solidFill>
              </a:rPr>
              <a:t>ТЕМПЕРАТУР </a:t>
            </a:r>
            <a:r>
              <a:rPr lang="ru-RU" sz="1050" dirty="0">
                <a:solidFill>
                  <a:schemeClr val="bg1"/>
                </a:solidFill>
              </a:rPr>
              <a:t>НА </a:t>
            </a:r>
            <a:r>
              <a:rPr lang="ru-RU" sz="1050" dirty="0" smtClean="0">
                <a:solidFill>
                  <a:schemeClr val="bg1"/>
                </a:solidFill>
              </a:rPr>
              <a:t>ТЕРРИТОРИИ 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07.12.2020</a:t>
            </a:r>
            <a:r>
              <a:rPr lang="ru-RU" sz="1050" dirty="0">
                <a:solidFill>
                  <a:schemeClr val="bg1"/>
                </a:solidFill>
              </a:rPr>
              <a:t>)</a:t>
            </a:r>
          </a:p>
        </p:txBody>
      </p:sp>
      <p:cxnSp>
        <p:nvCxnSpPr>
          <p:cNvPr id="861" name="Прямая соединительная линия 860"/>
          <p:cNvCxnSpPr/>
          <p:nvPr/>
        </p:nvCxnSpPr>
        <p:spPr>
          <a:xfrm>
            <a:off x="4569390" y="469497"/>
            <a:ext cx="297" cy="467375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2" name="Прямая соединительная линия 861"/>
          <p:cNvCxnSpPr/>
          <p:nvPr/>
        </p:nvCxnSpPr>
        <p:spPr>
          <a:xfrm>
            <a:off x="0" y="2800470"/>
            <a:ext cx="9144000" cy="52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9" name="Рисунок 8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33391"/>
            <a:ext cx="663164" cy="397823"/>
          </a:xfrm>
          <a:prstGeom prst="rect">
            <a:avLst/>
          </a:prstGeom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4" y="47040"/>
            <a:ext cx="1060347" cy="402399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6484532" y="2824412"/>
            <a:ext cx="1176620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schemeClr val="tx1"/>
                </a:solidFill>
              </a:rPr>
              <a:t>24.00 </a:t>
            </a:r>
            <a:r>
              <a:rPr lang="ru-RU" sz="1000" dirty="0" smtClean="0">
                <a:solidFill>
                  <a:schemeClr val="tx1"/>
                </a:solidFill>
              </a:rPr>
              <a:t>07.12.2020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737341" y="484969"/>
            <a:ext cx="1198031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schemeClr val="tx1"/>
                </a:solidFill>
              </a:rPr>
              <a:t>06.00 </a:t>
            </a:r>
            <a:r>
              <a:rPr lang="ru-RU" sz="1000" dirty="0" smtClean="0">
                <a:solidFill>
                  <a:schemeClr val="tx1"/>
                </a:solidFill>
              </a:rPr>
              <a:t>07.12.2020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386651" y="493369"/>
            <a:ext cx="1247525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 smtClean="0">
                <a:solidFill>
                  <a:schemeClr val="tx1"/>
                </a:solidFill>
              </a:rPr>
              <a:t>12.00 07.12.2020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748098" y="2818120"/>
            <a:ext cx="1176620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schemeClr val="tx1"/>
                </a:solidFill>
              </a:rPr>
              <a:t>18.00 </a:t>
            </a:r>
            <a:r>
              <a:rPr lang="ru-RU" sz="1000" dirty="0" smtClean="0">
                <a:solidFill>
                  <a:schemeClr val="tx1"/>
                </a:solidFill>
              </a:rPr>
              <a:t>07.12.2020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5291333" y="4269542"/>
            <a:ext cx="899668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4" r="13519" b="5377"/>
          <a:stretch/>
        </p:blipFill>
        <p:spPr>
          <a:xfrm>
            <a:off x="4307995" y="1098966"/>
            <a:ext cx="249381" cy="1680598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4" r="13519" b="5377"/>
          <a:stretch/>
        </p:blipFill>
        <p:spPr>
          <a:xfrm>
            <a:off x="8879212" y="1094222"/>
            <a:ext cx="249381" cy="1680598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4" r="13519" b="5377"/>
          <a:stretch/>
        </p:blipFill>
        <p:spPr>
          <a:xfrm>
            <a:off x="8889696" y="3462658"/>
            <a:ext cx="249381" cy="1680598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4" r="13519" b="5377"/>
          <a:stretch/>
        </p:blipFill>
        <p:spPr>
          <a:xfrm>
            <a:off x="4307994" y="3450845"/>
            <a:ext cx="249381" cy="1680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02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909" y="605897"/>
            <a:ext cx="4463160" cy="204636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610680"/>
            <a:ext cx="4414837" cy="205066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2802533"/>
            <a:ext cx="4414837" cy="2098192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817759"/>
            <a:ext cx="4479069" cy="2082965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 smtClean="0">
                <a:solidFill>
                  <a:schemeClr val="bg1"/>
                </a:solidFill>
              </a:rPr>
              <a:t>МОНИТОРИНГ ОБСТАНОВКИ НА ФАД 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 smtClean="0">
                <a:solidFill>
                  <a:schemeClr val="bg1"/>
                </a:solidFill>
              </a:rPr>
              <a:t>(АДСМ – дорожные условия в Республике Мордовия)</a:t>
            </a:r>
            <a:endParaRPr lang="ru-RU" sz="1050" dirty="0">
              <a:solidFill>
                <a:schemeClr val="bg1"/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33391"/>
            <a:ext cx="663164" cy="39782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4" y="25774"/>
            <a:ext cx="1060347" cy="402399"/>
          </a:xfrm>
          <a:prstGeom prst="rect">
            <a:avLst/>
          </a:prstGeom>
        </p:spPr>
      </p:pic>
      <p:sp>
        <p:nvSpPr>
          <p:cNvPr id="15" name="Text Box 260"/>
          <p:cNvSpPr txBox="1">
            <a:spLocks noChangeArrowheads="1"/>
          </p:cNvSpPr>
          <p:nvPr/>
        </p:nvSpPr>
        <p:spPr bwMode="auto">
          <a:xfrm>
            <a:off x="2724567" y="2395924"/>
            <a:ext cx="1402934" cy="17541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801" tIns="25900" rIns="51801" bIns="25900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Box 260"/>
          <p:cNvSpPr txBox="1">
            <a:spLocks noChangeArrowheads="1"/>
          </p:cNvSpPr>
          <p:nvPr/>
        </p:nvSpPr>
        <p:spPr bwMode="auto">
          <a:xfrm>
            <a:off x="7531517" y="4609527"/>
            <a:ext cx="1402934" cy="17541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801" tIns="25900" rIns="51801" bIns="25900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Box 260"/>
          <p:cNvSpPr txBox="1">
            <a:spLocks noChangeArrowheads="1"/>
          </p:cNvSpPr>
          <p:nvPr/>
        </p:nvSpPr>
        <p:spPr bwMode="auto">
          <a:xfrm>
            <a:off x="7531517" y="2403411"/>
            <a:ext cx="1402934" cy="17541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801" tIns="25900" rIns="51801" bIns="25900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60"/>
          <p:cNvSpPr txBox="1">
            <a:spLocks noChangeArrowheads="1"/>
          </p:cNvSpPr>
          <p:nvPr/>
        </p:nvSpPr>
        <p:spPr bwMode="auto">
          <a:xfrm>
            <a:off x="2724567" y="4675683"/>
            <a:ext cx="1402934" cy="17541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801" tIns="25900" rIns="51801" bIns="25900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1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061" y="615261"/>
            <a:ext cx="9171061" cy="4515971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27529"/>
          </a:xfrm>
          <a:prstGeom prst="rect">
            <a:avLst/>
          </a:prstGeom>
          <a:solidFill>
            <a:srgbClr val="204D84"/>
          </a:solidFill>
          <a:ln w="25400" algn="ctr">
            <a:solidFill>
              <a:srgbClr val="89A4A7"/>
            </a:solidFill>
            <a:miter lim="800000"/>
            <a:headEnd/>
            <a:tailEnd/>
          </a:ln>
        </p:spPr>
        <p:txBody>
          <a:bodyPr lIns="59910" tIns="29954" rIns="59910" bIns="29954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/>
              <a:t>ИНФОРМАЦИОННЫЕ МАТЕРИАЛЫ ПО РИСКУ НАРУШЕНИЯ ТРАНСПОРТНОГО СООБЩЕНИЯ, </a:t>
            </a:r>
          </a:p>
          <a:p>
            <a:r>
              <a:rPr lang="ru-RU" sz="1050" dirty="0"/>
              <a:t>СВЯЗАННЫХ С </a:t>
            </a:r>
            <a:r>
              <a:rPr lang="ru-RU" sz="1050" dirty="0" smtClean="0"/>
              <a:t>ОПАСНЫМИ </a:t>
            </a:r>
            <a:r>
              <a:rPr lang="ru-RU" sz="1050" dirty="0"/>
              <a:t>МЕТЕОЯВЛЕНИЯМИ</a:t>
            </a:r>
            <a:r>
              <a:rPr lang="ru-RU" altLang="ru-RU" sz="1050" dirty="0"/>
              <a:t> </a:t>
            </a:r>
          </a:p>
          <a:p>
            <a:r>
              <a:rPr lang="ru-RU" altLang="ru-RU" sz="1050" dirty="0"/>
              <a:t>НА ФЕДЕРАЛЬНОЙ АВТОМОБИЛЬНОЙ ДОРОГЕ </a:t>
            </a:r>
            <a:r>
              <a:rPr lang="ru-RU" altLang="ru-RU" sz="1050" dirty="0" smtClean="0"/>
              <a:t>М-5  В РЕСПУБЛИКЕ МОРДОВИЯ  </a:t>
            </a:r>
            <a:r>
              <a:rPr lang="ru-RU" altLang="ru-RU" sz="1050" dirty="0"/>
              <a:t>(на </a:t>
            </a:r>
            <a:r>
              <a:rPr lang="ru-RU" altLang="ru-RU" sz="1050" dirty="0" smtClean="0"/>
              <a:t>07.12.2020</a:t>
            </a:r>
            <a:r>
              <a:rPr lang="ru-RU" altLang="ru-RU" sz="1050" dirty="0"/>
              <a:t>)</a:t>
            </a:r>
          </a:p>
        </p:txBody>
      </p:sp>
      <p:pic>
        <p:nvPicPr>
          <p:cNvPr id="149" name="Рисунок 1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8" y="97477"/>
            <a:ext cx="700644" cy="420307"/>
          </a:xfrm>
          <a:prstGeom prst="rect">
            <a:avLst/>
          </a:prstGeom>
        </p:spPr>
      </p:pic>
      <p:pic>
        <p:nvPicPr>
          <p:cNvPr id="153" name="Рисунок 15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1644" y="61317"/>
            <a:ext cx="1062357" cy="403162"/>
          </a:xfrm>
          <a:prstGeom prst="rect">
            <a:avLst/>
          </a:prstGeom>
        </p:spPr>
      </p:pic>
      <p:grpSp>
        <p:nvGrpSpPr>
          <p:cNvPr id="2" name="Группа 159"/>
          <p:cNvGrpSpPr/>
          <p:nvPr/>
        </p:nvGrpSpPr>
        <p:grpSpPr>
          <a:xfrm>
            <a:off x="6707245" y="4034677"/>
            <a:ext cx="2562260" cy="1108823"/>
            <a:chOff x="9126097" y="5329434"/>
            <a:chExt cx="2909064" cy="1478815"/>
          </a:xfrm>
        </p:grpSpPr>
        <p:sp>
          <p:nvSpPr>
            <p:cNvPr id="161" name="Rectangle 93"/>
            <p:cNvSpPr>
              <a:spLocks noChangeArrowheads="1"/>
            </p:cNvSpPr>
            <p:nvPr/>
          </p:nvSpPr>
          <p:spPr bwMode="auto">
            <a:xfrm>
              <a:off x="9126097" y="5329434"/>
              <a:ext cx="2799203" cy="147881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ru-RU" altLang="ru-RU" sz="7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2" name="Text Box 97"/>
            <p:cNvSpPr txBox="1">
              <a:spLocks noChangeArrowheads="1"/>
            </p:cNvSpPr>
            <p:nvPr/>
          </p:nvSpPr>
          <p:spPr bwMode="auto">
            <a:xfrm>
              <a:off x="9714921" y="5517470"/>
              <a:ext cx="2147024" cy="2729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64" tIns="47983" rIns="95964" bIns="47983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700" i="1" dirty="0">
                  <a:solidFill>
                    <a:srgbClr val="000000"/>
                  </a:solidFill>
                  <a:cs typeface="Arial" panose="020B0604020202020204" pitchFamily="34" charset="0"/>
                </a:rPr>
                <a:t>Условные обозначения</a:t>
              </a:r>
            </a:p>
          </p:txBody>
        </p:sp>
        <p:sp>
          <p:nvSpPr>
            <p:cNvPr id="163" name="Text Box 97"/>
            <p:cNvSpPr txBox="1">
              <a:spLocks noChangeArrowheads="1"/>
            </p:cNvSpPr>
            <p:nvPr/>
          </p:nvSpPr>
          <p:spPr bwMode="auto">
            <a:xfrm>
              <a:off x="9572158" y="6150986"/>
              <a:ext cx="2147024" cy="2729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64" tIns="47983" rIns="95964" bIns="47983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64" name="Text Box 97"/>
            <p:cNvSpPr txBox="1">
              <a:spLocks noChangeArrowheads="1"/>
            </p:cNvSpPr>
            <p:nvPr/>
          </p:nvSpPr>
          <p:spPr bwMode="auto">
            <a:xfrm>
              <a:off x="9605061" y="5755615"/>
              <a:ext cx="2308120" cy="560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64" tIns="47983" rIns="95964" bIns="47983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7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Участок автодороги с повышенным риском возникновения ДТП, нарушением движения</a:t>
              </a:r>
            </a:p>
          </p:txBody>
        </p:sp>
        <p:sp>
          <p:nvSpPr>
            <p:cNvPr id="165" name="Полилиния 164"/>
            <p:cNvSpPr/>
            <p:nvPr/>
          </p:nvSpPr>
          <p:spPr>
            <a:xfrm>
              <a:off x="9220012" y="5855348"/>
              <a:ext cx="367792" cy="127074"/>
            </a:xfrm>
            <a:custGeom>
              <a:avLst/>
              <a:gdLst>
                <a:gd name="connsiteX0" fmla="*/ 0 w 275772"/>
                <a:gd name="connsiteY0" fmla="*/ 0 h 120952"/>
                <a:gd name="connsiteX1" fmla="*/ 130629 w 275772"/>
                <a:gd name="connsiteY1" fmla="*/ 116114 h 120952"/>
                <a:gd name="connsiteX2" fmla="*/ 275772 w 275772"/>
                <a:gd name="connsiteY2" fmla="*/ 29028 h 120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5772" h="120952">
                  <a:moveTo>
                    <a:pt x="0" y="0"/>
                  </a:moveTo>
                  <a:cubicBezTo>
                    <a:pt x="42333" y="55638"/>
                    <a:pt x="84667" y="111276"/>
                    <a:pt x="130629" y="116114"/>
                  </a:cubicBezTo>
                  <a:cubicBezTo>
                    <a:pt x="176591" y="120952"/>
                    <a:pt x="226181" y="74990"/>
                    <a:pt x="275772" y="29028"/>
                  </a:cubicBezTo>
                </a:path>
              </a:pathLst>
            </a:custGeom>
            <a:ln w="349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69" tIns="34284" rIns="68569" bIns="34284" rtlCol="0" anchor="ctr"/>
            <a:lstStyle/>
            <a:p>
              <a:endParaRPr lang="ru-RU" sz="1300" dirty="0">
                <a:solidFill>
                  <a:srgbClr val="000000"/>
                </a:solidFill>
              </a:endParaRPr>
            </a:p>
          </p:txBody>
        </p:sp>
        <p:sp>
          <p:nvSpPr>
            <p:cNvPr id="166" name="Полилиния 165"/>
            <p:cNvSpPr/>
            <p:nvPr/>
          </p:nvSpPr>
          <p:spPr>
            <a:xfrm>
              <a:off x="9231145" y="6214173"/>
              <a:ext cx="329077" cy="109284"/>
            </a:xfrm>
            <a:custGeom>
              <a:avLst/>
              <a:gdLst>
                <a:gd name="connsiteX0" fmla="*/ 0 w 246743"/>
                <a:gd name="connsiteY0" fmla="*/ 14515 h 104019"/>
                <a:gd name="connsiteX1" fmla="*/ 87086 w 246743"/>
                <a:gd name="connsiteY1" fmla="*/ 101600 h 104019"/>
                <a:gd name="connsiteX2" fmla="*/ 246743 w 246743"/>
                <a:gd name="connsiteY2" fmla="*/ 0 h 1040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6743" h="104019">
                  <a:moveTo>
                    <a:pt x="0" y="14515"/>
                  </a:moveTo>
                  <a:cubicBezTo>
                    <a:pt x="22981" y="59267"/>
                    <a:pt x="45962" y="104019"/>
                    <a:pt x="87086" y="101600"/>
                  </a:cubicBezTo>
                  <a:cubicBezTo>
                    <a:pt x="128210" y="99181"/>
                    <a:pt x="187476" y="49590"/>
                    <a:pt x="246743" y="0"/>
                  </a:cubicBezTo>
                </a:path>
              </a:pathLst>
            </a:custGeom>
            <a:ln w="317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69" tIns="34284" rIns="68569" bIns="34284" rtlCol="0" anchor="ctr"/>
            <a:lstStyle/>
            <a:p>
              <a:endParaRPr lang="ru-RU" sz="1300" dirty="0">
                <a:solidFill>
                  <a:srgbClr val="000000"/>
                </a:solidFill>
              </a:endParaRPr>
            </a:p>
          </p:txBody>
        </p:sp>
        <p:sp>
          <p:nvSpPr>
            <p:cNvPr id="167" name="Text Box 97"/>
            <p:cNvSpPr txBox="1">
              <a:spLocks noChangeArrowheads="1"/>
            </p:cNvSpPr>
            <p:nvPr/>
          </p:nvSpPr>
          <p:spPr bwMode="auto">
            <a:xfrm>
              <a:off x="9464941" y="6128199"/>
              <a:ext cx="2570220" cy="2729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4" tIns="47988" rIns="95974" bIns="4798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7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Объездная дорога</a:t>
              </a:r>
            </a:p>
          </p:txBody>
        </p:sp>
        <p:sp>
          <p:nvSpPr>
            <p:cNvPr id="168" name="Овал 167"/>
            <p:cNvSpPr>
              <a:spLocks noChangeArrowheads="1"/>
            </p:cNvSpPr>
            <p:nvPr/>
          </p:nvSpPr>
          <p:spPr bwMode="auto">
            <a:xfrm rot="5238055">
              <a:off x="9332393" y="6437258"/>
              <a:ext cx="143031" cy="164339"/>
            </a:xfrm>
            <a:prstGeom prst="ellipse">
              <a:avLst/>
            </a:prstGeom>
            <a:solidFill>
              <a:srgbClr val="FF0000"/>
            </a:solidFill>
            <a:ln w="25400" algn="ctr">
              <a:solidFill>
                <a:srgbClr val="385D8A"/>
              </a:solidFill>
              <a:round/>
              <a:headEnd/>
              <a:tailEnd/>
            </a:ln>
          </p:spPr>
          <p:txBody>
            <a:bodyPr rot="10800000" vert="eaVert" lIns="68387" tIns="34192" rIns="68387" bIns="34192" anchor="ctr"/>
            <a:lstStyle/>
            <a:p>
              <a:pPr>
                <a:defRPr/>
              </a:pPr>
              <a:endParaRPr lang="ru-RU" sz="1300" dirty="0">
                <a:solidFill>
                  <a:srgbClr val="FFFFFF"/>
                </a:solidFill>
              </a:endParaRPr>
            </a:p>
          </p:txBody>
        </p:sp>
        <p:sp>
          <p:nvSpPr>
            <p:cNvPr id="169" name="Text Box 97"/>
            <p:cNvSpPr txBox="1">
              <a:spLocks noChangeArrowheads="1"/>
            </p:cNvSpPr>
            <p:nvPr/>
          </p:nvSpPr>
          <p:spPr bwMode="auto">
            <a:xfrm>
              <a:off x="9443624" y="6369595"/>
              <a:ext cx="2570220" cy="2729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4" tIns="47988" rIns="95974" bIns="4798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7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Населенный пункт</a:t>
              </a: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617694" y="1910508"/>
            <a:ext cx="482856" cy="21745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62947" tIns="31477" rIns="62947" bIns="31477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1000" dirty="0" smtClean="0"/>
              <a:t>М-5</a:t>
            </a:r>
            <a:endParaRPr lang="ru-RU" sz="1000" dirty="0"/>
          </a:p>
        </p:txBody>
      </p:sp>
      <p:sp>
        <p:nvSpPr>
          <p:cNvPr id="51" name="Прямоугольник 50"/>
          <p:cNvSpPr/>
          <p:nvPr/>
        </p:nvSpPr>
        <p:spPr>
          <a:xfrm>
            <a:off x="-8279" y="627534"/>
            <a:ext cx="2309461" cy="1986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06" tIns="25702" rIns="51406" bIns="25702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метеоявлений</a:t>
            </a:r>
          </a:p>
        </p:txBody>
      </p:sp>
      <p:pic>
        <p:nvPicPr>
          <p:cNvPr id="56" name="Рисунок 5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30707" y="3962078"/>
            <a:ext cx="170703" cy="134124"/>
          </a:xfrm>
          <a:prstGeom prst="rect">
            <a:avLst/>
          </a:prstGeom>
        </p:spPr>
      </p:pic>
      <p:sp>
        <p:nvSpPr>
          <p:cNvPr id="46" name="TextBox 10"/>
          <p:cNvSpPr txBox="1"/>
          <p:nvPr/>
        </p:nvSpPr>
        <p:spPr bwMode="auto">
          <a:xfrm>
            <a:off x="4332194" y="2267188"/>
            <a:ext cx="2017059" cy="2616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632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err="1" smtClean="0">
                <a:solidFill>
                  <a:prstClr val="black"/>
                </a:solidFill>
              </a:rPr>
              <a:t>Зубово</a:t>
            </a:r>
            <a:r>
              <a:rPr lang="ru-RU" sz="1100" dirty="0" smtClean="0">
                <a:solidFill>
                  <a:prstClr val="black"/>
                </a:solidFill>
              </a:rPr>
              <a:t>-Полянский МР</a:t>
            </a:r>
            <a:endParaRPr lang="ru-RU" sz="1100" dirty="0">
              <a:solidFill>
                <a:prstClr val="black"/>
              </a:solidFill>
            </a:endParaRPr>
          </a:p>
        </p:txBody>
      </p:sp>
      <p:sp>
        <p:nvSpPr>
          <p:cNvPr id="157" name="Прямоугольник 156"/>
          <p:cNvSpPr/>
          <p:nvPr/>
        </p:nvSpPr>
        <p:spPr>
          <a:xfrm>
            <a:off x="-1" y="3424518"/>
            <a:ext cx="2429435" cy="25156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06" tIns="25702" rIns="51406" bIns="25702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45" name="Text Box 182"/>
          <p:cNvSpPr txBox="1">
            <a:spLocks noChangeArrowheads="1"/>
          </p:cNvSpPr>
          <p:nvPr/>
        </p:nvSpPr>
        <p:spPr bwMode="auto">
          <a:xfrm>
            <a:off x="5607423" y="3302274"/>
            <a:ext cx="1703988" cy="1944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5374" tIns="27686" rIns="55374" bIns="27686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9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 МОРДОВИЯ</a:t>
            </a:r>
            <a:endParaRPr lang="ru-RU" altLang="ru-RU" sz="9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8280" y="2345345"/>
            <a:ext cx="2053989" cy="1054135"/>
          </a:xfrm>
          <a:prstGeom prst="rect">
            <a:avLst/>
          </a:prstGeom>
          <a:solidFill>
            <a:schemeClr val="bg1">
              <a:alpha val="85000"/>
            </a:schemeClr>
          </a:solidFill>
        </p:spPr>
        <p:txBody>
          <a:bodyPr wrap="square" lIns="68580" tIns="34290" rIns="68580" bIns="34290" rtlCol="0">
            <a:spAutoFit/>
          </a:bodyPr>
          <a:lstStyle/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04.11.2020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МЧС России 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 М.А. </a:t>
            </a:r>
            <a:r>
              <a:rPr lang="ru-RU" sz="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Чакин</a:t>
            </a:r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8(8342) 57-02-79</a:t>
            </a: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ВЦСС: 3-61-50-727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Использовался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АИУС-2030, Атлас Рисков,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50000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900178" y="4997028"/>
            <a:ext cx="653022" cy="146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" name="AutoShape 24"/>
          <p:cNvSpPr>
            <a:spLocks noChangeArrowheads="1"/>
          </p:cNvSpPr>
          <p:nvPr/>
        </p:nvSpPr>
        <p:spPr bwMode="auto">
          <a:xfrm>
            <a:off x="4536141" y="753867"/>
            <a:ext cx="2142565" cy="814958"/>
          </a:xfrm>
          <a:prstGeom prst="wedgeRectCallout">
            <a:avLst>
              <a:gd name="adj1" fmla="val -63441"/>
              <a:gd name="adj2" fmla="val 180252"/>
            </a:avLst>
          </a:prstGeom>
          <a:solidFill>
            <a:srgbClr val="FFFF00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116628" tIns="58321" rIns="116628" bIns="58321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  <a:defRPr/>
            </a:pPr>
            <a:r>
              <a:rPr lang="ru-RU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Опасный участок </a:t>
            </a:r>
          </a:p>
          <a:p>
            <a:pPr algn="ctr">
              <a:buNone/>
              <a:defRPr/>
            </a:pPr>
            <a:r>
              <a:rPr lang="en-US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434+000 - 435+000</a:t>
            </a:r>
            <a:r>
              <a:rPr lang="ru-RU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км </a:t>
            </a:r>
          </a:p>
          <a:p>
            <a:pPr algn="ctr">
              <a:buNone/>
              <a:defRPr/>
            </a:pPr>
            <a:r>
              <a:rPr lang="ru-RU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sz="1200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риск образования </a:t>
            </a:r>
            <a:r>
              <a:rPr lang="ru-RU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гололедицы)</a:t>
            </a:r>
          </a:p>
        </p:txBody>
      </p:sp>
      <p:sp>
        <p:nvSpPr>
          <p:cNvPr id="7" name="Дуга 6"/>
          <p:cNvSpPr/>
          <p:nvPr/>
        </p:nvSpPr>
        <p:spPr>
          <a:xfrm rot="21158219">
            <a:off x="3509063" y="2713808"/>
            <a:ext cx="997527" cy="745262"/>
          </a:xfrm>
          <a:prstGeom prst="arc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" name="Зубово-Полян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" y="3677630"/>
            <a:ext cx="2437713" cy="1465870"/>
          </a:xfrm>
          <a:prstGeom prst="rect">
            <a:avLst/>
          </a:prstGeom>
        </p:spPr>
      </p:pic>
      <p:pic>
        <p:nvPicPr>
          <p:cNvPr id="29" name="Рисунок 28" descr="Вырезка экрана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79" y="826145"/>
            <a:ext cx="2309462" cy="1288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17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par>
              <p:cTn id="2"/>
            </p:par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video>
              <p:cMediaNode vol="80000">
                <p:cTn id="8" fill="hold" display="0">
                  <p:stCondLst>
                    <p:cond delay="indefinite"/>
                  </p:stCondLst>
                </p:cTn>
                <p:tgtEl>
                  <p:spTgt spid="41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2" y="539326"/>
            <a:ext cx="9129363" cy="4568456"/>
          </a:xfrm>
          <a:prstGeom prst="rect">
            <a:avLst/>
          </a:prstGeom>
        </p:spPr>
      </p:pic>
      <p:sp>
        <p:nvSpPr>
          <p:cNvPr id="78" name="Text Box 97"/>
          <p:cNvSpPr txBox="1">
            <a:spLocks noChangeArrowheads="1"/>
          </p:cNvSpPr>
          <p:nvPr/>
        </p:nvSpPr>
        <p:spPr bwMode="auto">
          <a:xfrm>
            <a:off x="8608036" y="4727155"/>
            <a:ext cx="1364641" cy="173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7" tIns="40105" rIns="80207" bIns="4010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801843">
              <a:defRPr/>
            </a:pPr>
            <a:endParaRPr lang="ru-RU" altLang="ru-RU" sz="6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57" name="Text Box 2"/>
          <p:cNvSpPr txBox="1">
            <a:spLocks noChangeArrowheads="1"/>
          </p:cNvSpPr>
          <p:nvPr/>
        </p:nvSpPr>
        <p:spPr bwMode="auto">
          <a:xfrm>
            <a:off x="1" y="12525"/>
            <a:ext cx="9153732" cy="56727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34952" tIns="17477" rIns="34952" bIns="17477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prstClr val="white"/>
                </a:solidFill>
              </a:rPr>
              <a:t>ИНФОРМАЦИОННЫЕ МАТЕРИАЛЫ ПО ФЕДЕРАЛЬНОЙ АВТОМОБИЛЬНОЙ ДОРОГЕ </a:t>
            </a:r>
          </a:p>
          <a:p>
            <a:r>
              <a:rPr lang="ru-RU" sz="1050" dirty="0">
                <a:solidFill>
                  <a:prstClr val="white"/>
                </a:solidFill>
              </a:rPr>
              <a:t>М-5 </a:t>
            </a:r>
            <a:r>
              <a:rPr lang="ru-RU" sz="1050" dirty="0" smtClean="0">
                <a:solidFill>
                  <a:prstClr val="white"/>
                </a:solidFill>
              </a:rPr>
              <a:t> В РЕСПУБЛИКЕ </a:t>
            </a:r>
            <a:r>
              <a:rPr lang="ru-RU" sz="1050" dirty="0">
                <a:solidFill>
                  <a:prstClr val="white"/>
                </a:solidFill>
              </a:rPr>
              <a:t>МОРДОВИЯ (РИСК НАРУШЕНИЯ ТРАНСПОРТНОГО СООБЩЕНИЯ НА </a:t>
            </a:r>
            <a:r>
              <a:rPr lang="ru-RU" sz="1050" dirty="0" smtClean="0">
                <a:solidFill>
                  <a:prstClr val="white"/>
                </a:solidFill>
              </a:rPr>
              <a:t>07.12.2020</a:t>
            </a:r>
            <a:r>
              <a:rPr lang="ru-RU" sz="1050" dirty="0">
                <a:solidFill>
                  <a:prstClr val="white"/>
                </a:solidFill>
              </a:rPr>
              <a:t>)</a:t>
            </a:r>
          </a:p>
        </p:txBody>
      </p:sp>
      <p:grpSp>
        <p:nvGrpSpPr>
          <p:cNvPr id="25" name="Группа 629"/>
          <p:cNvGrpSpPr>
            <a:grpSpLocks/>
          </p:cNvGrpSpPr>
          <p:nvPr/>
        </p:nvGrpSpPr>
        <p:grpSpPr bwMode="auto">
          <a:xfrm>
            <a:off x="5122646" y="3398955"/>
            <a:ext cx="249072" cy="202424"/>
            <a:chOff x="142483" y="3760971"/>
            <a:chExt cx="346075" cy="386605"/>
          </a:xfrm>
        </p:grpSpPr>
        <p:sp>
          <p:nvSpPr>
            <p:cNvPr id="1232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710">
                <a:buClr>
                  <a:srgbClr val="000000"/>
                </a:buClr>
                <a:buSzPct val="100000"/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3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710"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7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770636">
                <a:defRPr/>
              </a:pPr>
              <a:r>
                <a:rPr lang="ru-RU" sz="5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3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378" name="Text Box 182"/>
          <p:cNvSpPr txBox="1">
            <a:spLocks noChangeArrowheads="1"/>
          </p:cNvSpPr>
          <p:nvPr/>
        </p:nvSpPr>
        <p:spPr bwMode="auto">
          <a:xfrm>
            <a:off x="4952317" y="3970639"/>
            <a:ext cx="1167298" cy="22551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0457" tIns="20228" rIns="40457" bIns="20228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r>
              <a:rPr lang="ru-RU" altLang="ru-RU" sz="12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Зубово</a:t>
            </a:r>
            <a:r>
              <a:rPr lang="ru-RU" alt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-Поляна</a:t>
            </a:r>
            <a:endParaRPr lang="ru-RU" alt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1" name="Group 316"/>
          <p:cNvGrpSpPr>
            <a:grpSpLocks/>
          </p:cNvGrpSpPr>
          <p:nvPr/>
        </p:nvGrpSpPr>
        <p:grpSpPr bwMode="auto">
          <a:xfrm>
            <a:off x="6523181" y="3492889"/>
            <a:ext cx="122612" cy="95839"/>
            <a:chOff x="4727" y="2506"/>
            <a:chExt cx="706" cy="1172"/>
          </a:xfrm>
        </p:grpSpPr>
        <p:sp>
          <p:nvSpPr>
            <p:cNvPr id="25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</p:grpSp>
      <p:pic>
        <p:nvPicPr>
          <p:cNvPr id="528" name="Зубово-Полян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523182" y="3071551"/>
            <a:ext cx="2578540" cy="2027456"/>
          </a:xfrm>
          <a:prstGeom prst="rect">
            <a:avLst/>
          </a:prstGeom>
        </p:spPr>
      </p:pic>
      <p:sp>
        <p:nvSpPr>
          <p:cNvPr id="529" name="Прямоугольник 528"/>
          <p:cNvSpPr/>
          <p:nvPr/>
        </p:nvSpPr>
        <p:spPr>
          <a:xfrm>
            <a:off x="6507124" y="2868375"/>
            <a:ext cx="2594597" cy="2119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7" name="Дуга 6"/>
          <p:cNvSpPr/>
          <p:nvPr/>
        </p:nvSpPr>
        <p:spPr>
          <a:xfrm rot="19456191">
            <a:off x="3407479" y="2691676"/>
            <a:ext cx="792000" cy="756000"/>
          </a:xfrm>
          <a:prstGeom prst="arc">
            <a:avLst>
              <a:gd name="adj1" fmla="val 16524443"/>
              <a:gd name="adj2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0" name="Прямоугольник 529"/>
          <p:cNvSpPr/>
          <p:nvPr/>
        </p:nvSpPr>
        <p:spPr>
          <a:xfrm>
            <a:off x="4908061" y="4333949"/>
            <a:ext cx="1272835" cy="331526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54000" tIns="27000" rIns="54000" bIns="27000" rtlCol="0" anchor="ctr" anchorCtr="1">
            <a:spAutoFit/>
          </a:bodyPr>
          <a:lstStyle/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9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9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31" name="Group 316"/>
          <p:cNvGrpSpPr>
            <a:grpSpLocks/>
          </p:cNvGrpSpPr>
          <p:nvPr/>
        </p:nvGrpSpPr>
        <p:grpSpPr bwMode="auto">
          <a:xfrm>
            <a:off x="5462562" y="3795496"/>
            <a:ext cx="163482" cy="127785"/>
            <a:chOff x="4727" y="2506"/>
            <a:chExt cx="706" cy="1172"/>
          </a:xfrm>
        </p:grpSpPr>
        <p:sp>
          <p:nvSpPr>
            <p:cNvPr id="53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grpSp>
        <p:nvGrpSpPr>
          <p:cNvPr id="611" name="Group 316"/>
          <p:cNvGrpSpPr>
            <a:grpSpLocks/>
          </p:cNvGrpSpPr>
          <p:nvPr/>
        </p:nvGrpSpPr>
        <p:grpSpPr bwMode="auto">
          <a:xfrm>
            <a:off x="5395670" y="3056730"/>
            <a:ext cx="163482" cy="127785"/>
            <a:chOff x="4727" y="2506"/>
            <a:chExt cx="706" cy="1172"/>
          </a:xfrm>
        </p:grpSpPr>
        <p:sp>
          <p:nvSpPr>
            <p:cNvPr id="61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690" name="AutoShape 24"/>
          <p:cNvSpPr>
            <a:spLocks noChangeArrowheads="1"/>
          </p:cNvSpPr>
          <p:nvPr/>
        </p:nvSpPr>
        <p:spPr bwMode="auto">
          <a:xfrm>
            <a:off x="2292349" y="3240907"/>
            <a:ext cx="2368221" cy="1849429"/>
          </a:xfrm>
          <a:prstGeom prst="wedgeRectCallout">
            <a:avLst>
              <a:gd name="adj1" fmla="val 15928"/>
              <a:gd name="adj2" fmla="val -76796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434 </a:t>
            </a:r>
            <a:r>
              <a:rPr lang="ru-RU" alt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км</a:t>
            </a:r>
          </a:p>
        </p:txBody>
      </p:sp>
      <p:sp>
        <p:nvSpPr>
          <p:cNvPr id="693" name="Rectangle 93"/>
          <p:cNvSpPr>
            <a:spLocks noChangeArrowheads="1"/>
          </p:cNvSpPr>
          <p:nvPr/>
        </p:nvSpPr>
        <p:spPr bwMode="auto">
          <a:xfrm>
            <a:off x="43476" y="3699805"/>
            <a:ext cx="2104301" cy="140797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7" rIns="91433" bIns="45717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914315"/>
            <a:endParaRPr lang="ru-RU" altLang="ru-RU" sz="9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94" name="Text Box 97"/>
          <p:cNvSpPr txBox="1">
            <a:spLocks noChangeArrowheads="1"/>
          </p:cNvSpPr>
          <p:nvPr/>
        </p:nvSpPr>
        <p:spPr bwMode="auto">
          <a:xfrm>
            <a:off x="376195" y="3699805"/>
            <a:ext cx="1419191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695" name="Группа 629"/>
          <p:cNvGrpSpPr>
            <a:grpSpLocks/>
          </p:cNvGrpSpPr>
          <p:nvPr/>
        </p:nvGrpSpPr>
        <p:grpSpPr bwMode="auto">
          <a:xfrm>
            <a:off x="166111" y="3938416"/>
            <a:ext cx="249072" cy="202424"/>
            <a:chOff x="142483" y="3760971"/>
            <a:chExt cx="346075" cy="386605"/>
          </a:xfrm>
        </p:grpSpPr>
        <p:sp>
          <p:nvSpPr>
            <p:cNvPr id="69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48">
                <a:buClr>
                  <a:srgbClr val="000000"/>
                </a:buClr>
                <a:buSzPct val="100000"/>
                <a:defRPr/>
              </a:pPr>
              <a:endPara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69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48">
                <a:defRPr/>
              </a:pPr>
              <a:endParaRPr lang="ru-RU" sz="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69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1027488">
                <a:defRPr/>
              </a:pPr>
              <a:endParaRPr lang="ru-RU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699" name="Text Box 97"/>
          <p:cNvSpPr txBox="1">
            <a:spLocks noChangeArrowheads="1"/>
          </p:cNvSpPr>
          <p:nvPr/>
        </p:nvSpPr>
        <p:spPr bwMode="auto">
          <a:xfrm>
            <a:off x="368240" y="3913933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СиС МЧС</a:t>
            </a:r>
          </a:p>
        </p:txBody>
      </p:sp>
      <p:grpSp>
        <p:nvGrpSpPr>
          <p:cNvPr id="700" name="Group 316"/>
          <p:cNvGrpSpPr>
            <a:grpSpLocks/>
          </p:cNvGrpSpPr>
          <p:nvPr/>
        </p:nvGrpSpPr>
        <p:grpSpPr bwMode="auto">
          <a:xfrm>
            <a:off x="166126" y="4393773"/>
            <a:ext cx="163469" cy="127788"/>
            <a:chOff x="4727" y="2506"/>
            <a:chExt cx="706" cy="1172"/>
          </a:xfrm>
        </p:grpSpPr>
        <p:sp>
          <p:nvSpPr>
            <p:cNvPr id="701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2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3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4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5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6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7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8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9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0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1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2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3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4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5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6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7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8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9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0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1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2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3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4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5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6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7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8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9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0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1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2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3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4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5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6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7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8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9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0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1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5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6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7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8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9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0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1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2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3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4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5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6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7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8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9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0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1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2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3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4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5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6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7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8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9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0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1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2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3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4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5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6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7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8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</p:grpSp>
      <p:sp>
        <p:nvSpPr>
          <p:cNvPr id="779" name="Text Box 97"/>
          <p:cNvSpPr txBox="1">
            <a:spLocks noChangeArrowheads="1"/>
          </p:cNvSpPr>
          <p:nvPr/>
        </p:nvSpPr>
        <p:spPr bwMode="auto">
          <a:xfrm>
            <a:off x="315035" y="4292477"/>
            <a:ext cx="1615366" cy="406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sp>
        <p:nvSpPr>
          <p:cNvPr id="780" name="Text Box 97"/>
          <p:cNvSpPr txBox="1">
            <a:spLocks noChangeArrowheads="1"/>
          </p:cNvSpPr>
          <p:nvPr/>
        </p:nvSpPr>
        <p:spPr bwMode="auto">
          <a:xfrm>
            <a:off x="327895" y="4162072"/>
            <a:ext cx="135218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МНИСС ГЛОНАС</a:t>
            </a:r>
          </a:p>
        </p:txBody>
      </p:sp>
      <p:grpSp>
        <p:nvGrpSpPr>
          <p:cNvPr id="781" name="Группа 780"/>
          <p:cNvGrpSpPr/>
          <p:nvPr/>
        </p:nvGrpSpPr>
        <p:grpSpPr>
          <a:xfrm>
            <a:off x="173530" y="4205905"/>
            <a:ext cx="134882" cy="131099"/>
            <a:chOff x="2569102" y="4634930"/>
            <a:chExt cx="200292" cy="232563"/>
          </a:xfrm>
        </p:grpSpPr>
        <p:sp>
          <p:nvSpPr>
            <p:cNvPr id="782" name="Скругленный прямоугольник 781"/>
            <p:cNvSpPr/>
            <p:nvPr/>
          </p:nvSpPr>
          <p:spPr>
            <a:xfrm>
              <a:off x="2569102" y="4707080"/>
              <a:ext cx="200292" cy="108908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3" name="Овал 782"/>
            <p:cNvSpPr/>
            <p:nvPr/>
          </p:nvSpPr>
          <p:spPr>
            <a:xfrm>
              <a:off x="2593655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4" name="Овал 783"/>
            <p:cNvSpPr/>
            <p:nvPr/>
          </p:nvSpPr>
          <p:spPr>
            <a:xfrm>
              <a:off x="2698872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5" name="Скругленный прямоугольник 784"/>
            <p:cNvSpPr/>
            <p:nvPr/>
          </p:nvSpPr>
          <p:spPr>
            <a:xfrm>
              <a:off x="2593654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6" name="Скругленный прямоугольник 785"/>
            <p:cNvSpPr/>
            <p:nvPr/>
          </p:nvSpPr>
          <p:spPr>
            <a:xfrm>
              <a:off x="2694588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7" name="Скругленный прямоугольник 786"/>
            <p:cNvSpPr/>
            <p:nvPr/>
          </p:nvSpPr>
          <p:spPr>
            <a:xfrm>
              <a:off x="2595493" y="4634930"/>
              <a:ext cx="146653" cy="81211"/>
            </a:xfrm>
            <a:prstGeom prst="roundRect">
              <a:avLst>
                <a:gd name="adj" fmla="val 3069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8" name="Скругленный прямоугольник 787"/>
            <p:cNvSpPr/>
            <p:nvPr/>
          </p:nvSpPr>
          <p:spPr>
            <a:xfrm>
              <a:off x="2607152" y="4644548"/>
              <a:ext cx="123333" cy="68297"/>
            </a:xfrm>
            <a:prstGeom prst="roundRect">
              <a:avLst>
                <a:gd name="adj" fmla="val 306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16" name="Text Box 97"/>
          <p:cNvSpPr txBox="1">
            <a:spLocks noChangeArrowheads="1"/>
          </p:cNvSpPr>
          <p:nvPr/>
        </p:nvSpPr>
        <p:spPr bwMode="auto">
          <a:xfrm>
            <a:off x="323196" y="4692470"/>
            <a:ext cx="1908522" cy="2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937" tIns="53471" rIns="106937" bIns="5347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069097">
              <a:defRPr/>
            </a:pP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grpSp>
        <p:nvGrpSpPr>
          <p:cNvPr id="817" name="Группа 119"/>
          <p:cNvGrpSpPr>
            <a:grpSpLocks/>
          </p:cNvGrpSpPr>
          <p:nvPr/>
        </p:nvGrpSpPr>
        <p:grpSpPr bwMode="auto">
          <a:xfrm>
            <a:off x="159338" y="4594494"/>
            <a:ext cx="177245" cy="141967"/>
            <a:chOff x="214313" y="8958263"/>
            <a:chExt cx="642937" cy="500062"/>
          </a:xfrm>
        </p:grpSpPr>
        <p:sp>
          <p:nvSpPr>
            <p:cNvPr id="81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82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82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82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823" name="Прямая соединительная линия 822"/>
          <p:cNvCxnSpPr/>
          <p:nvPr/>
        </p:nvCxnSpPr>
        <p:spPr>
          <a:xfrm>
            <a:off x="76183" y="4990065"/>
            <a:ext cx="27365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4" name="Прямая соединительная линия 823"/>
          <p:cNvCxnSpPr/>
          <p:nvPr/>
        </p:nvCxnSpPr>
        <p:spPr>
          <a:xfrm>
            <a:off x="75867" y="4819298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5" name="Text Box 97"/>
          <p:cNvSpPr txBox="1">
            <a:spLocks noChangeArrowheads="1"/>
          </p:cNvSpPr>
          <p:nvPr/>
        </p:nvSpPr>
        <p:spPr bwMode="auto">
          <a:xfrm>
            <a:off x="351026" y="4857750"/>
            <a:ext cx="1242030" cy="21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352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объездная дорога</a:t>
            </a:r>
          </a:p>
        </p:txBody>
      </p:sp>
      <p:sp>
        <p:nvSpPr>
          <p:cNvPr id="826" name="TextBox 825"/>
          <p:cNvSpPr txBox="1"/>
          <p:nvPr/>
        </p:nvSpPr>
        <p:spPr>
          <a:xfrm>
            <a:off x="3024713" y="1869560"/>
            <a:ext cx="383300" cy="2367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2995" tIns="31499" rIns="62995" bIns="31499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1100" dirty="0" smtClean="0"/>
              <a:t>М-5</a:t>
            </a:r>
            <a:endParaRPr lang="ru-RU" sz="1100" dirty="0"/>
          </a:p>
        </p:txBody>
      </p:sp>
      <p:sp>
        <p:nvSpPr>
          <p:cNvPr id="827" name="Text Box 22"/>
          <p:cNvSpPr txBox="1">
            <a:spLocks noChangeArrowheads="1"/>
          </p:cNvSpPr>
          <p:nvPr/>
        </p:nvSpPr>
        <p:spPr bwMode="auto">
          <a:xfrm>
            <a:off x="5267895" y="703912"/>
            <a:ext cx="1603169" cy="24742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2153" tIns="31075" rIns="62153" bIns="31075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sp>
        <p:nvSpPr>
          <p:cNvPr id="831" name="AutoShape 24"/>
          <p:cNvSpPr>
            <a:spLocks noChangeArrowheads="1"/>
          </p:cNvSpPr>
          <p:nvPr/>
        </p:nvSpPr>
        <p:spPr bwMode="auto">
          <a:xfrm>
            <a:off x="4042547" y="1133504"/>
            <a:ext cx="2240430" cy="1179841"/>
          </a:xfrm>
          <a:prstGeom prst="wedgeRectCallout">
            <a:avLst>
              <a:gd name="adj1" fmla="val -49530"/>
              <a:gd name="adj2" fmla="val 78385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  <a:defRPr/>
            </a:pP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Опасный участок </a:t>
            </a:r>
          </a:p>
          <a:p>
            <a:pPr algn="ctr">
              <a:buNone/>
              <a:defRPr/>
            </a:pPr>
            <a:r>
              <a:rPr lang="en-US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434+000 - 435+000</a:t>
            </a: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км </a:t>
            </a:r>
          </a:p>
          <a:p>
            <a:pPr algn="ctr">
              <a:buNone/>
              <a:defRPr/>
            </a:pP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</a:t>
            </a:r>
            <a:r>
              <a:rPr lang="ru-RU" altLang="ru-RU" sz="1000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</a:t>
            </a: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гололедицы)</a:t>
            </a:r>
          </a:p>
          <a:p>
            <a:pPr algn="ctr">
              <a:buNone/>
              <a:defRPr/>
            </a:pP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420+000 - 422+000</a:t>
            </a:r>
          </a:p>
          <a:p>
            <a:pPr algn="ctr">
              <a:buNone/>
              <a:defRPr/>
            </a:pP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457+000 - 458+000</a:t>
            </a:r>
          </a:p>
        </p:txBody>
      </p:sp>
      <p:pic>
        <p:nvPicPr>
          <p:cNvPr id="834" name="Рисунок 8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44024"/>
            <a:ext cx="663164" cy="397823"/>
          </a:xfrm>
          <a:prstGeom prst="rect">
            <a:avLst/>
          </a:prstGeom>
        </p:spPr>
      </p:pic>
      <p:pic>
        <p:nvPicPr>
          <p:cNvPr id="835" name="Рисунок 8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4" y="36407"/>
            <a:ext cx="1060347" cy="402399"/>
          </a:xfrm>
          <a:prstGeom prst="rect">
            <a:avLst/>
          </a:prstGeom>
        </p:spPr>
      </p:pic>
      <p:pic>
        <p:nvPicPr>
          <p:cNvPr id="368" name="Рисунок 36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7" b="6512"/>
          <a:stretch/>
        </p:blipFill>
        <p:spPr>
          <a:xfrm>
            <a:off x="2310392" y="3507933"/>
            <a:ext cx="2331309" cy="1569581"/>
          </a:xfrm>
          <a:prstGeom prst="rect">
            <a:avLst/>
          </a:prstGeom>
        </p:spPr>
      </p:pic>
      <p:pic>
        <p:nvPicPr>
          <p:cNvPr id="366" name="Рисунок 36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7" y="601808"/>
            <a:ext cx="2319137" cy="1735961"/>
          </a:xfrm>
          <a:prstGeom prst="rect">
            <a:avLst/>
          </a:prstGeom>
        </p:spPr>
      </p:pic>
      <p:sp>
        <p:nvSpPr>
          <p:cNvPr id="830" name="TextBox 829"/>
          <p:cNvSpPr txBox="1"/>
          <p:nvPr/>
        </p:nvSpPr>
        <p:spPr>
          <a:xfrm>
            <a:off x="25137" y="608806"/>
            <a:ext cx="2409579" cy="26160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914" tIns="60956" rIns="121914" bIns="60956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выпадения осадков на 07.12.2020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29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54053" y="970267"/>
            <a:ext cx="125313" cy="133816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0706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28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Рисунок 140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5859"/>
            <a:ext cx="9143999" cy="45588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442158" y="2835281"/>
            <a:ext cx="471867" cy="2328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2995" tIns="31499" rIns="62995" bIns="31499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1100" dirty="0" smtClean="0"/>
              <a:t>Р-180</a:t>
            </a:r>
            <a:endParaRPr lang="ru-RU" sz="1100" dirty="0"/>
          </a:p>
        </p:txBody>
      </p:sp>
      <p:sp>
        <p:nvSpPr>
          <p:cNvPr id="551" name="Text Box 182"/>
          <p:cNvSpPr txBox="1">
            <a:spLocks noChangeArrowheads="1"/>
          </p:cNvSpPr>
          <p:nvPr/>
        </p:nvSpPr>
        <p:spPr bwMode="auto">
          <a:xfrm>
            <a:off x="4019512" y="2466895"/>
            <a:ext cx="834021" cy="2572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1919" tIns="35958" rIns="71919" bIns="35958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Синяково</a:t>
            </a:r>
            <a:endParaRPr lang="ru-RU" alt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" y="-20781"/>
            <a:ext cx="9153732" cy="55140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05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prstClr val="white"/>
                </a:solidFill>
              </a:rPr>
              <a:t>ИНФОРМАЦИОННЫЕ МАТЕРИАЛЫ ПО АВТОМОБИЛЬНОЙ ДОРОГЕ </a:t>
            </a:r>
          </a:p>
          <a:p>
            <a:r>
              <a:rPr lang="ru-RU" dirty="0">
                <a:solidFill>
                  <a:prstClr val="white"/>
                </a:solidFill>
              </a:rPr>
              <a:t>Р-158 РЕСПУБЛИКИ МОРДОВИЯ (РИСК НАРУШЕНИЯ ТРАНСПОРТНОГО СООБЩЕНИЯ НА </a:t>
            </a:r>
            <a:r>
              <a:rPr lang="ru-RU" dirty="0" smtClean="0">
                <a:solidFill>
                  <a:prstClr val="white"/>
                </a:solidFill>
              </a:rPr>
              <a:t>07.12.2020</a:t>
            </a:r>
            <a:r>
              <a:rPr lang="ru-RU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262" name="AutoShape 24"/>
          <p:cNvSpPr>
            <a:spLocks noChangeArrowheads="1"/>
          </p:cNvSpPr>
          <p:nvPr/>
        </p:nvSpPr>
        <p:spPr bwMode="auto">
          <a:xfrm>
            <a:off x="4571999" y="1346443"/>
            <a:ext cx="2240430" cy="598383"/>
          </a:xfrm>
          <a:prstGeom prst="wedgeRectCallout">
            <a:avLst>
              <a:gd name="adj1" fmla="val -32744"/>
              <a:gd name="adj2" fmla="val 192429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пасный участок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115-118 км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(риск образования гололедицы)</a:t>
            </a:r>
            <a:endParaRPr lang="en-US" altLang="ru-RU" sz="1000" u="sng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4" name="Text Box 97"/>
          <p:cNvSpPr txBox="1">
            <a:spLocks noChangeArrowheads="1"/>
          </p:cNvSpPr>
          <p:nvPr/>
        </p:nvSpPr>
        <p:spPr bwMode="auto">
          <a:xfrm>
            <a:off x="309233" y="3959073"/>
            <a:ext cx="115871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</a:t>
            </a:r>
          </a:p>
        </p:txBody>
      </p:sp>
      <p:sp>
        <p:nvSpPr>
          <p:cNvPr id="295" name="Rectangle 93"/>
          <p:cNvSpPr>
            <a:spLocks noChangeArrowheads="1"/>
          </p:cNvSpPr>
          <p:nvPr/>
        </p:nvSpPr>
        <p:spPr bwMode="auto">
          <a:xfrm>
            <a:off x="43476" y="3699805"/>
            <a:ext cx="2104301" cy="140797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7" rIns="91433" bIns="45717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914315"/>
            <a:endParaRPr lang="ru-RU" altLang="ru-RU" sz="9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6" name="Text Box 97"/>
          <p:cNvSpPr txBox="1">
            <a:spLocks noChangeArrowheads="1"/>
          </p:cNvSpPr>
          <p:nvPr/>
        </p:nvSpPr>
        <p:spPr bwMode="auto">
          <a:xfrm>
            <a:off x="376195" y="3699805"/>
            <a:ext cx="1419191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297" name="Группа 119"/>
          <p:cNvGrpSpPr>
            <a:grpSpLocks/>
          </p:cNvGrpSpPr>
          <p:nvPr/>
        </p:nvGrpSpPr>
        <p:grpSpPr bwMode="auto">
          <a:xfrm>
            <a:off x="159654" y="4588260"/>
            <a:ext cx="177245" cy="141967"/>
            <a:chOff x="214313" y="8958263"/>
            <a:chExt cx="642937" cy="500062"/>
          </a:xfrm>
        </p:grpSpPr>
        <p:sp>
          <p:nvSpPr>
            <p:cNvPr id="29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0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30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30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303" name="Text Box 97"/>
          <p:cNvSpPr txBox="1">
            <a:spLocks noChangeArrowheads="1"/>
          </p:cNvSpPr>
          <p:nvPr/>
        </p:nvSpPr>
        <p:spPr bwMode="auto">
          <a:xfrm>
            <a:off x="322963" y="4564785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 городская </a:t>
            </a:r>
          </a:p>
        </p:txBody>
      </p:sp>
      <p:cxnSp>
        <p:nvCxnSpPr>
          <p:cNvPr id="304" name="Прямая соединительная линия 303"/>
          <p:cNvCxnSpPr/>
          <p:nvPr/>
        </p:nvCxnSpPr>
        <p:spPr>
          <a:xfrm>
            <a:off x="76183" y="4813064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5" name="Group 316"/>
          <p:cNvGrpSpPr>
            <a:grpSpLocks/>
          </p:cNvGrpSpPr>
          <p:nvPr/>
        </p:nvGrpSpPr>
        <p:grpSpPr bwMode="auto">
          <a:xfrm>
            <a:off x="166126" y="4393773"/>
            <a:ext cx="163469" cy="127788"/>
            <a:chOff x="4727" y="2506"/>
            <a:chExt cx="706" cy="1172"/>
          </a:xfrm>
        </p:grpSpPr>
        <p:sp>
          <p:nvSpPr>
            <p:cNvPr id="30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</p:grpSp>
      <p:sp>
        <p:nvSpPr>
          <p:cNvPr id="384" name="Text Box 97"/>
          <p:cNvSpPr txBox="1">
            <a:spLocks noChangeArrowheads="1"/>
          </p:cNvSpPr>
          <p:nvPr/>
        </p:nvSpPr>
        <p:spPr bwMode="auto">
          <a:xfrm>
            <a:off x="315035" y="4292477"/>
            <a:ext cx="1615366" cy="406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385" name="Группа 629"/>
          <p:cNvGrpSpPr>
            <a:grpSpLocks/>
          </p:cNvGrpSpPr>
          <p:nvPr/>
        </p:nvGrpSpPr>
        <p:grpSpPr bwMode="auto">
          <a:xfrm>
            <a:off x="166111" y="3938416"/>
            <a:ext cx="249072" cy="202424"/>
            <a:chOff x="142483" y="3760971"/>
            <a:chExt cx="346075" cy="386605"/>
          </a:xfrm>
        </p:grpSpPr>
        <p:sp>
          <p:nvSpPr>
            <p:cNvPr id="38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48">
                <a:buClr>
                  <a:srgbClr val="000000"/>
                </a:buClr>
                <a:buSzPct val="100000"/>
                <a:defRPr/>
              </a:pPr>
              <a:endPara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8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48">
                <a:defRPr/>
              </a:pPr>
              <a:endParaRPr lang="ru-RU" sz="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8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1027488">
                <a:defRPr/>
              </a:pPr>
              <a:endParaRPr lang="ru-RU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89" name="Text Box 97"/>
          <p:cNvSpPr txBox="1">
            <a:spLocks noChangeArrowheads="1"/>
          </p:cNvSpPr>
          <p:nvPr/>
        </p:nvSpPr>
        <p:spPr bwMode="auto">
          <a:xfrm>
            <a:off x="368240" y="3913933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СиС МЧС</a:t>
            </a:r>
          </a:p>
        </p:txBody>
      </p:sp>
      <p:sp>
        <p:nvSpPr>
          <p:cNvPr id="390" name="Text Box 97"/>
          <p:cNvSpPr txBox="1">
            <a:spLocks noChangeArrowheads="1"/>
          </p:cNvSpPr>
          <p:nvPr/>
        </p:nvSpPr>
        <p:spPr bwMode="auto">
          <a:xfrm>
            <a:off x="327895" y="4162072"/>
            <a:ext cx="135218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МНИСС ГЛОНАС</a:t>
            </a:r>
          </a:p>
        </p:txBody>
      </p:sp>
      <p:grpSp>
        <p:nvGrpSpPr>
          <p:cNvPr id="391" name="Группа 390"/>
          <p:cNvGrpSpPr/>
          <p:nvPr/>
        </p:nvGrpSpPr>
        <p:grpSpPr>
          <a:xfrm>
            <a:off x="173530" y="4205905"/>
            <a:ext cx="134882" cy="131099"/>
            <a:chOff x="2569102" y="4634930"/>
            <a:chExt cx="200292" cy="232563"/>
          </a:xfrm>
        </p:grpSpPr>
        <p:sp>
          <p:nvSpPr>
            <p:cNvPr id="392" name="Скругленный прямоугольник 391"/>
            <p:cNvSpPr/>
            <p:nvPr/>
          </p:nvSpPr>
          <p:spPr>
            <a:xfrm>
              <a:off x="2569102" y="4707080"/>
              <a:ext cx="200292" cy="108908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3" name="Овал 392"/>
            <p:cNvSpPr/>
            <p:nvPr/>
          </p:nvSpPr>
          <p:spPr>
            <a:xfrm>
              <a:off x="2593655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4" name="Овал 393"/>
            <p:cNvSpPr/>
            <p:nvPr/>
          </p:nvSpPr>
          <p:spPr>
            <a:xfrm>
              <a:off x="2698872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5" name="Скругленный прямоугольник 394"/>
            <p:cNvSpPr/>
            <p:nvPr/>
          </p:nvSpPr>
          <p:spPr>
            <a:xfrm>
              <a:off x="2593654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6" name="Скругленный прямоугольник 395"/>
            <p:cNvSpPr/>
            <p:nvPr/>
          </p:nvSpPr>
          <p:spPr>
            <a:xfrm>
              <a:off x="2694588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7" name="Скругленный прямоугольник 396"/>
            <p:cNvSpPr/>
            <p:nvPr/>
          </p:nvSpPr>
          <p:spPr>
            <a:xfrm>
              <a:off x="2595493" y="4634930"/>
              <a:ext cx="146653" cy="81211"/>
            </a:xfrm>
            <a:prstGeom prst="roundRect">
              <a:avLst>
                <a:gd name="adj" fmla="val 3069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8" name="Скругленный прямоугольник 397"/>
            <p:cNvSpPr/>
            <p:nvPr/>
          </p:nvSpPr>
          <p:spPr>
            <a:xfrm>
              <a:off x="2607152" y="4644548"/>
              <a:ext cx="123333" cy="68297"/>
            </a:xfrm>
            <a:prstGeom prst="roundRect">
              <a:avLst>
                <a:gd name="adj" fmla="val 306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9" name="Text Box 97"/>
          <p:cNvSpPr txBox="1">
            <a:spLocks noChangeArrowheads="1"/>
          </p:cNvSpPr>
          <p:nvPr/>
        </p:nvSpPr>
        <p:spPr bwMode="auto">
          <a:xfrm>
            <a:off x="323196" y="4692470"/>
            <a:ext cx="1908522" cy="2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937" tIns="53471" rIns="106937" bIns="5347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069097">
              <a:defRPr/>
            </a:pP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sp>
        <p:nvSpPr>
          <p:cNvPr id="560" name="AutoShape 24"/>
          <p:cNvSpPr>
            <a:spLocks noChangeArrowheads="1"/>
          </p:cNvSpPr>
          <p:nvPr/>
        </p:nvSpPr>
        <p:spPr bwMode="auto">
          <a:xfrm>
            <a:off x="3766726" y="3237358"/>
            <a:ext cx="2368221" cy="1877346"/>
          </a:xfrm>
          <a:prstGeom prst="wedgeRectCallout">
            <a:avLst>
              <a:gd name="adj1" fmla="val -5392"/>
              <a:gd name="adj2" fmla="val -69892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115 </a:t>
            </a:r>
            <a:r>
              <a:rPr lang="ru-RU" alt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км</a:t>
            </a:r>
          </a:p>
        </p:txBody>
      </p:sp>
      <p:sp>
        <p:nvSpPr>
          <p:cNvPr id="843" name="Прямоугольник 842"/>
          <p:cNvSpPr/>
          <p:nvPr/>
        </p:nvSpPr>
        <p:spPr>
          <a:xfrm>
            <a:off x="2405256" y="4776256"/>
            <a:ext cx="1272835" cy="331526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54000" tIns="27000" rIns="54000" bIns="27000" rtlCol="0" anchor="ctr" anchorCtr="1">
            <a:spAutoFit/>
          </a:bodyPr>
          <a:lstStyle/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9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9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48" name="Прямая соединительная линия 847"/>
          <p:cNvCxnSpPr/>
          <p:nvPr/>
        </p:nvCxnSpPr>
        <p:spPr>
          <a:xfrm>
            <a:off x="76183" y="4990065"/>
            <a:ext cx="27365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9" name="Text Box 97"/>
          <p:cNvSpPr txBox="1">
            <a:spLocks noChangeArrowheads="1"/>
          </p:cNvSpPr>
          <p:nvPr/>
        </p:nvSpPr>
        <p:spPr bwMode="auto">
          <a:xfrm>
            <a:off x="351026" y="4857750"/>
            <a:ext cx="1242030" cy="21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352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объездная дорога</a:t>
            </a:r>
          </a:p>
        </p:txBody>
      </p:sp>
      <p:sp>
        <p:nvSpPr>
          <p:cNvPr id="853" name="Text Box 22"/>
          <p:cNvSpPr txBox="1">
            <a:spLocks noChangeArrowheads="1"/>
          </p:cNvSpPr>
          <p:nvPr/>
        </p:nvSpPr>
        <p:spPr bwMode="auto">
          <a:xfrm>
            <a:off x="5603424" y="843575"/>
            <a:ext cx="1603169" cy="24742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2153" tIns="31075" rIns="62153" bIns="31075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sp>
        <p:nvSpPr>
          <p:cNvPr id="602" name="Прямоугольник 601"/>
          <p:cNvSpPr/>
          <p:nvPr/>
        </p:nvSpPr>
        <p:spPr>
          <a:xfrm>
            <a:off x="6507124" y="2868375"/>
            <a:ext cx="2594597" cy="2119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pic>
        <p:nvPicPr>
          <p:cNvPr id="559" name="Рисунок 55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44024"/>
            <a:ext cx="663164" cy="397823"/>
          </a:xfrm>
          <a:prstGeom prst="rect">
            <a:avLst/>
          </a:prstGeom>
        </p:spPr>
      </p:pic>
      <p:pic>
        <p:nvPicPr>
          <p:cNvPr id="604" name="Рисунок 60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4" y="36407"/>
            <a:ext cx="1060347" cy="402399"/>
          </a:xfrm>
          <a:prstGeom prst="rect">
            <a:avLst/>
          </a:prstGeom>
        </p:spPr>
      </p:pic>
      <p:grpSp>
        <p:nvGrpSpPr>
          <p:cNvPr id="130" name="Группа 119"/>
          <p:cNvGrpSpPr>
            <a:grpSpLocks/>
          </p:cNvGrpSpPr>
          <p:nvPr/>
        </p:nvGrpSpPr>
        <p:grpSpPr bwMode="auto">
          <a:xfrm>
            <a:off x="159338" y="4594494"/>
            <a:ext cx="177245" cy="141967"/>
            <a:chOff x="214313" y="8958263"/>
            <a:chExt cx="642937" cy="500062"/>
          </a:xfrm>
        </p:grpSpPr>
        <p:sp>
          <p:nvSpPr>
            <p:cNvPr id="13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3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3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3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136" name="Прямая соединительная линия 135"/>
          <p:cNvCxnSpPr/>
          <p:nvPr/>
        </p:nvCxnSpPr>
        <p:spPr>
          <a:xfrm>
            <a:off x="75867" y="4819298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0" name="Синяково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507124" y="3106894"/>
            <a:ext cx="2594597" cy="2000887"/>
          </a:xfrm>
          <a:prstGeom prst="rect">
            <a:avLst/>
          </a:prstGeom>
        </p:spPr>
      </p:pic>
      <p:sp>
        <p:nvSpPr>
          <p:cNvPr id="145" name="Полилиния 144"/>
          <p:cNvSpPr/>
          <p:nvPr/>
        </p:nvSpPr>
        <p:spPr>
          <a:xfrm rot="21235518">
            <a:off x="4460300" y="2876311"/>
            <a:ext cx="718580" cy="87784"/>
          </a:xfrm>
          <a:custGeom>
            <a:avLst/>
            <a:gdLst>
              <a:gd name="connsiteX0" fmla="*/ 0 w 259308"/>
              <a:gd name="connsiteY0" fmla="*/ 34412 h 34412"/>
              <a:gd name="connsiteX1" fmla="*/ 122830 w 259308"/>
              <a:gd name="connsiteY1" fmla="*/ 292 h 34412"/>
              <a:gd name="connsiteX2" fmla="*/ 259308 w 259308"/>
              <a:gd name="connsiteY2" fmla="*/ 20764 h 34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308" h="34412">
                <a:moveTo>
                  <a:pt x="0" y="34412"/>
                </a:moveTo>
                <a:cubicBezTo>
                  <a:pt x="39806" y="18489"/>
                  <a:pt x="79612" y="2567"/>
                  <a:pt x="122830" y="292"/>
                </a:cubicBezTo>
                <a:cubicBezTo>
                  <a:pt x="166048" y="-1983"/>
                  <a:pt x="212678" y="9390"/>
                  <a:pt x="259308" y="20764"/>
                </a:cubicBezTo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6" name="Text Box 182"/>
          <p:cNvSpPr txBox="1">
            <a:spLocks noChangeArrowheads="1"/>
          </p:cNvSpPr>
          <p:nvPr/>
        </p:nvSpPr>
        <p:spPr bwMode="auto">
          <a:xfrm>
            <a:off x="7032203" y="2494038"/>
            <a:ext cx="1268885" cy="2572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1919" tIns="35958" rIns="71919" bIns="35958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</a:t>
            </a:r>
            <a:endParaRPr lang="ru-RU" alt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7" name="Рисунок 1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578" y="3481472"/>
            <a:ext cx="1911717" cy="1548574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575761"/>
            <a:ext cx="2344495" cy="1715595"/>
          </a:xfrm>
          <a:prstGeom prst="rect">
            <a:avLst/>
          </a:prstGeom>
        </p:spPr>
      </p:pic>
      <p:pic>
        <p:nvPicPr>
          <p:cNvPr id="852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40429" y="908122"/>
            <a:ext cx="125313" cy="133816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03" name="TextBox 602"/>
          <p:cNvSpPr txBox="1"/>
          <p:nvPr/>
        </p:nvSpPr>
        <p:spPr>
          <a:xfrm>
            <a:off x="110337" y="601447"/>
            <a:ext cx="2409579" cy="26160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914" tIns="60956" rIns="121914" bIns="60956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выпадения осадков на 07.12.2020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81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0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Рисунок 137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8" y="530512"/>
            <a:ext cx="9122519" cy="4584192"/>
          </a:xfrm>
          <a:prstGeom prst="rect">
            <a:avLst/>
          </a:prstGeom>
        </p:spPr>
      </p:pic>
      <p:sp>
        <p:nvSpPr>
          <p:cNvPr id="551" name="Text Box 182"/>
          <p:cNvSpPr txBox="1">
            <a:spLocks noChangeArrowheads="1"/>
          </p:cNvSpPr>
          <p:nvPr/>
        </p:nvSpPr>
        <p:spPr bwMode="auto">
          <a:xfrm>
            <a:off x="4069396" y="2466895"/>
            <a:ext cx="734251" cy="2572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1919" tIns="35958" rIns="71919" bIns="35958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Дубенки</a:t>
            </a:r>
            <a:endParaRPr lang="ru-RU" alt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" y="-20781"/>
            <a:ext cx="9153732" cy="55140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05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prstClr val="white"/>
                </a:solidFill>
              </a:rPr>
              <a:t>ИНФОРМАЦИОННЫЕ МАТЕРИАЛЫ ПО АВТОМОБИЛЬНОЙ ДОРОГЕ </a:t>
            </a:r>
          </a:p>
          <a:p>
            <a:r>
              <a:rPr lang="ru-RU" dirty="0">
                <a:solidFill>
                  <a:prstClr val="white"/>
                </a:solidFill>
              </a:rPr>
              <a:t>Р-158 РЕСПУБЛИКИ МОРДОВИЯ (РИСК НАРУШЕНИЯ ТРАНСПОРТНОГО СООБЩЕНИЯ НА </a:t>
            </a:r>
            <a:r>
              <a:rPr lang="ru-RU" dirty="0" smtClean="0">
                <a:solidFill>
                  <a:prstClr val="white"/>
                </a:solidFill>
              </a:rPr>
              <a:t>0.12.2020</a:t>
            </a:r>
            <a:r>
              <a:rPr lang="ru-RU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262" name="AutoShape 24"/>
          <p:cNvSpPr>
            <a:spLocks noChangeArrowheads="1"/>
          </p:cNvSpPr>
          <p:nvPr/>
        </p:nvSpPr>
        <p:spPr bwMode="auto">
          <a:xfrm>
            <a:off x="5638542" y="1398697"/>
            <a:ext cx="2240430" cy="598383"/>
          </a:xfrm>
          <a:prstGeom prst="wedgeRectCallout">
            <a:avLst>
              <a:gd name="adj1" fmla="val 35278"/>
              <a:gd name="adj2" fmla="val 197791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пасный участок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81-84 км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(риск образования гололедицы)</a:t>
            </a:r>
            <a:endParaRPr lang="en-US" altLang="ru-RU" sz="1000" u="sng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4" name="Text Box 97"/>
          <p:cNvSpPr txBox="1">
            <a:spLocks noChangeArrowheads="1"/>
          </p:cNvSpPr>
          <p:nvPr/>
        </p:nvSpPr>
        <p:spPr bwMode="auto">
          <a:xfrm>
            <a:off x="309233" y="3959073"/>
            <a:ext cx="115871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</a:t>
            </a:r>
          </a:p>
        </p:txBody>
      </p:sp>
      <p:sp>
        <p:nvSpPr>
          <p:cNvPr id="295" name="Rectangle 93"/>
          <p:cNvSpPr>
            <a:spLocks noChangeArrowheads="1"/>
          </p:cNvSpPr>
          <p:nvPr/>
        </p:nvSpPr>
        <p:spPr bwMode="auto">
          <a:xfrm>
            <a:off x="43476" y="3699805"/>
            <a:ext cx="2104301" cy="140797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7" rIns="91433" bIns="45717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914315"/>
            <a:endParaRPr lang="ru-RU" altLang="ru-RU" sz="9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6" name="Text Box 97"/>
          <p:cNvSpPr txBox="1">
            <a:spLocks noChangeArrowheads="1"/>
          </p:cNvSpPr>
          <p:nvPr/>
        </p:nvSpPr>
        <p:spPr bwMode="auto">
          <a:xfrm>
            <a:off x="376195" y="3699805"/>
            <a:ext cx="1419191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297" name="Группа 119"/>
          <p:cNvGrpSpPr>
            <a:grpSpLocks/>
          </p:cNvGrpSpPr>
          <p:nvPr/>
        </p:nvGrpSpPr>
        <p:grpSpPr bwMode="auto">
          <a:xfrm>
            <a:off x="159654" y="4588260"/>
            <a:ext cx="177245" cy="141967"/>
            <a:chOff x="214313" y="8958263"/>
            <a:chExt cx="642937" cy="500062"/>
          </a:xfrm>
        </p:grpSpPr>
        <p:sp>
          <p:nvSpPr>
            <p:cNvPr id="29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0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30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30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303" name="Text Box 97"/>
          <p:cNvSpPr txBox="1">
            <a:spLocks noChangeArrowheads="1"/>
          </p:cNvSpPr>
          <p:nvPr/>
        </p:nvSpPr>
        <p:spPr bwMode="auto">
          <a:xfrm>
            <a:off x="322963" y="4564785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 городская </a:t>
            </a:r>
          </a:p>
        </p:txBody>
      </p:sp>
      <p:cxnSp>
        <p:nvCxnSpPr>
          <p:cNvPr id="304" name="Прямая соединительная линия 303"/>
          <p:cNvCxnSpPr/>
          <p:nvPr/>
        </p:nvCxnSpPr>
        <p:spPr>
          <a:xfrm>
            <a:off x="76183" y="4813064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5" name="Group 316"/>
          <p:cNvGrpSpPr>
            <a:grpSpLocks/>
          </p:cNvGrpSpPr>
          <p:nvPr/>
        </p:nvGrpSpPr>
        <p:grpSpPr bwMode="auto">
          <a:xfrm>
            <a:off x="166126" y="4393773"/>
            <a:ext cx="163469" cy="127788"/>
            <a:chOff x="4727" y="2506"/>
            <a:chExt cx="706" cy="1172"/>
          </a:xfrm>
        </p:grpSpPr>
        <p:sp>
          <p:nvSpPr>
            <p:cNvPr id="30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</p:grpSp>
      <p:sp>
        <p:nvSpPr>
          <p:cNvPr id="384" name="Text Box 97"/>
          <p:cNvSpPr txBox="1">
            <a:spLocks noChangeArrowheads="1"/>
          </p:cNvSpPr>
          <p:nvPr/>
        </p:nvSpPr>
        <p:spPr bwMode="auto">
          <a:xfrm>
            <a:off x="315035" y="4292477"/>
            <a:ext cx="1615366" cy="406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385" name="Группа 629"/>
          <p:cNvGrpSpPr>
            <a:grpSpLocks/>
          </p:cNvGrpSpPr>
          <p:nvPr/>
        </p:nvGrpSpPr>
        <p:grpSpPr bwMode="auto">
          <a:xfrm>
            <a:off x="166111" y="3938416"/>
            <a:ext cx="249072" cy="202424"/>
            <a:chOff x="142483" y="3760971"/>
            <a:chExt cx="346075" cy="386605"/>
          </a:xfrm>
        </p:grpSpPr>
        <p:sp>
          <p:nvSpPr>
            <p:cNvPr id="38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48">
                <a:buClr>
                  <a:srgbClr val="000000"/>
                </a:buClr>
                <a:buSzPct val="100000"/>
                <a:defRPr/>
              </a:pPr>
              <a:endPara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8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48">
                <a:defRPr/>
              </a:pPr>
              <a:endParaRPr lang="ru-RU" sz="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8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1027488">
                <a:defRPr/>
              </a:pPr>
              <a:endParaRPr lang="ru-RU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89" name="Text Box 97"/>
          <p:cNvSpPr txBox="1">
            <a:spLocks noChangeArrowheads="1"/>
          </p:cNvSpPr>
          <p:nvPr/>
        </p:nvSpPr>
        <p:spPr bwMode="auto">
          <a:xfrm>
            <a:off x="368240" y="3913933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СиС МЧС</a:t>
            </a:r>
          </a:p>
        </p:txBody>
      </p:sp>
      <p:sp>
        <p:nvSpPr>
          <p:cNvPr id="390" name="Text Box 97"/>
          <p:cNvSpPr txBox="1">
            <a:spLocks noChangeArrowheads="1"/>
          </p:cNvSpPr>
          <p:nvPr/>
        </p:nvSpPr>
        <p:spPr bwMode="auto">
          <a:xfrm>
            <a:off x="327895" y="4162072"/>
            <a:ext cx="135218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МНИСС ГЛОНАС</a:t>
            </a:r>
          </a:p>
        </p:txBody>
      </p:sp>
      <p:grpSp>
        <p:nvGrpSpPr>
          <p:cNvPr id="391" name="Группа 390"/>
          <p:cNvGrpSpPr/>
          <p:nvPr/>
        </p:nvGrpSpPr>
        <p:grpSpPr>
          <a:xfrm>
            <a:off x="173530" y="4205905"/>
            <a:ext cx="134882" cy="131099"/>
            <a:chOff x="2569102" y="4634930"/>
            <a:chExt cx="200292" cy="232563"/>
          </a:xfrm>
        </p:grpSpPr>
        <p:sp>
          <p:nvSpPr>
            <p:cNvPr id="392" name="Скругленный прямоугольник 391"/>
            <p:cNvSpPr/>
            <p:nvPr/>
          </p:nvSpPr>
          <p:spPr>
            <a:xfrm>
              <a:off x="2569102" y="4707080"/>
              <a:ext cx="200292" cy="108908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3" name="Овал 392"/>
            <p:cNvSpPr/>
            <p:nvPr/>
          </p:nvSpPr>
          <p:spPr>
            <a:xfrm>
              <a:off x="2593655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4" name="Овал 393"/>
            <p:cNvSpPr/>
            <p:nvPr/>
          </p:nvSpPr>
          <p:spPr>
            <a:xfrm>
              <a:off x="2698872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5" name="Скругленный прямоугольник 394"/>
            <p:cNvSpPr/>
            <p:nvPr/>
          </p:nvSpPr>
          <p:spPr>
            <a:xfrm>
              <a:off x="2593654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6" name="Скругленный прямоугольник 395"/>
            <p:cNvSpPr/>
            <p:nvPr/>
          </p:nvSpPr>
          <p:spPr>
            <a:xfrm>
              <a:off x="2694588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7" name="Скругленный прямоугольник 396"/>
            <p:cNvSpPr/>
            <p:nvPr/>
          </p:nvSpPr>
          <p:spPr>
            <a:xfrm>
              <a:off x="2595493" y="4634930"/>
              <a:ext cx="146653" cy="81211"/>
            </a:xfrm>
            <a:prstGeom prst="roundRect">
              <a:avLst>
                <a:gd name="adj" fmla="val 3069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8" name="Скругленный прямоугольник 397"/>
            <p:cNvSpPr/>
            <p:nvPr/>
          </p:nvSpPr>
          <p:spPr>
            <a:xfrm>
              <a:off x="2607152" y="4644548"/>
              <a:ext cx="123333" cy="68297"/>
            </a:xfrm>
            <a:prstGeom prst="roundRect">
              <a:avLst>
                <a:gd name="adj" fmla="val 306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9" name="Text Box 97"/>
          <p:cNvSpPr txBox="1">
            <a:spLocks noChangeArrowheads="1"/>
          </p:cNvSpPr>
          <p:nvPr/>
        </p:nvSpPr>
        <p:spPr bwMode="auto">
          <a:xfrm>
            <a:off x="323196" y="4692470"/>
            <a:ext cx="1908522" cy="2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937" tIns="53471" rIns="106937" bIns="5347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069097">
              <a:defRPr/>
            </a:pP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sp>
        <p:nvSpPr>
          <p:cNvPr id="560" name="AutoShape 24"/>
          <p:cNvSpPr>
            <a:spLocks noChangeArrowheads="1"/>
          </p:cNvSpPr>
          <p:nvPr/>
        </p:nvSpPr>
        <p:spPr bwMode="auto">
          <a:xfrm>
            <a:off x="2755224" y="3223399"/>
            <a:ext cx="2368221" cy="1877346"/>
          </a:xfrm>
          <a:prstGeom prst="wedgeRectCallout">
            <a:avLst>
              <a:gd name="adj1" fmla="val 156505"/>
              <a:gd name="adj2" fmla="val -63056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81 </a:t>
            </a:r>
            <a:r>
              <a:rPr lang="ru-RU" alt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км</a:t>
            </a:r>
          </a:p>
        </p:txBody>
      </p:sp>
      <p:sp>
        <p:nvSpPr>
          <p:cNvPr id="843" name="Прямоугольник 842"/>
          <p:cNvSpPr/>
          <p:nvPr/>
        </p:nvSpPr>
        <p:spPr>
          <a:xfrm>
            <a:off x="5154891" y="4776256"/>
            <a:ext cx="1272835" cy="331526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54000" tIns="27000" rIns="54000" bIns="27000" rtlCol="0" anchor="ctr" anchorCtr="1">
            <a:spAutoFit/>
          </a:bodyPr>
          <a:lstStyle/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9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9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48" name="Прямая соединительная линия 847"/>
          <p:cNvCxnSpPr/>
          <p:nvPr/>
        </p:nvCxnSpPr>
        <p:spPr>
          <a:xfrm>
            <a:off x="76183" y="4990065"/>
            <a:ext cx="27365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9" name="Text Box 97"/>
          <p:cNvSpPr txBox="1">
            <a:spLocks noChangeArrowheads="1"/>
          </p:cNvSpPr>
          <p:nvPr/>
        </p:nvSpPr>
        <p:spPr bwMode="auto">
          <a:xfrm>
            <a:off x="351026" y="4857750"/>
            <a:ext cx="1242030" cy="21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352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объездная дорога</a:t>
            </a:r>
          </a:p>
        </p:txBody>
      </p:sp>
      <p:sp>
        <p:nvSpPr>
          <p:cNvPr id="853" name="Text Box 22"/>
          <p:cNvSpPr txBox="1">
            <a:spLocks noChangeArrowheads="1"/>
          </p:cNvSpPr>
          <p:nvPr/>
        </p:nvSpPr>
        <p:spPr bwMode="auto">
          <a:xfrm>
            <a:off x="4801207" y="681459"/>
            <a:ext cx="1603169" cy="24742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2153" tIns="31075" rIns="62153" bIns="31075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pic>
        <p:nvPicPr>
          <p:cNvPr id="559" name="Рисунок 5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44024"/>
            <a:ext cx="663164" cy="397823"/>
          </a:xfrm>
          <a:prstGeom prst="rect">
            <a:avLst/>
          </a:prstGeom>
        </p:spPr>
      </p:pic>
      <p:pic>
        <p:nvPicPr>
          <p:cNvPr id="604" name="Рисунок 60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4" y="36407"/>
            <a:ext cx="1060347" cy="402399"/>
          </a:xfrm>
          <a:prstGeom prst="rect">
            <a:avLst/>
          </a:prstGeom>
        </p:spPr>
      </p:pic>
      <p:grpSp>
        <p:nvGrpSpPr>
          <p:cNvPr id="130" name="Группа 119"/>
          <p:cNvGrpSpPr>
            <a:grpSpLocks/>
          </p:cNvGrpSpPr>
          <p:nvPr/>
        </p:nvGrpSpPr>
        <p:grpSpPr bwMode="auto">
          <a:xfrm>
            <a:off x="159338" y="4594494"/>
            <a:ext cx="177245" cy="141967"/>
            <a:chOff x="214313" y="8958263"/>
            <a:chExt cx="642937" cy="500062"/>
          </a:xfrm>
        </p:grpSpPr>
        <p:sp>
          <p:nvSpPr>
            <p:cNvPr id="13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3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3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3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136" name="Прямая соединительная линия 135"/>
          <p:cNvCxnSpPr/>
          <p:nvPr/>
        </p:nvCxnSpPr>
        <p:spPr>
          <a:xfrm>
            <a:off x="75867" y="4819298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2" name="Прямоугольник 601"/>
          <p:cNvSpPr/>
          <p:nvPr/>
        </p:nvSpPr>
        <p:spPr>
          <a:xfrm>
            <a:off x="6568801" y="3164515"/>
            <a:ext cx="2594597" cy="2119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139" name="Полилиния 138"/>
          <p:cNvSpPr/>
          <p:nvPr/>
        </p:nvSpPr>
        <p:spPr>
          <a:xfrm rot="20810182" flipV="1">
            <a:off x="7438217" y="2897199"/>
            <a:ext cx="648380" cy="48964"/>
          </a:xfrm>
          <a:custGeom>
            <a:avLst/>
            <a:gdLst>
              <a:gd name="connsiteX0" fmla="*/ 0 w 259308"/>
              <a:gd name="connsiteY0" fmla="*/ 34412 h 34412"/>
              <a:gd name="connsiteX1" fmla="*/ 122830 w 259308"/>
              <a:gd name="connsiteY1" fmla="*/ 292 h 34412"/>
              <a:gd name="connsiteX2" fmla="*/ 259308 w 259308"/>
              <a:gd name="connsiteY2" fmla="*/ 20764 h 34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308" h="34412">
                <a:moveTo>
                  <a:pt x="0" y="34412"/>
                </a:moveTo>
                <a:cubicBezTo>
                  <a:pt x="39806" y="18489"/>
                  <a:pt x="79612" y="2567"/>
                  <a:pt x="122830" y="292"/>
                </a:cubicBezTo>
                <a:cubicBezTo>
                  <a:pt x="166048" y="-1983"/>
                  <a:pt x="212678" y="9390"/>
                  <a:pt x="259308" y="20764"/>
                </a:cubicBezTo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42" name="Рисунок 14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39" b="21896"/>
          <a:stretch/>
        </p:blipFill>
        <p:spPr>
          <a:xfrm>
            <a:off x="2974161" y="3484665"/>
            <a:ext cx="1902968" cy="1523819"/>
          </a:xfrm>
          <a:prstGeom prst="rect">
            <a:avLst/>
          </a:prstGeom>
        </p:spPr>
      </p:pic>
      <p:pic>
        <p:nvPicPr>
          <p:cNvPr id="143" name="Рисунок 1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801" y="3377457"/>
            <a:ext cx="2577687" cy="1738237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3" y="578015"/>
            <a:ext cx="2383799" cy="1734250"/>
          </a:xfrm>
          <a:prstGeom prst="rect">
            <a:avLst/>
          </a:prstGeom>
        </p:spPr>
      </p:pic>
      <p:pic>
        <p:nvPicPr>
          <p:cNvPr id="85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94513" y="928882"/>
            <a:ext cx="125313" cy="133816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03" name="TextBox 602"/>
          <p:cNvSpPr txBox="1"/>
          <p:nvPr/>
        </p:nvSpPr>
        <p:spPr>
          <a:xfrm>
            <a:off x="110337" y="601447"/>
            <a:ext cx="2409579" cy="26160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914" tIns="60956" rIns="121914" bIns="60956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выпадения осадков на 07.12.2020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55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552291</TotalTime>
  <Words>456</Words>
  <Application>Microsoft Office PowerPoint</Application>
  <PresentationFormat>Экран (16:9)</PresentationFormat>
  <Paragraphs>134</Paragraphs>
  <Slides>9</Slides>
  <Notes>7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24443</cp:revision>
  <cp:lastPrinted>2019-02-25T12:02:24Z</cp:lastPrinted>
  <dcterms:created xsi:type="dcterms:W3CDTF">2014-09-08T13:21:12Z</dcterms:created>
  <dcterms:modified xsi:type="dcterms:W3CDTF">2020-12-06T09:51:15Z</dcterms:modified>
</cp:coreProperties>
</file>