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4"/>
  </p:notesMasterIdLst>
  <p:sldIdLst>
    <p:sldId id="332" r:id="rId2"/>
    <p:sldId id="333" r:id="rId3"/>
  </p:sldIdLst>
  <p:sldSz cx="9144000" cy="5143500" type="screen16x9"/>
  <p:notesSz cx="6858000" cy="9144000"/>
  <p:defaultTextStyle>
    <a:defPPr>
      <a:defRPr lang="ru-RU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еспублика Мордовия" id="{6489B892-0867-4F35-B3AF-0A60D708A628}">
          <p14:sldIdLst>
            <p14:sldId id="332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52" autoAdjust="0"/>
    <p:restoredTop sz="94660"/>
  </p:normalViewPr>
  <p:slideViewPr>
    <p:cSldViewPr>
      <p:cViewPr varScale="1">
        <p:scale>
          <a:sx n="149" d="100"/>
          <a:sy n="149" d="100"/>
        </p:scale>
        <p:origin x="786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969FF-501D-4999-9A55-7FF30F205E2E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BB9C8-5C37-49D5-B43C-710B0F9E97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2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67" indent="0" algn="ctr">
              <a:buNone/>
              <a:defRPr sz="1500"/>
            </a:lvl2pPr>
            <a:lvl3pPr marL="685545" indent="0" algn="ctr">
              <a:buNone/>
              <a:defRPr sz="1400"/>
            </a:lvl3pPr>
            <a:lvl4pPr marL="1028318" indent="0" algn="ctr">
              <a:buNone/>
              <a:defRPr sz="1200"/>
            </a:lvl4pPr>
            <a:lvl5pPr marL="1371090" indent="0" algn="ctr">
              <a:buNone/>
              <a:defRPr sz="1200"/>
            </a:lvl5pPr>
            <a:lvl6pPr marL="1713869" indent="0" algn="ctr">
              <a:buNone/>
              <a:defRPr sz="1200"/>
            </a:lvl6pPr>
            <a:lvl7pPr marL="2056634" indent="0" algn="ctr">
              <a:buNone/>
              <a:defRPr sz="1200"/>
            </a:lvl7pPr>
            <a:lvl8pPr marL="2399400" indent="0" algn="ctr">
              <a:buNone/>
              <a:defRPr sz="1200"/>
            </a:lvl8pPr>
            <a:lvl9pPr marL="2742167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37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19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3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0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8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1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7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0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4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5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84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7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84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767" indent="0">
              <a:buNone/>
              <a:defRPr sz="2100"/>
            </a:lvl2pPr>
            <a:lvl3pPr marL="685545" indent="0">
              <a:buNone/>
              <a:defRPr sz="1800"/>
            </a:lvl3pPr>
            <a:lvl4pPr marL="1028318" indent="0">
              <a:buNone/>
              <a:defRPr sz="1500"/>
            </a:lvl4pPr>
            <a:lvl5pPr marL="1371090" indent="0">
              <a:buNone/>
              <a:defRPr sz="1500"/>
            </a:lvl5pPr>
            <a:lvl6pPr marL="1713869" indent="0">
              <a:buNone/>
              <a:defRPr sz="1500"/>
            </a:lvl6pPr>
            <a:lvl7pPr marL="2056634" indent="0">
              <a:buNone/>
              <a:defRPr sz="1500"/>
            </a:lvl7pPr>
            <a:lvl8pPr marL="2399400" indent="0">
              <a:buNone/>
              <a:defRPr sz="1500"/>
            </a:lvl8pPr>
            <a:lvl9pPr marL="2742167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6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2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59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59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0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8" tIns="34289" rIns="68558" bIns="3428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8" tIns="34289" rIns="68558" bIns="3428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B0E99B11-B530-4D12-B16B-7E39BAE919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30.08.2020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62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hf hdr="0" ftr="0" dt="0"/>
  <p:txStyles>
    <p:titleStyle>
      <a:lvl1pPr algn="l" defTabSz="685545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390" indent="-171390" algn="l" defTabSz="685545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1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34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0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467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245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018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79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5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45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18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09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869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634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40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1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12" Type="http://schemas.openxmlformats.org/officeDocument/2006/relationships/image" Target="../media/image10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tmp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Рисунок 90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5" t="1113" r="1348" b="3985"/>
          <a:stretch/>
        </p:blipFill>
        <p:spPr>
          <a:xfrm>
            <a:off x="-17406" y="477683"/>
            <a:ext cx="9161406" cy="4665817"/>
          </a:xfrm>
          <a:prstGeom prst="rect">
            <a:avLst/>
          </a:prstGeom>
          <a:solidFill>
            <a:srgbClr val="FF0000">
              <a:alpha val="40000"/>
            </a:srgbClr>
          </a:solidFill>
          <a:ln w="25400" cap="flat" cmpd="sng" algn="ctr">
            <a:noFill/>
            <a:prstDash val="solid"/>
          </a:ln>
          <a:effectLst/>
        </p:spPr>
      </p:pic>
      <p:sp>
        <p:nvSpPr>
          <p:cNvPr id="80" name="Полилиния 79"/>
          <p:cNvSpPr/>
          <p:nvPr/>
        </p:nvSpPr>
        <p:spPr>
          <a:xfrm>
            <a:off x="4715598" y="3207159"/>
            <a:ext cx="1162479" cy="110546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9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75200"/>
          </a:xfrm>
          <a:prstGeom prst="rect">
            <a:avLst/>
          </a:prstGeom>
          <a:solidFill>
            <a:srgbClr val="204D84"/>
          </a:solidFill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00" tIns="29153" rIns="58300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altLang="ru-RU" dirty="0"/>
              <a:t>ПРОГНОЗИРУЕМАЯ ПОЖАРООПАСНАЯ ОБСТАНОВКА НА ТЕРРИТОРИИ </a:t>
            </a:r>
          </a:p>
          <a:p>
            <a:r>
              <a:rPr lang="ru-RU" altLang="ru-RU" dirty="0" smtClean="0"/>
              <a:t>РЕСПУБЛИКИ МОРДОВИЯ </a:t>
            </a:r>
            <a:r>
              <a:rPr lang="ru-RU" altLang="ru-RU" dirty="0"/>
              <a:t>(РИСК ВОЗНИКНОВЕНИЯ ПОЖАРОВ НА </a:t>
            </a:r>
            <a:r>
              <a:rPr lang="ru-RU" altLang="ru-RU" dirty="0" smtClean="0"/>
              <a:t>31.08.2020)    </a:t>
            </a:r>
            <a:endParaRPr lang="ru-RU" altLang="ru-RU" dirty="0"/>
          </a:p>
        </p:txBody>
      </p:sp>
      <p:pic>
        <p:nvPicPr>
          <p:cNvPr id="185" name="Рисунок 18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2" y="51470"/>
            <a:ext cx="654942" cy="392891"/>
          </a:xfrm>
          <a:prstGeom prst="rect">
            <a:avLst/>
          </a:prstGeom>
        </p:spPr>
      </p:pic>
      <p:pic>
        <p:nvPicPr>
          <p:cNvPr id="186" name="Рисунок 1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-1995"/>
            <a:ext cx="1089612" cy="413505"/>
          </a:xfrm>
          <a:prstGeom prst="rect">
            <a:avLst/>
          </a:prstGeom>
        </p:spPr>
      </p:pic>
      <p:sp>
        <p:nvSpPr>
          <p:cNvPr id="252" name="Полилиния 251"/>
          <p:cNvSpPr/>
          <p:nvPr/>
        </p:nvSpPr>
        <p:spPr>
          <a:xfrm>
            <a:off x="3782610" y="939181"/>
            <a:ext cx="809145" cy="832473"/>
          </a:xfrm>
          <a:custGeom>
            <a:avLst/>
            <a:gdLst>
              <a:gd name="connsiteX0" fmla="*/ 809145 w 809145"/>
              <a:gd name="connsiteY0" fmla="*/ 549298 h 819013"/>
              <a:gd name="connsiteX1" fmla="*/ 769675 w 809145"/>
              <a:gd name="connsiteY1" fmla="*/ 509828 h 819013"/>
              <a:gd name="connsiteX2" fmla="*/ 700601 w 809145"/>
              <a:gd name="connsiteY2" fmla="*/ 493382 h 819013"/>
              <a:gd name="connsiteX3" fmla="*/ 684155 w 809145"/>
              <a:gd name="connsiteY3" fmla="*/ 457200 h 819013"/>
              <a:gd name="connsiteX4" fmla="*/ 684155 w 809145"/>
              <a:gd name="connsiteY4" fmla="*/ 397994 h 819013"/>
              <a:gd name="connsiteX5" fmla="*/ 697312 w 809145"/>
              <a:gd name="connsiteY5" fmla="*/ 384838 h 819013"/>
              <a:gd name="connsiteX6" fmla="*/ 736782 w 809145"/>
              <a:gd name="connsiteY6" fmla="*/ 417730 h 819013"/>
              <a:gd name="connsiteX7" fmla="*/ 769675 w 809145"/>
              <a:gd name="connsiteY7" fmla="*/ 371681 h 819013"/>
              <a:gd name="connsiteX8" fmla="*/ 736782 w 809145"/>
              <a:gd name="connsiteY8" fmla="*/ 322343 h 819013"/>
              <a:gd name="connsiteX9" fmla="*/ 680866 w 809145"/>
              <a:gd name="connsiteY9" fmla="*/ 322343 h 819013"/>
              <a:gd name="connsiteX10" fmla="*/ 661131 w 809145"/>
              <a:gd name="connsiteY10" fmla="*/ 289451 h 819013"/>
              <a:gd name="connsiteX11" fmla="*/ 713758 w 809145"/>
              <a:gd name="connsiteY11" fmla="*/ 210510 h 819013"/>
              <a:gd name="connsiteX12" fmla="*/ 647974 w 809145"/>
              <a:gd name="connsiteY12" fmla="*/ 190774 h 819013"/>
              <a:gd name="connsiteX13" fmla="*/ 624949 w 809145"/>
              <a:gd name="connsiteY13" fmla="*/ 144725 h 819013"/>
              <a:gd name="connsiteX14" fmla="*/ 565744 w 809145"/>
              <a:gd name="connsiteY14" fmla="*/ 151304 h 819013"/>
              <a:gd name="connsiteX15" fmla="*/ 490092 w 809145"/>
              <a:gd name="connsiteY15" fmla="*/ 246691 h 819013"/>
              <a:gd name="connsiteX16" fmla="*/ 424308 w 809145"/>
              <a:gd name="connsiteY16" fmla="*/ 273005 h 819013"/>
              <a:gd name="connsiteX17" fmla="*/ 381548 w 809145"/>
              <a:gd name="connsiteY17" fmla="*/ 131569 h 819013"/>
              <a:gd name="connsiteX18" fmla="*/ 332210 w 809145"/>
              <a:gd name="connsiteY18" fmla="*/ 131569 h 819013"/>
              <a:gd name="connsiteX19" fmla="*/ 289450 w 809145"/>
              <a:gd name="connsiteY19" fmla="*/ 19736 h 819013"/>
              <a:gd name="connsiteX20" fmla="*/ 197352 w 809145"/>
              <a:gd name="connsiteY20" fmla="*/ 105255 h 819013"/>
              <a:gd name="connsiteX21" fmla="*/ 164460 w 809145"/>
              <a:gd name="connsiteY21" fmla="*/ 105255 h 819013"/>
              <a:gd name="connsiteX22" fmla="*/ 121700 w 809145"/>
              <a:gd name="connsiteY22" fmla="*/ 19736 h 819013"/>
              <a:gd name="connsiteX23" fmla="*/ 9867 w 809145"/>
              <a:gd name="connsiteY23" fmla="*/ 0 h 819013"/>
              <a:gd name="connsiteX24" fmla="*/ 0 w 809145"/>
              <a:gd name="connsiteY24" fmla="*/ 23025 h 819013"/>
              <a:gd name="connsiteX25" fmla="*/ 29603 w 809145"/>
              <a:gd name="connsiteY25" fmla="*/ 55917 h 819013"/>
              <a:gd name="connsiteX26" fmla="*/ 19735 w 809145"/>
              <a:gd name="connsiteY26" fmla="*/ 108544 h 819013"/>
              <a:gd name="connsiteX27" fmla="*/ 29603 w 809145"/>
              <a:gd name="connsiteY27" fmla="*/ 138147 h 819013"/>
              <a:gd name="connsiteX28" fmla="*/ 69073 w 809145"/>
              <a:gd name="connsiteY28" fmla="*/ 141436 h 819013"/>
              <a:gd name="connsiteX29" fmla="*/ 65784 w 809145"/>
              <a:gd name="connsiteY29" fmla="*/ 213799 h 819013"/>
              <a:gd name="connsiteX30" fmla="*/ 98676 w 809145"/>
              <a:gd name="connsiteY30" fmla="*/ 246691 h 819013"/>
              <a:gd name="connsiteX31" fmla="*/ 157882 w 809145"/>
              <a:gd name="connsiteY31" fmla="*/ 365102 h 819013"/>
              <a:gd name="connsiteX32" fmla="*/ 108544 w 809145"/>
              <a:gd name="connsiteY32" fmla="*/ 388127 h 819013"/>
              <a:gd name="connsiteX33" fmla="*/ 148014 w 809145"/>
              <a:gd name="connsiteY33" fmla="*/ 457200 h 819013"/>
              <a:gd name="connsiteX34" fmla="*/ 95387 w 809145"/>
              <a:gd name="connsiteY34" fmla="*/ 585479 h 819013"/>
              <a:gd name="connsiteX35" fmla="*/ 131568 w 809145"/>
              <a:gd name="connsiteY35" fmla="*/ 703891 h 819013"/>
              <a:gd name="connsiteX36" fmla="*/ 266426 w 809145"/>
              <a:gd name="connsiteY36" fmla="*/ 736783 h 819013"/>
              <a:gd name="connsiteX37" fmla="*/ 299318 w 809145"/>
              <a:gd name="connsiteY37" fmla="*/ 799278 h 819013"/>
              <a:gd name="connsiteX38" fmla="*/ 378259 w 809145"/>
              <a:gd name="connsiteY38" fmla="*/ 812435 h 819013"/>
              <a:gd name="connsiteX39" fmla="*/ 513116 w 809145"/>
              <a:gd name="connsiteY39" fmla="*/ 819013 h 819013"/>
              <a:gd name="connsiteX40" fmla="*/ 618371 w 809145"/>
              <a:gd name="connsiteY40" fmla="*/ 749940 h 819013"/>
              <a:gd name="connsiteX41" fmla="*/ 684155 w 809145"/>
              <a:gd name="connsiteY41" fmla="*/ 763097 h 819013"/>
              <a:gd name="connsiteX42" fmla="*/ 707180 w 809145"/>
              <a:gd name="connsiteY42" fmla="*/ 730205 h 819013"/>
              <a:gd name="connsiteX43" fmla="*/ 680866 w 809145"/>
              <a:gd name="connsiteY43" fmla="*/ 697312 h 819013"/>
              <a:gd name="connsiteX44" fmla="*/ 717047 w 809145"/>
              <a:gd name="connsiteY44" fmla="*/ 647974 h 819013"/>
              <a:gd name="connsiteX45" fmla="*/ 749939 w 809145"/>
              <a:gd name="connsiteY45" fmla="*/ 674288 h 819013"/>
              <a:gd name="connsiteX46" fmla="*/ 772964 w 809145"/>
              <a:gd name="connsiteY46" fmla="*/ 621661 h 819013"/>
              <a:gd name="connsiteX47" fmla="*/ 809145 w 809145"/>
              <a:gd name="connsiteY47" fmla="*/ 549298 h 81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809145" h="819013">
                <a:moveTo>
                  <a:pt x="809145" y="549298"/>
                </a:moveTo>
                <a:lnTo>
                  <a:pt x="769675" y="509828"/>
                </a:lnTo>
                <a:lnTo>
                  <a:pt x="700601" y="493382"/>
                </a:lnTo>
                <a:lnTo>
                  <a:pt x="684155" y="457200"/>
                </a:lnTo>
                <a:lnTo>
                  <a:pt x="684155" y="397994"/>
                </a:lnTo>
                <a:lnTo>
                  <a:pt x="697312" y="384838"/>
                </a:lnTo>
                <a:lnTo>
                  <a:pt x="736782" y="417730"/>
                </a:lnTo>
                <a:lnTo>
                  <a:pt x="769675" y="371681"/>
                </a:lnTo>
                <a:lnTo>
                  <a:pt x="736782" y="322343"/>
                </a:lnTo>
                <a:lnTo>
                  <a:pt x="680866" y="322343"/>
                </a:lnTo>
                <a:lnTo>
                  <a:pt x="661131" y="289451"/>
                </a:lnTo>
                <a:lnTo>
                  <a:pt x="713758" y="210510"/>
                </a:lnTo>
                <a:lnTo>
                  <a:pt x="647974" y="190774"/>
                </a:lnTo>
                <a:lnTo>
                  <a:pt x="624949" y="144725"/>
                </a:lnTo>
                <a:lnTo>
                  <a:pt x="565744" y="151304"/>
                </a:lnTo>
                <a:lnTo>
                  <a:pt x="490092" y="246691"/>
                </a:lnTo>
                <a:lnTo>
                  <a:pt x="424308" y="273005"/>
                </a:lnTo>
                <a:lnTo>
                  <a:pt x="381548" y="131569"/>
                </a:lnTo>
                <a:lnTo>
                  <a:pt x="332210" y="131569"/>
                </a:lnTo>
                <a:lnTo>
                  <a:pt x="289450" y="19736"/>
                </a:lnTo>
                <a:lnTo>
                  <a:pt x="197352" y="105255"/>
                </a:lnTo>
                <a:lnTo>
                  <a:pt x="164460" y="105255"/>
                </a:lnTo>
                <a:lnTo>
                  <a:pt x="121700" y="19736"/>
                </a:lnTo>
                <a:lnTo>
                  <a:pt x="9867" y="0"/>
                </a:lnTo>
                <a:lnTo>
                  <a:pt x="0" y="23025"/>
                </a:lnTo>
                <a:lnTo>
                  <a:pt x="29603" y="55917"/>
                </a:lnTo>
                <a:lnTo>
                  <a:pt x="19735" y="108544"/>
                </a:lnTo>
                <a:lnTo>
                  <a:pt x="29603" y="138147"/>
                </a:lnTo>
                <a:lnTo>
                  <a:pt x="69073" y="141436"/>
                </a:lnTo>
                <a:lnTo>
                  <a:pt x="65784" y="213799"/>
                </a:lnTo>
                <a:lnTo>
                  <a:pt x="98676" y="246691"/>
                </a:lnTo>
                <a:lnTo>
                  <a:pt x="157882" y="365102"/>
                </a:lnTo>
                <a:lnTo>
                  <a:pt x="108544" y="388127"/>
                </a:lnTo>
                <a:lnTo>
                  <a:pt x="148014" y="457200"/>
                </a:lnTo>
                <a:lnTo>
                  <a:pt x="95387" y="585479"/>
                </a:lnTo>
                <a:lnTo>
                  <a:pt x="131568" y="703891"/>
                </a:lnTo>
                <a:lnTo>
                  <a:pt x="266426" y="736783"/>
                </a:lnTo>
                <a:lnTo>
                  <a:pt x="299318" y="799278"/>
                </a:lnTo>
                <a:lnTo>
                  <a:pt x="378259" y="812435"/>
                </a:lnTo>
                <a:lnTo>
                  <a:pt x="513116" y="819013"/>
                </a:lnTo>
                <a:lnTo>
                  <a:pt x="618371" y="749940"/>
                </a:lnTo>
                <a:lnTo>
                  <a:pt x="684155" y="763097"/>
                </a:lnTo>
                <a:lnTo>
                  <a:pt x="707180" y="730205"/>
                </a:lnTo>
                <a:lnTo>
                  <a:pt x="680866" y="697312"/>
                </a:lnTo>
                <a:lnTo>
                  <a:pt x="717047" y="647974"/>
                </a:lnTo>
                <a:lnTo>
                  <a:pt x="749939" y="674288"/>
                </a:lnTo>
                <a:lnTo>
                  <a:pt x="772964" y="621661"/>
                </a:lnTo>
                <a:lnTo>
                  <a:pt x="809145" y="549298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55"/>
            <a:endParaRPr lang="ru-RU" dirty="0">
              <a:solidFill>
                <a:srgbClr val="70AD47">
                  <a:lumMod val="50000"/>
                </a:srgbClr>
              </a:solidFill>
            </a:endParaRPr>
          </a:p>
        </p:txBody>
      </p:sp>
      <p:sp>
        <p:nvSpPr>
          <p:cNvPr id="92" name="Полилиния 91"/>
          <p:cNvSpPr/>
          <p:nvPr/>
        </p:nvSpPr>
        <p:spPr>
          <a:xfrm>
            <a:off x="2673330" y="3047430"/>
            <a:ext cx="1672107" cy="1682958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0000">
              <a:alpha val="33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олилиния 110"/>
          <p:cNvSpPr/>
          <p:nvPr/>
        </p:nvSpPr>
        <p:spPr>
          <a:xfrm>
            <a:off x="3995936" y="3147815"/>
            <a:ext cx="825177" cy="115212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FF0000">
              <a:alpha val="47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олилиния 111"/>
          <p:cNvSpPr/>
          <p:nvPr/>
        </p:nvSpPr>
        <p:spPr>
          <a:xfrm>
            <a:off x="3851920" y="4018855"/>
            <a:ext cx="1234199" cy="957619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FF0000">
              <a:alpha val="42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8" name="TextBox 10"/>
          <p:cNvSpPr txBox="1"/>
          <p:nvPr/>
        </p:nvSpPr>
        <p:spPr bwMode="auto">
          <a:xfrm>
            <a:off x="2936852" y="3493196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Ковылкинский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515863" y="363051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550757" y="3890778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601860" y="449766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23"/>
          <p:cNvSpPr txBox="1"/>
          <p:nvPr/>
        </p:nvSpPr>
        <p:spPr bwMode="auto">
          <a:xfrm>
            <a:off x="4254235" y="449449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3" name="TextBox 23"/>
          <p:cNvSpPr txBox="1"/>
          <p:nvPr/>
        </p:nvSpPr>
        <p:spPr bwMode="auto">
          <a:xfrm>
            <a:off x="4193615" y="38962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4" name="TextBox 23"/>
          <p:cNvSpPr txBox="1"/>
          <p:nvPr/>
        </p:nvSpPr>
        <p:spPr bwMode="auto">
          <a:xfrm>
            <a:off x="3169501" y="362851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5" name="TextBox 23"/>
          <p:cNvSpPr txBox="1"/>
          <p:nvPr/>
        </p:nvSpPr>
        <p:spPr bwMode="auto">
          <a:xfrm>
            <a:off x="2837693" y="363792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26" name="TextBox 23"/>
          <p:cNvSpPr txBox="1"/>
          <p:nvPr/>
        </p:nvSpPr>
        <p:spPr bwMode="auto">
          <a:xfrm>
            <a:off x="3883304" y="390193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27" name="TextBox 23"/>
          <p:cNvSpPr txBox="1"/>
          <p:nvPr/>
        </p:nvSpPr>
        <p:spPr bwMode="auto">
          <a:xfrm>
            <a:off x="3866530" y="450968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28" name="TextBox 10"/>
          <p:cNvSpPr txBox="1"/>
          <p:nvPr/>
        </p:nvSpPr>
        <p:spPr bwMode="auto">
          <a:xfrm>
            <a:off x="4022736" y="3752315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Кадошкинский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29" name="TextBox 10"/>
          <p:cNvSpPr txBox="1"/>
          <p:nvPr/>
        </p:nvSpPr>
        <p:spPr bwMode="auto">
          <a:xfrm>
            <a:off x="3974589" y="4361220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Инсарский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 bwMode="auto">
          <a:xfrm>
            <a:off x="3159309" y="3845540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20730/40909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Прямоугольник 131"/>
          <p:cNvSpPr/>
          <p:nvPr/>
        </p:nvSpPr>
        <p:spPr bwMode="auto">
          <a:xfrm>
            <a:off x="4174561" y="406929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2559/7253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Прямоугольник 132"/>
          <p:cNvSpPr/>
          <p:nvPr/>
        </p:nvSpPr>
        <p:spPr bwMode="auto">
          <a:xfrm>
            <a:off x="4201081" y="46881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7199/12844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олилиния 43"/>
          <p:cNvSpPr/>
          <p:nvPr/>
        </p:nvSpPr>
        <p:spPr>
          <a:xfrm>
            <a:off x="1561026" y="2808791"/>
            <a:ext cx="1302503" cy="1388569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5" name="Полилиния 44"/>
          <p:cNvSpPr/>
          <p:nvPr/>
        </p:nvSpPr>
        <p:spPr>
          <a:xfrm>
            <a:off x="239575" y="2499148"/>
            <a:ext cx="1912128" cy="2240367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6" name="Полилиния 45"/>
          <p:cNvSpPr/>
          <p:nvPr/>
        </p:nvSpPr>
        <p:spPr>
          <a:xfrm>
            <a:off x="734302" y="1627050"/>
            <a:ext cx="1187435" cy="1041516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7" name="Полилиния 46"/>
          <p:cNvSpPr/>
          <p:nvPr/>
        </p:nvSpPr>
        <p:spPr>
          <a:xfrm>
            <a:off x="1558796" y="1347299"/>
            <a:ext cx="1411036" cy="1475579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8" name="Полилиния 47"/>
          <p:cNvSpPr/>
          <p:nvPr/>
        </p:nvSpPr>
        <p:spPr>
          <a:xfrm>
            <a:off x="1954753" y="2494663"/>
            <a:ext cx="1015078" cy="1002621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9" name="TextBox 10"/>
          <p:cNvSpPr txBox="1"/>
          <p:nvPr/>
        </p:nvSpPr>
        <p:spPr bwMode="auto">
          <a:xfrm>
            <a:off x="895118" y="1822314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Теньгушевский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0" name="TextBox 23"/>
          <p:cNvSpPr txBox="1"/>
          <p:nvPr/>
        </p:nvSpPr>
        <p:spPr bwMode="auto">
          <a:xfrm>
            <a:off x="1501200" y="1947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1" name="TextBox 23"/>
          <p:cNvSpPr txBox="1"/>
          <p:nvPr/>
        </p:nvSpPr>
        <p:spPr bwMode="auto">
          <a:xfrm>
            <a:off x="1154838" y="1945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2" name="TextBox 23"/>
          <p:cNvSpPr txBox="1"/>
          <p:nvPr/>
        </p:nvSpPr>
        <p:spPr bwMode="auto">
          <a:xfrm>
            <a:off x="823030" y="1955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3" name="TextBox 10"/>
          <p:cNvSpPr txBox="1"/>
          <p:nvPr/>
        </p:nvSpPr>
        <p:spPr bwMode="auto">
          <a:xfrm>
            <a:off x="1965136" y="1670364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Темниковский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4" name="TextBox 23"/>
          <p:cNvSpPr txBox="1"/>
          <p:nvPr/>
        </p:nvSpPr>
        <p:spPr bwMode="auto">
          <a:xfrm>
            <a:off x="2591396" y="177282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5" name="TextBox 23"/>
          <p:cNvSpPr txBox="1"/>
          <p:nvPr/>
        </p:nvSpPr>
        <p:spPr bwMode="auto">
          <a:xfrm>
            <a:off x="2245034" y="177082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6" name="TextBox 23"/>
          <p:cNvSpPr txBox="1"/>
          <p:nvPr/>
        </p:nvSpPr>
        <p:spPr bwMode="auto">
          <a:xfrm>
            <a:off x="1913226" y="178023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57" name="TextBox 10"/>
          <p:cNvSpPr txBox="1"/>
          <p:nvPr/>
        </p:nvSpPr>
        <p:spPr bwMode="auto">
          <a:xfrm>
            <a:off x="769606" y="3790750"/>
            <a:ext cx="11423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Зубово</a:t>
            </a:r>
            <a:r>
              <a:rPr lang="ru-RU" kern="0" dirty="0" smtClean="0">
                <a:solidFill>
                  <a:prstClr val="black"/>
                </a:solidFill>
              </a:rPr>
              <a:t>-Полянский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8" name="TextBox 23"/>
          <p:cNvSpPr txBox="1"/>
          <p:nvPr/>
        </p:nvSpPr>
        <p:spPr bwMode="auto">
          <a:xfrm>
            <a:off x="1456181" y="392934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9" name="TextBox 23"/>
          <p:cNvSpPr txBox="1"/>
          <p:nvPr/>
        </p:nvSpPr>
        <p:spPr bwMode="auto">
          <a:xfrm>
            <a:off x="1109819" y="392734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0" name="TextBox 23"/>
          <p:cNvSpPr txBox="1"/>
          <p:nvPr/>
        </p:nvSpPr>
        <p:spPr bwMode="auto">
          <a:xfrm>
            <a:off x="778011" y="393675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61" name="TextBox 10"/>
          <p:cNvSpPr txBox="1"/>
          <p:nvPr/>
        </p:nvSpPr>
        <p:spPr bwMode="auto">
          <a:xfrm>
            <a:off x="1760731" y="3397257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Торбеевский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2" name="TextBox 10"/>
          <p:cNvSpPr txBox="1"/>
          <p:nvPr/>
        </p:nvSpPr>
        <p:spPr bwMode="auto">
          <a:xfrm>
            <a:off x="1826700" y="2658403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Атюрьевский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3" name="TextBox 23"/>
          <p:cNvSpPr txBox="1"/>
          <p:nvPr/>
        </p:nvSpPr>
        <p:spPr bwMode="auto">
          <a:xfrm>
            <a:off x="2389267" y="277851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4" name="TextBox 23"/>
          <p:cNvSpPr txBox="1"/>
          <p:nvPr/>
        </p:nvSpPr>
        <p:spPr bwMode="auto">
          <a:xfrm>
            <a:off x="2042905" y="2776518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5" name="TextBox 23"/>
          <p:cNvSpPr txBox="1"/>
          <p:nvPr/>
        </p:nvSpPr>
        <p:spPr bwMode="auto">
          <a:xfrm>
            <a:off x="1711097" y="278592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66" name="TextBox 23"/>
          <p:cNvSpPr txBox="1"/>
          <p:nvPr/>
        </p:nvSpPr>
        <p:spPr bwMode="auto">
          <a:xfrm>
            <a:off x="2398448" y="354644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7" name="TextBox 23"/>
          <p:cNvSpPr txBox="1"/>
          <p:nvPr/>
        </p:nvSpPr>
        <p:spPr bwMode="auto">
          <a:xfrm>
            <a:off x="2052086" y="354444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8" name="TextBox 23"/>
          <p:cNvSpPr txBox="1"/>
          <p:nvPr/>
        </p:nvSpPr>
        <p:spPr bwMode="auto">
          <a:xfrm>
            <a:off x="1720278" y="355385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69" name="Полилиния 68"/>
          <p:cNvSpPr/>
          <p:nvPr/>
        </p:nvSpPr>
        <p:spPr>
          <a:xfrm>
            <a:off x="2879791" y="1595616"/>
            <a:ext cx="1418892" cy="112625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0" name="TextBox 10"/>
          <p:cNvSpPr txBox="1"/>
          <p:nvPr/>
        </p:nvSpPr>
        <p:spPr bwMode="auto">
          <a:xfrm>
            <a:off x="2923677" y="1926393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Ельниковский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71" name="TextBox 23"/>
          <p:cNvSpPr txBox="1"/>
          <p:nvPr/>
        </p:nvSpPr>
        <p:spPr bwMode="auto">
          <a:xfrm>
            <a:off x="3541938" y="206725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2" name="TextBox 23"/>
          <p:cNvSpPr txBox="1"/>
          <p:nvPr/>
        </p:nvSpPr>
        <p:spPr bwMode="auto">
          <a:xfrm>
            <a:off x="3195576" y="206526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3" name="TextBox 23"/>
          <p:cNvSpPr txBox="1"/>
          <p:nvPr/>
        </p:nvSpPr>
        <p:spPr bwMode="auto">
          <a:xfrm>
            <a:off x="2863768" y="207466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2688266" y="2451118"/>
            <a:ext cx="1765244" cy="825463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5" name="TextBox 10"/>
          <p:cNvSpPr txBox="1"/>
          <p:nvPr/>
        </p:nvSpPr>
        <p:spPr bwMode="auto">
          <a:xfrm>
            <a:off x="3045441" y="2692639"/>
            <a:ext cx="1129120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Краснослободский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76" name="TextBox 23"/>
          <p:cNvSpPr txBox="1"/>
          <p:nvPr/>
        </p:nvSpPr>
        <p:spPr bwMode="auto">
          <a:xfrm>
            <a:off x="3703093" y="278189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7" name="TextBox 23"/>
          <p:cNvSpPr txBox="1"/>
          <p:nvPr/>
        </p:nvSpPr>
        <p:spPr bwMode="auto">
          <a:xfrm>
            <a:off x="3356731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8" name="TextBox 23"/>
          <p:cNvSpPr txBox="1"/>
          <p:nvPr/>
        </p:nvSpPr>
        <p:spPr bwMode="auto">
          <a:xfrm>
            <a:off x="3024923" y="278930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79" name="Полилиния 78"/>
          <p:cNvSpPr/>
          <p:nvPr/>
        </p:nvSpPr>
        <p:spPr>
          <a:xfrm>
            <a:off x="4183166" y="2364513"/>
            <a:ext cx="1307262" cy="1205762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1" name="TextBox 10"/>
          <p:cNvSpPr txBox="1"/>
          <p:nvPr/>
        </p:nvSpPr>
        <p:spPr bwMode="auto">
          <a:xfrm>
            <a:off x="4386460" y="268018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Старошайговский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2" name="TextBox 23"/>
          <p:cNvSpPr txBox="1"/>
          <p:nvPr/>
        </p:nvSpPr>
        <p:spPr bwMode="auto">
          <a:xfrm>
            <a:off x="5009085" y="279430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3" name="TextBox 23"/>
          <p:cNvSpPr txBox="1"/>
          <p:nvPr/>
        </p:nvSpPr>
        <p:spPr bwMode="auto">
          <a:xfrm>
            <a:off x="4662723" y="279230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4" name="TextBox 23"/>
          <p:cNvSpPr txBox="1"/>
          <p:nvPr/>
        </p:nvSpPr>
        <p:spPr bwMode="auto">
          <a:xfrm>
            <a:off x="4330915" y="280170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86" name="TextBox 10"/>
          <p:cNvSpPr txBox="1"/>
          <p:nvPr/>
        </p:nvSpPr>
        <p:spPr bwMode="auto">
          <a:xfrm>
            <a:off x="4737411" y="3452555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Рузаевский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7" name="TextBox 23"/>
          <p:cNvSpPr txBox="1"/>
          <p:nvPr/>
        </p:nvSpPr>
        <p:spPr bwMode="auto">
          <a:xfrm>
            <a:off x="5372268" y="356105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8" name="TextBox 23"/>
          <p:cNvSpPr txBox="1"/>
          <p:nvPr/>
        </p:nvSpPr>
        <p:spPr bwMode="auto">
          <a:xfrm>
            <a:off x="5025906" y="355905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9" name="TextBox 23"/>
          <p:cNvSpPr txBox="1"/>
          <p:nvPr/>
        </p:nvSpPr>
        <p:spPr bwMode="auto">
          <a:xfrm>
            <a:off x="4694098" y="356845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13" name="Полилиния 112"/>
          <p:cNvSpPr/>
          <p:nvPr/>
        </p:nvSpPr>
        <p:spPr>
          <a:xfrm>
            <a:off x="5326362" y="2642860"/>
            <a:ext cx="1622187" cy="1033915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5" name="Полилиния 114"/>
          <p:cNvSpPr/>
          <p:nvPr/>
        </p:nvSpPr>
        <p:spPr>
          <a:xfrm>
            <a:off x="5677040" y="2312505"/>
            <a:ext cx="1181550" cy="955008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6" name="TextBox 10"/>
          <p:cNvSpPr txBox="1"/>
          <p:nvPr/>
        </p:nvSpPr>
        <p:spPr bwMode="auto">
          <a:xfrm>
            <a:off x="5885893" y="2441698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Ромадановский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7" name="TextBox 10"/>
          <p:cNvSpPr txBox="1"/>
          <p:nvPr/>
        </p:nvSpPr>
        <p:spPr bwMode="auto">
          <a:xfrm>
            <a:off x="5454594" y="299950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Лямбирский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0" name="TextBox 23"/>
          <p:cNvSpPr txBox="1"/>
          <p:nvPr/>
        </p:nvSpPr>
        <p:spPr bwMode="auto">
          <a:xfrm>
            <a:off x="6134567" y="308167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5788205" y="30796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5" name="TextBox 23"/>
          <p:cNvSpPr txBox="1"/>
          <p:nvPr/>
        </p:nvSpPr>
        <p:spPr bwMode="auto">
          <a:xfrm>
            <a:off x="5456397" y="308908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36" name="TextBox 23"/>
          <p:cNvSpPr txBox="1"/>
          <p:nvPr/>
        </p:nvSpPr>
        <p:spPr bwMode="auto">
          <a:xfrm>
            <a:off x="6520433" y="2519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6174071" y="2517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5842263" y="2527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41" name="Полилиния 140"/>
          <p:cNvSpPr/>
          <p:nvPr/>
        </p:nvSpPr>
        <p:spPr>
          <a:xfrm>
            <a:off x="5675389" y="3386689"/>
            <a:ext cx="1384096" cy="939346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2" name="Полилиния 141"/>
          <p:cNvSpPr/>
          <p:nvPr/>
        </p:nvSpPr>
        <p:spPr>
          <a:xfrm>
            <a:off x="5666843" y="1514426"/>
            <a:ext cx="1552293" cy="958538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3" name="Полилиния 142"/>
          <p:cNvSpPr/>
          <p:nvPr/>
        </p:nvSpPr>
        <p:spPr>
          <a:xfrm>
            <a:off x="6373292" y="628107"/>
            <a:ext cx="1022260" cy="1067822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4" name="Полилиния 143"/>
          <p:cNvSpPr/>
          <p:nvPr/>
        </p:nvSpPr>
        <p:spPr>
          <a:xfrm>
            <a:off x="7176902" y="919483"/>
            <a:ext cx="1251935" cy="1324932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6021611" y="1704253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Ичалковский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6640883" y="178372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6294521" y="178173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5962713" y="179113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49" name="TextBox 10"/>
          <p:cNvSpPr txBox="1"/>
          <p:nvPr/>
        </p:nvSpPr>
        <p:spPr bwMode="auto">
          <a:xfrm>
            <a:off x="6255017" y="1069331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Большеигнатовский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6952222" y="115601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6605860" y="115402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6274052" y="116342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53" name="TextBox 10"/>
          <p:cNvSpPr txBox="1"/>
          <p:nvPr/>
        </p:nvSpPr>
        <p:spPr bwMode="auto">
          <a:xfrm>
            <a:off x="7199599" y="1324940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Ардатовский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7897698" y="141160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7551336" y="140961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7219528" y="141901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57" name="Полилиния 156"/>
          <p:cNvSpPr/>
          <p:nvPr/>
        </p:nvSpPr>
        <p:spPr>
          <a:xfrm>
            <a:off x="6942730" y="1818820"/>
            <a:ext cx="1517702" cy="913852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59" name="TextBox 10"/>
          <p:cNvSpPr txBox="1"/>
          <p:nvPr/>
        </p:nvSpPr>
        <p:spPr bwMode="auto">
          <a:xfrm>
            <a:off x="6915325" y="2007862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Атяшевский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7563656" y="2088670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7217294" y="2086674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6885486" y="209607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63" name="Полилиния 162"/>
          <p:cNvSpPr/>
          <p:nvPr/>
        </p:nvSpPr>
        <p:spPr>
          <a:xfrm>
            <a:off x="7608985" y="2405058"/>
            <a:ext cx="1263609" cy="1088138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4" name="TextBox 10"/>
          <p:cNvSpPr txBox="1"/>
          <p:nvPr/>
        </p:nvSpPr>
        <p:spPr bwMode="auto">
          <a:xfrm>
            <a:off x="7613316" y="2678486"/>
            <a:ext cx="85768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Дубенский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8230791" y="278063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7904963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23"/>
          <p:cNvSpPr txBox="1"/>
          <p:nvPr/>
        </p:nvSpPr>
        <p:spPr bwMode="auto">
          <a:xfrm>
            <a:off x="7552621" y="278804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68" name="Полилиния 167"/>
          <p:cNvSpPr/>
          <p:nvPr/>
        </p:nvSpPr>
        <p:spPr>
          <a:xfrm>
            <a:off x="6619076" y="2276808"/>
            <a:ext cx="1111312" cy="1148335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9" name="TextBox 10"/>
          <p:cNvSpPr txBox="1"/>
          <p:nvPr/>
        </p:nvSpPr>
        <p:spPr bwMode="auto">
          <a:xfrm>
            <a:off x="6775807" y="2628378"/>
            <a:ext cx="87081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Чамзинский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7263160" y="271515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23"/>
          <p:cNvSpPr txBox="1"/>
          <p:nvPr/>
        </p:nvSpPr>
        <p:spPr bwMode="auto">
          <a:xfrm>
            <a:off x="6916798" y="271316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6584990" y="272256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73" name="Полилиния 172"/>
          <p:cNvSpPr/>
          <p:nvPr/>
        </p:nvSpPr>
        <p:spPr>
          <a:xfrm>
            <a:off x="6819946" y="2965274"/>
            <a:ext cx="1380367" cy="1140948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74" name="Полилиния 173"/>
          <p:cNvSpPr/>
          <p:nvPr/>
        </p:nvSpPr>
        <p:spPr>
          <a:xfrm>
            <a:off x="5809678" y="3322262"/>
            <a:ext cx="551259" cy="346511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5" name="TextBox 10"/>
          <p:cNvSpPr txBox="1"/>
          <p:nvPr/>
        </p:nvSpPr>
        <p:spPr bwMode="auto">
          <a:xfrm>
            <a:off x="5661555" y="3682500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Кочкуровский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6" name="TextBox 10"/>
          <p:cNvSpPr txBox="1"/>
          <p:nvPr/>
        </p:nvSpPr>
        <p:spPr bwMode="auto">
          <a:xfrm>
            <a:off x="6612662" y="2980993"/>
            <a:ext cx="134013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Большеберезниковский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7" name="TextBox 10"/>
          <p:cNvSpPr txBox="1"/>
          <p:nvPr/>
        </p:nvSpPr>
        <p:spPr bwMode="auto">
          <a:xfrm>
            <a:off x="5572392" y="3303647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lang="ru-RU" kern="0" dirty="0" smtClean="0">
                <a:solidFill>
                  <a:prstClr val="black"/>
                </a:solidFill>
              </a:rPr>
              <a:t>. Саранск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368780" y="341895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022418" y="341695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690610" y="342636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81" name="TextBox 23"/>
          <p:cNvSpPr txBox="1"/>
          <p:nvPr/>
        </p:nvSpPr>
        <p:spPr bwMode="auto">
          <a:xfrm>
            <a:off x="6303840" y="378512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2" name="TextBox 23"/>
          <p:cNvSpPr txBox="1"/>
          <p:nvPr/>
        </p:nvSpPr>
        <p:spPr bwMode="auto">
          <a:xfrm>
            <a:off x="5970080" y="378118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23"/>
          <p:cNvSpPr txBox="1"/>
          <p:nvPr/>
        </p:nvSpPr>
        <p:spPr bwMode="auto">
          <a:xfrm>
            <a:off x="5639473" y="378428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84" name="TextBox 23"/>
          <p:cNvSpPr txBox="1"/>
          <p:nvPr/>
        </p:nvSpPr>
        <p:spPr bwMode="auto">
          <a:xfrm>
            <a:off x="7470185" y="310046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smtClean="0">
                <a:solidFill>
                  <a:prstClr val="black"/>
                </a:solidFill>
                <a:cs typeface="Arial" charset="0"/>
              </a:rPr>
              <a:t>29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7123823" y="309847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6792015" y="310787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89" name="Прямоугольник 188"/>
          <p:cNvSpPr/>
          <p:nvPr/>
        </p:nvSpPr>
        <p:spPr bwMode="auto">
          <a:xfrm>
            <a:off x="1130219" y="2130180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4970/13927</a:t>
            </a:r>
          </a:p>
        </p:txBody>
      </p:sp>
      <p:sp>
        <p:nvSpPr>
          <p:cNvPr id="190" name="Прямоугольник 189"/>
          <p:cNvSpPr/>
          <p:nvPr/>
        </p:nvSpPr>
        <p:spPr bwMode="auto">
          <a:xfrm>
            <a:off x="2191910" y="196492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7332/14304</a:t>
            </a:r>
          </a:p>
        </p:txBody>
      </p:sp>
      <p:sp>
        <p:nvSpPr>
          <p:cNvPr id="191" name="Прямоугольник 190"/>
          <p:cNvSpPr/>
          <p:nvPr/>
        </p:nvSpPr>
        <p:spPr bwMode="auto">
          <a:xfrm>
            <a:off x="3150615" y="225304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4374/10272</a:t>
            </a:r>
          </a:p>
        </p:txBody>
      </p:sp>
      <p:sp>
        <p:nvSpPr>
          <p:cNvPr id="193" name="Прямоугольник 192"/>
          <p:cNvSpPr/>
          <p:nvPr/>
        </p:nvSpPr>
        <p:spPr bwMode="auto">
          <a:xfrm>
            <a:off x="2120155" y="294260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4084/9062</a:t>
            </a:r>
          </a:p>
        </p:txBody>
      </p:sp>
      <p:sp>
        <p:nvSpPr>
          <p:cNvPr id="194" name="Прямоугольник 193"/>
          <p:cNvSpPr/>
          <p:nvPr/>
        </p:nvSpPr>
        <p:spPr bwMode="auto">
          <a:xfrm>
            <a:off x="2037072" y="372387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8427/19722</a:t>
            </a:r>
          </a:p>
        </p:txBody>
      </p:sp>
      <p:sp>
        <p:nvSpPr>
          <p:cNvPr id="195" name="Прямоугольник 194"/>
          <p:cNvSpPr/>
          <p:nvPr/>
        </p:nvSpPr>
        <p:spPr bwMode="auto">
          <a:xfrm>
            <a:off x="1082765" y="410300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13927/13927</a:t>
            </a:r>
          </a:p>
        </p:txBody>
      </p:sp>
      <p:sp>
        <p:nvSpPr>
          <p:cNvPr id="196" name="Прямоугольник 195"/>
          <p:cNvSpPr/>
          <p:nvPr/>
        </p:nvSpPr>
        <p:spPr bwMode="auto">
          <a:xfrm>
            <a:off x="3283660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10701/23531</a:t>
            </a:r>
          </a:p>
        </p:txBody>
      </p:sp>
      <p:sp>
        <p:nvSpPr>
          <p:cNvPr id="197" name="Прямоугольник 196"/>
          <p:cNvSpPr/>
          <p:nvPr/>
        </p:nvSpPr>
        <p:spPr bwMode="auto">
          <a:xfrm>
            <a:off x="4613279" y="295491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198" name="Прямоугольник 197"/>
          <p:cNvSpPr/>
          <p:nvPr/>
        </p:nvSpPr>
        <p:spPr bwMode="auto">
          <a:xfrm>
            <a:off x="4994476" y="374612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00" name="Прямоугольник 199"/>
          <p:cNvSpPr/>
          <p:nvPr/>
        </p:nvSpPr>
        <p:spPr bwMode="auto">
          <a:xfrm>
            <a:off x="6583989" y="13232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201" name="Прямоугольник 200"/>
          <p:cNvSpPr/>
          <p:nvPr/>
        </p:nvSpPr>
        <p:spPr bwMode="auto">
          <a:xfrm>
            <a:off x="6248461" y="1955208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202" name="Прямоугольник 201"/>
          <p:cNvSpPr/>
          <p:nvPr/>
        </p:nvSpPr>
        <p:spPr bwMode="auto">
          <a:xfrm>
            <a:off x="7503547" y="1578086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203" name="Прямоугольник 202"/>
          <p:cNvSpPr/>
          <p:nvPr/>
        </p:nvSpPr>
        <p:spPr bwMode="auto">
          <a:xfrm>
            <a:off x="7345726" y="226157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204" name="Прямоугольник 203"/>
          <p:cNvSpPr/>
          <p:nvPr/>
        </p:nvSpPr>
        <p:spPr bwMode="auto">
          <a:xfrm>
            <a:off x="6078843" y="26895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05" name="Прямоугольник 204"/>
          <p:cNvSpPr/>
          <p:nvPr/>
        </p:nvSpPr>
        <p:spPr bwMode="auto">
          <a:xfrm>
            <a:off x="6870371" y="28806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206" name="Прямоугольник 205"/>
          <p:cNvSpPr/>
          <p:nvPr/>
        </p:nvSpPr>
        <p:spPr bwMode="auto">
          <a:xfrm>
            <a:off x="7886463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207" name="Прямоугольник 206"/>
          <p:cNvSpPr/>
          <p:nvPr/>
        </p:nvSpPr>
        <p:spPr bwMode="auto">
          <a:xfrm>
            <a:off x="5738907" y="323148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08" name="Прямоугольник 207"/>
          <p:cNvSpPr/>
          <p:nvPr/>
        </p:nvSpPr>
        <p:spPr bwMode="auto">
          <a:xfrm>
            <a:off x="5976989" y="3577340"/>
            <a:ext cx="642087" cy="11717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09" name="Прямоугольник 208"/>
          <p:cNvSpPr/>
          <p:nvPr/>
        </p:nvSpPr>
        <p:spPr bwMode="auto">
          <a:xfrm>
            <a:off x="5973705" y="3934147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210" name="Прямоугольник 209"/>
          <p:cNvSpPr/>
          <p:nvPr/>
        </p:nvSpPr>
        <p:spPr bwMode="auto">
          <a:xfrm>
            <a:off x="7050993" y="3275488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grpSp>
        <p:nvGrpSpPr>
          <p:cNvPr id="93" name="Группа 226"/>
          <p:cNvGrpSpPr>
            <a:grpSpLocks/>
          </p:cNvGrpSpPr>
          <p:nvPr/>
        </p:nvGrpSpPr>
        <p:grpSpPr bwMode="auto">
          <a:xfrm>
            <a:off x="6647903" y="3387146"/>
            <a:ext cx="2736850" cy="1764747"/>
            <a:chOff x="9218009" y="5175949"/>
            <a:chExt cx="3158958" cy="1551186"/>
          </a:xfrm>
        </p:grpSpPr>
        <p:sp>
          <p:nvSpPr>
            <p:cNvPr id="94" name="Text Box 97"/>
            <p:cNvSpPr txBox="1">
              <a:spLocks noChangeArrowheads="1"/>
            </p:cNvSpPr>
            <p:nvPr/>
          </p:nvSpPr>
          <p:spPr bwMode="auto">
            <a:xfrm>
              <a:off x="9669657" y="6492363"/>
              <a:ext cx="2571028" cy="234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2587" tIns="71296" rIns="142587" bIns="71296">
              <a:spAutoFit/>
            </a:bodyPr>
            <a:lstStyle>
              <a:lvl1pPr defTabSz="1900238" eaLnBrk="0" hangingPunct="0">
                <a:lnSpc>
                  <a:spcPct val="90000"/>
                </a:lnSpc>
                <a:spcBef>
                  <a:spcPts val="1163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3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8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grpSp>
          <p:nvGrpSpPr>
            <p:cNvPr id="95" name="Группа 111"/>
            <p:cNvGrpSpPr>
              <a:grpSpLocks/>
            </p:cNvGrpSpPr>
            <p:nvPr/>
          </p:nvGrpSpPr>
          <p:grpSpPr bwMode="auto">
            <a:xfrm>
              <a:off x="9218009" y="5175949"/>
              <a:ext cx="3158958" cy="1537606"/>
              <a:chOff x="12551218" y="5768392"/>
              <a:chExt cx="2531396" cy="1045322"/>
            </a:xfrm>
          </p:grpSpPr>
          <p:sp>
            <p:nvSpPr>
              <p:cNvPr id="96" name="Text Box 97"/>
              <p:cNvSpPr txBox="1">
                <a:spLocks noChangeArrowheads="1"/>
              </p:cNvSpPr>
              <p:nvPr/>
            </p:nvSpPr>
            <p:spPr bwMode="auto">
              <a:xfrm>
                <a:off x="12922704" y="6078596"/>
                <a:ext cx="1547617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</a:t>
                </a:r>
              </a:p>
            </p:txBody>
          </p:sp>
          <p:sp>
            <p:nvSpPr>
              <p:cNvPr id="97" name="Rectangle 93"/>
              <p:cNvSpPr>
                <a:spLocks noChangeArrowheads="1"/>
              </p:cNvSpPr>
              <p:nvPr/>
            </p:nvSpPr>
            <p:spPr bwMode="auto">
              <a:xfrm>
                <a:off x="12568838" y="5768393"/>
                <a:ext cx="2290590" cy="1045321"/>
              </a:xfrm>
              <a:prstGeom prst="rect">
                <a:avLst/>
              </a:prstGeom>
              <a:solidFill>
                <a:sysClr val="window" lastClr="FFFFFF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704389">
                  <a:defRPr/>
                </a:pPr>
                <a:endParaRPr lang="ru-RU" altLang="ru-RU" sz="700" kern="0" dirty="0">
                  <a:solidFill>
                    <a:srgbClr val="00000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  <p:sp>
            <p:nvSpPr>
              <p:cNvPr id="98" name="Text Box 97"/>
              <p:cNvSpPr txBox="1">
                <a:spLocks noChangeArrowheads="1"/>
              </p:cNvSpPr>
              <p:nvPr/>
            </p:nvSpPr>
            <p:spPr bwMode="auto">
              <a:xfrm>
                <a:off x="13009336" y="5882228"/>
                <a:ext cx="207327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район с 4 или 5 классом пожарной опасности</a:t>
                </a:r>
              </a:p>
            </p:txBody>
          </p:sp>
          <p:sp>
            <p:nvSpPr>
              <p:cNvPr id="99" name="Text Box 97"/>
              <p:cNvSpPr txBox="1">
                <a:spLocks noChangeArrowheads="1"/>
              </p:cNvSpPr>
              <p:nvPr/>
            </p:nvSpPr>
            <p:spPr bwMode="auto">
              <a:xfrm>
                <a:off x="13134030" y="5768392"/>
                <a:ext cx="177520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kern="0" dirty="0">
                    <a:solidFill>
                      <a:srgbClr val="000000"/>
                    </a:solidFill>
                    <a:cs typeface="Arial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00" name="TextBox 10"/>
              <p:cNvSpPr txBox="1"/>
              <p:nvPr/>
            </p:nvSpPr>
            <p:spPr>
              <a:xfrm>
                <a:off x="12551218" y="6483206"/>
                <a:ext cx="697450" cy="119546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704389">
                  <a:defRPr/>
                </a:pPr>
                <a:r>
                  <a:rPr lang="ru-RU" kern="0" dirty="0" err="1" smtClean="0">
                    <a:solidFill>
                      <a:prstClr val="black"/>
                    </a:solidFill>
                  </a:rPr>
                  <a:t>Вольский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Text Box 97"/>
              <p:cNvSpPr txBox="1">
                <a:spLocks noChangeArrowheads="1"/>
              </p:cNvSpPr>
              <p:nvPr/>
            </p:nvSpPr>
            <p:spPr bwMode="auto">
              <a:xfrm>
                <a:off x="12999057" y="6169489"/>
                <a:ext cx="180751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</a:t>
                </a:r>
                <a:r>
                  <a:rPr lang="ru-RU" altLang="ru-RU" sz="700" b="0" dirty="0">
                    <a:solidFill>
                      <a:srgbClr val="000000"/>
                    </a:solidFill>
                    <a:cs typeface="Arial" pitchFamily="34" charset="0"/>
                  </a:rPr>
                  <a:t>количество осадков в мм за 24 ч</a:t>
                </a:r>
              </a:p>
            </p:txBody>
          </p:sp>
          <p:sp>
            <p:nvSpPr>
              <p:cNvPr id="102" name="TextBox 23"/>
              <p:cNvSpPr txBox="1"/>
              <p:nvPr/>
            </p:nvSpPr>
            <p:spPr>
              <a:xfrm>
                <a:off x="12635770" y="6181999"/>
                <a:ext cx="445209" cy="128742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>
                <a:off x="12718607" y="5881517"/>
                <a:ext cx="324500" cy="142310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254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endParaRPr lang="ru-RU" sz="1100" kern="0" dirty="0">
                  <a:solidFill>
                    <a:prstClr val="white"/>
                  </a:solidFill>
                  <a:cs typeface="Arial" charset="0"/>
                </a:endParaRPr>
              </a:p>
            </p:txBody>
          </p:sp>
          <p:sp>
            <p:nvSpPr>
              <p:cNvPr id="104" name="TextBox 23"/>
              <p:cNvSpPr txBox="1"/>
              <p:nvPr/>
            </p:nvSpPr>
            <p:spPr>
              <a:xfrm>
                <a:off x="12654560" y="6311088"/>
                <a:ext cx="431769" cy="128742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3</a:t>
                </a:r>
              </a:p>
            </p:txBody>
          </p:sp>
          <p:sp>
            <p:nvSpPr>
              <p:cNvPr id="105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311088"/>
                <a:ext cx="1182004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ветра, м/с</a:t>
                </a:r>
              </a:p>
            </p:txBody>
          </p:sp>
          <p:sp>
            <p:nvSpPr>
              <p:cNvPr id="106" name="Text Box 97"/>
              <p:cNvSpPr txBox="1">
                <a:spLocks noChangeArrowheads="1"/>
              </p:cNvSpPr>
              <p:nvPr/>
            </p:nvSpPr>
            <p:spPr bwMode="auto">
              <a:xfrm>
                <a:off x="13053386" y="6470696"/>
                <a:ext cx="1963153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муниципальный район</a:t>
                </a:r>
              </a:p>
            </p:txBody>
          </p:sp>
          <p:sp>
            <p:nvSpPr>
              <p:cNvPr id="107" name="Прямоугольник 106"/>
              <p:cNvSpPr/>
              <p:nvPr/>
            </p:nvSpPr>
            <p:spPr>
              <a:xfrm>
                <a:off x="12681899" y="6655325"/>
                <a:ext cx="465364" cy="75727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r>
                  <a: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1600/148</a:t>
                </a:r>
              </a:p>
            </p:txBody>
          </p:sp>
          <p:sp>
            <p:nvSpPr>
              <p:cNvPr id="108" name="Text Box 97"/>
              <p:cNvSpPr txBox="1">
                <a:spLocks noChangeArrowheads="1"/>
              </p:cNvSpPr>
              <p:nvPr/>
            </p:nvSpPr>
            <p:spPr bwMode="auto">
              <a:xfrm>
                <a:off x="13204623" y="6612295"/>
                <a:ext cx="1870649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кол-во домов /население</a:t>
                </a:r>
              </a:p>
            </p:txBody>
          </p:sp>
          <p:sp>
            <p:nvSpPr>
              <p:cNvPr id="109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052910"/>
                <a:ext cx="174584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температура, С </a:t>
                </a:r>
              </a:p>
            </p:txBody>
          </p:sp>
          <p:sp>
            <p:nvSpPr>
              <p:cNvPr id="110" name="TextBox 23"/>
              <p:cNvSpPr txBox="1"/>
              <p:nvPr/>
            </p:nvSpPr>
            <p:spPr>
              <a:xfrm>
                <a:off x="12643679" y="6052910"/>
                <a:ext cx="445209" cy="128742"/>
              </a:xfrm>
              <a:prstGeom prst="rect">
                <a:avLst/>
              </a:prstGeom>
              <a:solidFill>
                <a:srgbClr val="C000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37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" y="482029"/>
            <a:ext cx="9122704" cy="4631959"/>
          </a:xfrm>
          <a:prstGeom prst="rect">
            <a:avLst/>
          </a:prstGeom>
        </p:spPr>
      </p:pic>
      <p:pic>
        <p:nvPicPr>
          <p:cNvPr id="164" name="Рисунок 163" descr="Вырезка экран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3" y="3030225"/>
            <a:ext cx="2489713" cy="1999170"/>
          </a:xfrm>
          <a:prstGeom prst="rect">
            <a:avLst/>
          </a:prstGeom>
        </p:spPr>
      </p:pic>
      <p:pic>
        <p:nvPicPr>
          <p:cNvPr id="163" name="Рисунок 162" descr="Вырезка экрана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773724"/>
            <a:ext cx="2108599" cy="1528250"/>
          </a:xfrm>
          <a:prstGeom prst="rect">
            <a:avLst/>
          </a:prstGeom>
        </p:spPr>
      </p:pic>
      <p:sp>
        <p:nvSpPr>
          <p:cNvPr id="118" name="TextBox 10"/>
          <p:cNvSpPr txBox="1"/>
          <p:nvPr/>
        </p:nvSpPr>
        <p:spPr>
          <a:xfrm>
            <a:off x="4634472" y="2170960"/>
            <a:ext cx="711300" cy="22551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7" tIns="20228" rIns="40457" bIns="20228">
            <a:spAutoFit/>
          </a:bodyPr>
          <a:lstStyle>
            <a:defPPr>
              <a:defRPr lang="ru-RU"/>
            </a:defPPr>
            <a:lvl1pPr algn="ctr">
              <a:defRPr sz="12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pPr defTabSz="685800"/>
            <a:r>
              <a:rPr lang="ru-RU" dirty="0" smtClean="0">
                <a:solidFill>
                  <a:prstClr val="black"/>
                </a:solidFill>
              </a:rPr>
              <a:t>Торбеево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43" name="Прямоугольник 942"/>
          <p:cNvSpPr/>
          <p:nvPr/>
        </p:nvSpPr>
        <p:spPr bwMode="auto">
          <a:xfrm>
            <a:off x="6156177" y="2499742"/>
            <a:ext cx="2900686" cy="746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lIns="53928" tIns="26969" rIns="53928" bIns="26969">
            <a:spAutoFit/>
          </a:bodyPr>
          <a:lstStyle/>
          <a:p>
            <a:pPr algn="ctr" defTabSz="685800"/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Прогнозируется высокая пожарная опасность</a:t>
            </a:r>
          </a:p>
          <a:p>
            <a:pPr algn="ctr" defTabSz="685800"/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 класс)</a:t>
            </a:r>
          </a:p>
        </p:txBody>
      </p:sp>
      <p:sp>
        <p:nvSpPr>
          <p:cNvPr id="947" name="TextBox 23"/>
          <p:cNvSpPr txBox="1"/>
          <p:nvPr/>
        </p:nvSpPr>
        <p:spPr>
          <a:xfrm>
            <a:off x="4242983" y="1026832"/>
            <a:ext cx="411129" cy="27697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7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 smtClean="0"/>
              <a:t>30</a:t>
            </a:r>
            <a:endParaRPr lang="ru-RU" sz="1200" dirty="0"/>
          </a:p>
        </p:txBody>
      </p:sp>
      <p:sp>
        <p:nvSpPr>
          <p:cNvPr id="949" name="TextBox 23"/>
          <p:cNvSpPr txBox="1"/>
          <p:nvPr/>
        </p:nvSpPr>
        <p:spPr>
          <a:xfrm>
            <a:off x="3953988" y="1020002"/>
            <a:ext cx="391115" cy="27697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685494"/>
            <a:r>
              <a:rPr lang="ru-RU" sz="1200" dirty="0" smtClean="0">
                <a:solidFill>
                  <a:prstClr val="black"/>
                </a:solidFill>
              </a:rPr>
              <a:t>11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950" name="TextBox 23"/>
          <p:cNvSpPr txBox="1"/>
          <p:nvPr/>
        </p:nvSpPr>
        <p:spPr>
          <a:xfrm>
            <a:off x="3644978" y="1020002"/>
            <a:ext cx="391115" cy="27697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11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/>
              <a:t>0</a:t>
            </a:r>
            <a:endParaRPr lang="ru-RU" sz="1200" dirty="0"/>
          </a:p>
        </p:txBody>
      </p:sp>
      <p:sp>
        <p:nvSpPr>
          <p:cNvPr id="951" name="Прямоугольник 950"/>
          <p:cNvSpPr/>
          <p:nvPr/>
        </p:nvSpPr>
        <p:spPr>
          <a:xfrm>
            <a:off x="81495" y="555527"/>
            <a:ext cx="2474282" cy="20460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89" rIns="68559" bIns="34289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061" name="Text Box 2"/>
          <p:cNvSpPr txBox="1">
            <a:spLocks noChangeArrowheads="1"/>
          </p:cNvSpPr>
          <p:nvPr/>
        </p:nvSpPr>
        <p:spPr bwMode="auto">
          <a:xfrm>
            <a:off x="1" y="-1"/>
            <a:ext cx="9153732" cy="475200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97" tIns="29153" rIns="58297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</a:t>
            </a:r>
            <a:r>
              <a:rPr lang="ru-RU" dirty="0" smtClean="0"/>
              <a:t>РЕСПУБЛИКИ МОРДОВИЯ </a:t>
            </a:r>
            <a:r>
              <a:rPr lang="ru-RU" dirty="0"/>
              <a:t>(РИСК ПРИРОДНЫХ ПОЖАРОВ НА </a:t>
            </a:r>
            <a:r>
              <a:rPr lang="ru-RU" dirty="0" smtClean="0"/>
              <a:t>31.08.2020</a:t>
            </a:r>
            <a:r>
              <a:rPr lang="ru-RU" dirty="0"/>
              <a:t>)</a:t>
            </a:r>
          </a:p>
        </p:txBody>
      </p:sp>
      <p:grpSp>
        <p:nvGrpSpPr>
          <p:cNvPr id="341" name="Группа 629"/>
          <p:cNvGrpSpPr>
            <a:grpSpLocks/>
          </p:cNvGrpSpPr>
          <p:nvPr/>
        </p:nvGrpSpPr>
        <p:grpSpPr bwMode="auto">
          <a:xfrm>
            <a:off x="5292080" y="2518239"/>
            <a:ext cx="248527" cy="196143"/>
            <a:chOff x="142483" y="3760971"/>
            <a:chExt cx="346075" cy="386605"/>
          </a:xfrm>
        </p:grpSpPr>
        <p:sp>
          <p:nvSpPr>
            <p:cNvPr id="342" name="Line 281"/>
            <p:cNvSpPr>
              <a:spLocks noChangeShapeType="1"/>
            </p:cNvSpPr>
            <p:nvPr/>
          </p:nvSpPr>
          <p:spPr bwMode="auto">
            <a:xfrm>
              <a:off x="204204" y="3847389"/>
              <a:ext cx="0" cy="3001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8727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43" name="Freeform 285"/>
            <p:cNvSpPr>
              <a:spLocks/>
            </p:cNvSpPr>
            <p:nvPr/>
          </p:nvSpPr>
          <p:spPr bwMode="auto">
            <a:xfrm>
              <a:off x="197590" y="3795084"/>
              <a:ext cx="271130" cy="227415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872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4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7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57772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</p:grpSp>
      <p:pic>
        <p:nvPicPr>
          <p:cNvPr id="53" name="Рисунок 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2" y="51471"/>
            <a:ext cx="680262" cy="408080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-1994"/>
            <a:ext cx="1089612" cy="413505"/>
          </a:xfrm>
          <a:prstGeom prst="rect">
            <a:avLst/>
          </a:prstGeom>
        </p:spPr>
      </p:pic>
      <p:sp>
        <p:nvSpPr>
          <p:cNvPr id="941" name="TextBox 940"/>
          <p:cNvSpPr txBox="1"/>
          <p:nvPr/>
        </p:nvSpPr>
        <p:spPr>
          <a:xfrm>
            <a:off x="94816" y="3030225"/>
            <a:ext cx="2532969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температуры на 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31.08.2020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34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33206" y="3579863"/>
            <a:ext cx="122571" cy="144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48" name="TextBox 947"/>
          <p:cNvSpPr txBox="1"/>
          <p:nvPr/>
        </p:nvSpPr>
        <p:spPr>
          <a:xfrm>
            <a:off x="6852267" y="566082"/>
            <a:ext cx="2182573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порывов ветра на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31.08.2020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44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5" t="1389" b="1809"/>
          <a:stretch/>
        </p:blipFill>
        <p:spPr bwMode="auto">
          <a:xfrm>
            <a:off x="8922097" y="860010"/>
            <a:ext cx="128000" cy="1423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5" name="Rectangle 93"/>
          <p:cNvSpPr>
            <a:spLocks noChangeArrowheads="1"/>
          </p:cNvSpPr>
          <p:nvPr/>
        </p:nvSpPr>
        <p:spPr bwMode="auto">
          <a:xfrm>
            <a:off x="7375515" y="3458325"/>
            <a:ext cx="1751911" cy="16844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1" tIns="34289" rIns="68571" bIns="34289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652"/>
            <a:endParaRPr lang="ru-RU" altLang="ru-RU" sz="7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 Box 97"/>
          <p:cNvSpPr txBox="1">
            <a:spLocks noChangeArrowheads="1"/>
          </p:cNvSpPr>
          <p:nvPr/>
        </p:nvSpPr>
        <p:spPr bwMode="auto">
          <a:xfrm>
            <a:off x="7669276" y="3435847"/>
            <a:ext cx="120569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57" name="Группа 629"/>
          <p:cNvGrpSpPr>
            <a:grpSpLocks/>
          </p:cNvGrpSpPr>
          <p:nvPr/>
        </p:nvGrpSpPr>
        <p:grpSpPr bwMode="auto">
          <a:xfrm>
            <a:off x="7459189" y="3592903"/>
            <a:ext cx="249072" cy="202424"/>
            <a:chOff x="142483" y="3760971"/>
            <a:chExt cx="346075" cy="386605"/>
          </a:xfrm>
        </p:grpSpPr>
        <p:sp>
          <p:nvSpPr>
            <p:cNvPr id="5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566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5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566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6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8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51911" tIns="75956" rIns="151911" bIns="75956">
              <a:spAutoFit/>
            </a:bodyPr>
            <a:lstStyle/>
            <a:p>
              <a:pPr algn="ctr" defTabSz="770522">
                <a:defRPr/>
              </a:pPr>
              <a:endParaRPr lang="ru-RU" sz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sp>
        <p:nvSpPr>
          <p:cNvPr id="61" name="Text Box 97"/>
          <p:cNvSpPr txBox="1">
            <a:spLocks noChangeArrowheads="1"/>
          </p:cNvSpPr>
          <p:nvPr/>
        </p:nvSpPr>
        <p:spPr bwMode="auto">
          <a:xfrm>
            <a:off x="7661319" y="3568429"/>
            <a:ext cx="1373502" cy="31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7440553" y="4708651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Box 97"/>
          <p:cNvSpPr txBox="1">
            <a:spLocks noChangeArrowheads="1"/>
          </p:cNvSpPr>
          <p:nvPr/>
        </p:nvSpPr>
        <p:spPr bwMode="auto">
          <a:xfrm>
            <a:off x="7709339" y="4616219"/>
            <a:ext cx="1418087" cy="188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199" tIns="40101" rIns="80199" bIns="4010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723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64" name="Group 316"/>
          <p:cNvGrpSpPr>
            <a:grpSpLocks/>
          </p:cNvGrpSpPr>
          <p:nvPr/>
        </p:nvGrpSpPr>
        <p:grpSpPr bwMode="auto">
          <a:xfrm>
            <a:off x="7486859" y="3855276"/>
            <a:ext cx="163469" cy="127788"/>
            <a:chOff x="4727" y="2506"/>
            <a:chExt cx="706" cy="1172"/>
          </a:xfrm>
        </p:grpSpPr>
        <p:sp>
          <p:nvSpPr>
            <p:cNvPr id="65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9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0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1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2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4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5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7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8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9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0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1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2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3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4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5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6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7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8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9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0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1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2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3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4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5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6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7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8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9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0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1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2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5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6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7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5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6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144" name="Text Box 97"/>
          <p:cNvSpPr txBox="1">
            <a:spLocks noChangeArrowheads="1"/>
          </p:cNvSpPr>
          <p:nvPr/>
        </p:nvSpPr>
        <p:spPr bwMode="auto">
          <a:xfrm>
            <a:off x="7635766" y="3823834"/>
            <a:ext cx="1352184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145" name="Группа 119"/>
          <p:cNvGrpSpPr>
            <a:grpSpLocks/>
          </p:cNvGrpSpPr>
          <p:nvPr/>
        </p:nvGrpSpPr>
        <p:grpSpPr bwMode="auto">
          <a:xfrm>
            <a:off x="7483658" y="4021786"/>
            <a:ext cx="177245" cy="141967"/>
            <a:chOff x="214313" y="8958263"/>
            <a:chExt cx="642937" cy="500062"/>
          </a:xfrm>
        </p:grpSpPr>
        <p:sp>
          <p:nvSpPr>
            <p:cNvPr id="14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8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4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5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51" name="Text Box 97"/>
          <p:cNvSpPr txBox="1">
            <a:spLocks noChangeArrowheads="1"/>
          </p:cNvSpPr>
          <p:nvPr/>
        </p:nvSpPr>
        <p:spPr bwMode="auto">
          <a:xfrm>
            <a:off x="7646965" y="3998308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144" y="4942815"/>
            <a:ext cx="166669" cy="17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" name="Text Box 97"/>
          <p:cNvSpPr txBox="1">
            <a:spLocks noChangeArrowheads="1"/>
          </p:cNvSpPr>
          <p:nvPr/>
        </p:nvSpPr>
        <p:spPr bwMode="auto">
          <a:xfrm>
            <a:off x="7709336" y="4938176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химически опасный объект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" t="40992" r="94372" b="53233"/>
          <a:stretch/>
        </p:blipFill>
        <p:spPr bwMode="auto">
          <a:xfrm>
            <a:off x="7462060" y="4757422"/>
            <a:ext cx="159342" cy="16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 Box 97"/>
          <p:cNvSpPr txBox="1">
            <a:spLocks noChangeArrowheads="1"/>
          </p:cNvSpPr>
          <p:nvPr/>
        </p:nvSpPr>
        <p:spPr bwMode="auto">
          <a:xfrm>
            <a:off x="7659267" y="4757422"/>
            <a:ext cx="149446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altLang="ru-RU" sz="700" dirty="0" err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пожаровзрывоопасный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объект</a:t>
            </a:r>
          </a:p>
        </p:txBody>
      </p:sp>
      <p:grpSp>
        <p:nvGrpSpPr>
          <p:cNvPr id="156" name="Группа 155"/>
          <p:cNvGrpSpPr/>
          <p:nvPr/>
        </p:nvGrpSpPr>
        <p:grpSpPr>
          <a:xfrm>
            <a:off x="7390385" y="4163754"/>
            <a:ext cx="1753617" cy="550277"/>
            <a:chOff x="6338902" y="3733352"/>
            <a:chExt cx="3062478" cy="827647"/>
          </a:xfrm>
        </p:grpSpPr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037357" y="3977280"/>
              <a:ext cx="2364023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</a:t>
              </a:r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количество осадков</a:t>
              </a:r>
            </a:p>
          </p:txBody>
        </p:sp>
        <p:sp>
          <p:nvSpPr>
            <p:cNvPr id="158" name="TextBox 23"/>
            <p:cNvSpPr txBox="1"/>
            <p:nvPr/>
          </p:nvSpPr>
          <p:spPr>
            <a:xfrm>
              <a:off x="6338902" y="3995312"/>
              <a:ext cx="555580" cy="300894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  <p:sp>
          <p:nvSpPr>
            <p:cNvPr id="159" name="TextBox 23"/>
            <p:cNvSpPr txBox="1"/>
            <p:nvPr/>
          </p:nvSpPr>
          <p:spPr>
            <a:xfrm>
              <a:off x="6362351" y="4220073"/>
              <a:ext cx="538808" cy="300894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3</a:t>
              </a:r>
            </a:p>
          </p:txBody>
        </p:sp>
        <p:sp>
          <p:nvSpPr>
            <p:cNvPr id="160" name="Text Box 97"/>
            <p:cNvSpPr txBox="1">
              <a:spLocks noChangeArrowheads="1"/>
            </p:cNvSpPr>
            <p:nvPr/>
          </p:nvSpPr>
          <p:spPr bwMode="auto">
            <a:xfrm>
              <a:off x="7037357" y="4204598"/>
              <a:ext cx="2200007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м/с</a:t>
              </a:r>
            </a:p>
          </p:txBody>
        </p:sp>
        <p:sp>
          <p:nvSpPr>
            <p:cNvPr id="161" name="Text Box 97"/>
            <p:cNvSpPr txBox="1">
              <a:spLocks noChangeArrowheads="1"/>
            </p:cNvSpPr>
            <p:nvPr/>
          </p:nvSpPr>
          <p:spPr bwMode="auto">
            <a:xfrm>
              <a:off x="7031009" y="3733352"/>
              <a:ext cx="2179708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температура, град С </a:t>
              </a:r>
            </a:p>
          </p:txBody>
        </p:sp>
        <p:sp>
          <p:nvSpPr>
            <p:cNvPr id="162" name="TextBox 23"/>
            <p:cNvSpPr txBox="1"/>
            <p:nvPr/>
          </p:nvSpPr>
          <p:spPr>
            <a:xfrm>
              <a:off x="6348773" y="3738685"/>
              <a:ext cx="555580" cy="300894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</p:grpSp>
      <p:pic>
        <p:nvPicPr>
          <p:cNvPr id="6" name="Торбеев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8484" y="760129"/>
            <a:ext cx="2477293" cy="163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41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2045</TotalTime>
  <Words>282</Words>
  <Application>Microsoft Office PowerPoint</Application>
  <PresentationFormat>Экран (16:9)</PresentationFormat>
  <Paragraphs>154</Paragraphs>
  <Slides>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1_Тема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ods</dc:creator>
  <cp:lastModifiedBy>АРМ7</cp:lastModifiedBy>
  <cp:revision>286</cp:revision>
  <dcterms:created xsi:type="dcterms:W3CDTF">2019-01-03T14:00:42Z</dcterms:created>
  <dcterms:modified xsi:type="dcterms:W3CDTF">2020-08-30T07:50:16Z</dcterms:modified>
</cp:coreProperties>
</file>